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0" autoAdjust="0"/>
  </p:normalViewPr>
  <p:slideViewPr>
    <p:cSldViewPr>
      <p:cViewPr varScale="1">
        <p:scale>
          <a:sx n="22" d="100"/>
          <a:sy n="22" d="100"/>
        </p:scale>
        <p:origin x="1692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341C-02A4-4EED-8BB6-D0DD2DCE1600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E3FFD-0A55-4E6E-A4F6-FB9846ADC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E3FFD-0A55-4E6E-A4F6-FB9846ADC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7615-78AE-4C57-A8BB-66FB80ED0CFF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381000"/>
            <a:ext cx="41910000" cy="341560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Bringing IMDb to the Classroom (Spoiler Alert!)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Jessica L. Chapman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and Ivan P. Ramler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St. Lawrence University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4850" y="4114800"/>
            <a:ext cx="13898880" cy="283464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92350" y="4113660"/>
            <a:ext cx="13898880" cy="28371352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337000" y="4114800"/>
            <a:ext cx="13898880" cy="283464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38250" y="4191000"/>
            <a:ext cx="13258800" cy="6309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Motivation</a:t>
            </a:r>
            <a:endParaRPr lang="en-US" sz="2800" b="1" dirty="0" smtClean="0"/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GAISE recommends using real data with a context and purpose</a:t>
            </a:r>
          </a:p>
          <a:p>
            <a:pPr marL="979488" lvl="1" indent="-215900">
              <a:buFont typeface="Arial" pitchFamily="34" charset="0"/>
              <a:buChar char="•"/>
            </a:pPr>
            <a:r>
              <a:rPr lang="en-US" sz="2800" dirty="0" smtClean="0"/>
              <a:t>This is especially effective when students understand the context</a:t>
            </a:r>
          </a:p>
          <a:p>
            <a:pPr marL="979488" lvl="1" indent="-215900">
              <a:buFont typeface="Arial" pitchFamily="34" charset="0"/>
              <a:buChar char="•"/>
            </a:pPr>
            <a:r>
              <a:rPr lang="en-US" sz="2800" dirty="0" smtClean="0"/>
              <a:t>Students come from a variety of subject matter backgrounds, but something nearly all students have in common is binge watching behavior</a:t>
            </a:r>
          </a:p>
          <a:p>
            <a:pPr marL="1428750" lvl="2" indent="-215900"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i="1" dirty="0" smtClean="0"/>
              <a:t>Community</a:t>
            </a:r>
            <a:r>
              <a:rPr lang="en-US" sz="2800" dirty="0" smtClean="0"/>
              <a:t> [</a:t>
            </a:r>
            <a:r>
              <a:rPr lang="en-US" sz="2800" dirty="0" err="1" smtClean="0"/>
              <a:t>i</a:t>
            </a:r>
            <a:r>
              <a:rPr lang="en-US" sz="2800" dirty="0" smtClean="0"/>
              <a:t>]s my favorite show and I watched it about 7 times.”</a:t>
            </a:r>
          </a:p>
          <a:p>
            <a:pPr marL="1428750" lvl="2" indent="-215900">
              <a:buFont typeface="Arial" pitchFamily="34" charset="0"/>
              <a:buChar char="•"/>
            </a:pPr>
            <a:r>
              <a:rPr lang="en-US" sz="2800" dirty="0"/>
              <a:t>“At the end of the day, when I am not busy with all of my </a:t>
            </a:r>
            <a:r>
              <a:rPr lang="en-US" sz="2800" dirty="0" smtClean="0"/>
              <a:t>other </a:t>
            </a:r>
            <a:r>
              <a:rPr lang="en-US" sz="2800" dirty="0"/>
              <a:t>responsibilities, </a:t>
            </a:r>
            <a:r>
              <a:rPr lang="en-US" sz="2800" dirty="0" smtClean="0"/>
              <a:t>I </a:t>
            </a:r>
            <a:r>
              <a:rPr lang="en-US" sz="2800" dirty="0"/>
              <a:t>find myself spending a good amount </a:t>
            </a:r>
            <a:r>
              <a:rPr lang="en-US" sz="2800" dirty="0" smtClean="0"/>
              <a:t>of </a:t>
            </a:r>
            <a:r>
              <a:rPr lang="en-US" sz="2800" dirty="0"/>
              <a:t>time binge watching </a:t>
            </a:r>
            <a:r>
              <a:rPr lang="en-US" sz="2800" dirty="0" smtClean="0"/>
              <a:t>the show </a:t>
            </a:r>
            <a:r>
              <a:rPr lang="en-US" sz="2800" i="1" dirty="0" smtClean="0"/>
              <a:t>[The Office].”</a:t>
            </a:r>
            <a:r>
              <a:rPr lang="en-US" sz="2800" dirty="0" smtClean="0"/>
              <a:t> </a:t>
            </a:r>
          </a:p>
          <a:p>
            <a:pPr marL="1428750" lvl="2" indent="-215900">
              <a:buFont typeface="Arial" pitchFamily="34" charset="0"/>
              <a:buChar char="•"/>
            </a:pPr>
            <a:r>
              <a:rPr lang="en-US" sz="2800" dirty="0" smtClean="0"/>
              <a:t>“I chose this show </a:t>
            </a:r>
            <a:r>
              <a:rPr lang="en-US" sz="2800" i="1" dirty="0" smtClean="0"/>
              <a:t>[Game of Thrones]</a:t>
            </a:r>
            <a:r>
              <a:rPr lang="en-US" sz="2800" dirty="0" smtClean="0"/>
              <a:t> because it is probably my favorite TV show; I even liked it so much the first time I  watched it all again!”</a:t>
            </a:r>
          </a:p>
          <a:p>
            <a:pPr marL="1428750" lvl="2" indent="-215900">
              <a:buFont typeface="Arial" pitchFamily="34" charset="0"/>
              <a:buChar char="•"/>
            </a:pPr>
            <a:r>
              <a:rPr lang="en-US" sz="2800" dirty="0" smtClean="0"/>
              <a:t>“I ha[</a:t>
            </a:r>
            <a:r>
              <a:rPr lang="en-US" sz="2800" dirty="0" err="1" smtClean="0"/>
              <a:t>ve</a:t>
            </a:r>
            <a:r>
              <a:rPr lang="en-US" sz="2800" dirty="0" smtClean="0"/>
              <a:t>] watched this show </a:t>
            </a:r>
            <a:r>
              <a:rPr lang="en-US" sz="2800" i="1" dirty="0" smtClean="0"/>
              <a:t>[That 70s Show]</a:t>
            </a:r>
            <a:r>
              <a:rPr lang="en-US" sz="2800" dirty="0" smtClean="0"/>
              <a:t> 10 times.”</a:t>
            </a:r>
          </a:p>
          <a:p>
            <a:pPr marL="871538" lvl="1" indent="-414338">
              <a:buFont typeface="Arial" pitchFamily="34" charset="0"/>
              <a:buChar char="•"/>
            </a:pPr>
            <a:endParaRPr lang="en-US" sz="2400" dirty="0" smtClean="0"/>
          </a:p>
          <a:p>
            <a:pPr marL="871538" lvl="1" indent="-45720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4890" y="11963400"/>
            <a:ext cx="132588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What is IMDb?</a:t>
            </a:r>
          </a:p>
          <a:p>
            <a:pPr marL="571500" indent="-215900">
              <a:buFont typeface="Arial" pitchFamily="34" charset="0"/>
              <a:buChar char="•"/>
            </a:pPr>
            <a:r>
              <a:rPr lang="en-US" sz="2800" dirty="0" smtClean="0"/>
              <a:t>IMDb is an online internet database of information related to movies</a:t>
            </a:r>
            <a:r>
              <a:rPr lang="en-US" sz="2800" dirty="0"/>
              <a:t> </a:t>
            </a:r>
            <a:r>
              <a:rPr lang="en-US" sz="2800" dirty="0" smtClean="0"/>
              <a:t>and TV series</a:t>
            </a:r>
          </a:p>
          <a:p>
            <a:pPr marL="1219200" lvl="1" indent="-215900">
              <a:buFont typeface="Arial" pitchFamily="34" charset="0"/>
              <a:buChar char="•"/>
            </a:pPr>
            <a:r>
              <a:rPr lang="en-US" sz="2800" dirty="0" smtClean="0"/>
              <a:t>Users can search for titles and/or actors</a:t>
            </a:r>
          </a:p>
          <a:p>
            <a:pPr marL="571500" indent="-215900">
              <a:buFont typeface="Arial" pitchFamily="34" charset="0"/>
              <a:buChar char="•"/>
            </a:pPr>
            <a:r>
              <a:rPr lang="en-US" sz="2800" dirty="0" smtClean="0"/>
              <a:t>Registered IMDb users can rate titles on a scale of 1 – 10</a:t>
            </a:r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3714622" y="6020260"/>
            <a:ext cx="512046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Clip shows are episodes that consist mainly of scenes from previously aired episodes of the show</a:t>
            </a:r>
          </a:p>
          <a:p>
            <a:pPr marL="1306513" lvl="1" indent="-220663">
              <a:buFont typeface="Arial" pitchFamily="34" charset="0"/>
              <a:buChar char="•"/>
            </a:pPr>
            <a:r>
              <a:rPr lang="en-US" sz="2800" i="1" dirty="0" smtClean="0"/>
              <a:t>Friends</a:t>
            </a:r>
            <a:r>
              <a:rPr lang="en-US" sz="2800" dirty="0" smtClean="0"/>
              <a:t> made six clip shows</a:t>
            </a:r>
          </a:p>
          <a:p>
            <a:pPr marL="568325" indent="-222250">
              <a:buFont typeface="Arial" pitchFamily="34" charset="0"/>
              <a:buChar char="•"/>
            </a:pPr>
            <a:r>
              <a:rPr lang="en-US" sz="2800" dirty="0" smtClean="0"/>
              <a:t>Many students notice that the </a:t>
            </a:r>
            <a:r>
              <a:rPr lang="en-US" sz="2800" i="1" dirty="0" smtClean="0"/>
              <a:t>Friends</a:t>
            </a:r>
            <a:r>
              <a:rPr lang="en-US" sz="2800" dirty="0" smtClean="0"/>
              <a:t> clip shows are among the lowest rated episodes (low outliers are clip shows)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497245" y="10330232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2: Episode Ratings by Season for </a:t>
            </a:r>
            <a:r>
              <a:rPr lang="en-US" sz="2400" i="1" dirty="0" smtClean="0"/>
              <a:t>Friends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0209769" y="30480327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5: Episode Ratings over time, with season and overall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trends</a:t>
            </a:r>
            <a:r>
              <a:rPr lang="en-US" sz="2400" dirty="0" smtClean="0"/>
              <a:t>, </a:t>
            </a:r>
            <a:r>
              <a:rPr lang="en-US" sz="2400" dirty="0" smtClean="0"/>
              <a:t>for </a:t>
            </a:r>
            <a:r>
              <a:rPr lang="en-US" sz="2400" i="1" dirty="0" smtClean="0"/>
              <a:t>Breaking Bad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7613502" y="6539794"/>
            <a:ext cx="497586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Ratings for Seasons 7 and 8 (Negan and Saviors as primary antagonists) were lower than other seasons</a:t>
            </a:r>
          </a:p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After Negan is captured, the lowest rated episodes tend to be those without him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564121" y="20226380"/>
            <a:ext cx="509532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indent="-327025">
              <a:buFont typeface="Arial" pitchFamily="34" charset="0"/>
              <a:buChar char="•"/>
            </a:pPr>
            <a:r>
              <a:rPr lang="en-US" sz="2800" dirty="0" smtClean="0"/>
              <a:t>Students point out that ratings peaked in Seasons </a:t>
            </a:r>
            <a:br>
              <a:rPr lang="en-US" sz="2800" dirty="0" smtClean="0"/>
            </a:br>
            <a:r>
              <a:rPr lang="en-US" sz="2800" dirty="0" smtClean="0"/>
              <a:t>3 and 4  (Episodes 41 – 79)</a:t>
            </a:r>
            <a:br>
              <a:rPr lang="en-US" sz="2800" dirty="0" smtClean="0"/>
            </a:br>
            <a:endParaRPr lang="en-US" sz="2800" dirty="0" smtClean="0"/>
          </a:p>
          <a:p>
            <a:pPr marL="800100" indent="-327025">
              <a:buFont typeface="Arial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dirty="0" smtClean="0"/>
              <a:t>notice that, despite the overall downward trend for ratings of </a:t>
            </a:r>
            <a:r>
              <a:rPr lang="en-US" sz="2800" i="1" dirty="0" smtClean="0"/>
              <a:t>The Office</a:t>
            </a:r>
            <a:r>
              <a:rPr lang="en-US" sz="2800" dirty="0" smtClean="0"/>
              <a:t>, fans loved the series finale (has the largest residual)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5466" y="16535400"/>
            <a:ext cx="13258800" cy="94487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Accessing the IMDb Data</a:t>
            </a:r>
          </a:p>
          <a:p>
            <a:pPr marL="457200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Over 6GB of data are available for download in the form of several compressed </a:t>
            </a:r>
            <a:r>
              <a:rPr lang="en-US" sz="2800" dirty="0" err="1" smtClean="0"/>
              <a:t>tsv</a:t>
            </a:r>
            <a:r>
              <a:rPr lang="en-US" sz="2800" dirty="0" smtClean="0"/>
              <a:t> files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You (or your advanced students) will need to join the relevant files and filter data according to desired criteria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We use a Shiny app to allow our introductory statistics students access to </a:t>
            </a:r>
            <a:br>
              <a:rPr lang="en-US" sz="2800" dirty="0" smtClean="0"/>
            </a:br>
            <a:r>
              <a:rPr lang="en-US" sz="2800" dirty="0" smtClean="0"/>
              <a:t>ratings data for episodes of popular TV series made since 1980</a:t>
            </a:r>
          </a:p>
          <a:p>
            <a:pPr marL="982663" lvl="1" indent="-352425">
              <a:buFont typeface="Arial" pitchFamily="34" charset="0"/>
              <a:buChar char="•"/>
              <a:tabLst>
                <a:tab pos="1135063" algn="l"/>
              </a:tabLst>
            </a:pPr>
            <a:r>
              <a:rPr lang="en-US" sz="2800" dirty="0" smtClean="0"/>
              <a:t>https</a:t>
            </a:r>
            <a:r>
              <a:rPr lang="en-US" sz="2800" dirty="0"/>
              <a:t>://stlawu.shinyapps.io/imdb_tv</a:t>
            </a:r>
            <a:r>
              <a:rPr lang="en-US" sz="2800" dirty="0" smtClean="0"/>
              <a:t>/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00" y="167624"/>
            <a:ext cx="7588011" cy="39441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907632" y="23553003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1: Relationships between (select) information available about</a:t>
            </a:r>
            <a:br>
              <a:rPr lang="en-US" sz="2400" dirty="0" smtClean="0"/>
            </a:br>
            <a:r>
              <a:rPr lang="en-US" sz="2400" dirty="0" smtClean="0"/>
              <a:t> common IMDb entities (Titles and Actors/Actresses)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468600" y="4163705"/>
            <a:ext cx="13258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Sample Student Discoveries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975477" y="5181600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Friends</a:t>
            </a:r>
            <a:r>
              <a:rPr lang="en-US" sz="3600" b="1" dirty="0" smtClean="0"/>
              <a:t>: The One(s) with the Clip Shows</a:t>
            </a:r>
            <a:endParaRPr lang="en-US" sz="28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4918498" y="19370266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The Office</a:t>
            </a:r>
            <a:r>
              <a:rPr lang="en-US" sz="3600" b="1" dirty="0" smtClean="0"/>
              <a:t>: Jim and Pam’s marriage ruined </a:t>
            </a:r>
            <a:r>
              <a:rPr lang="en-US" sz="3600" b="1" i="1" dirty="0" smtClean="0"/>
              <a:t>The Office</a:t>
            </a:r>
            <a:endParaRPr lang="en-US" sz="2800" b="1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9163166" y="5791200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The Walking Dead</a:t>
            </a:r>
            <a:r>
              <a:rPr lang="en-US" sz="3600" b="1" dirty="0" smtClean="0"/>
              <a:t>: Fans </a:t>
            </a:r>
            <a:r>
              <a:rPr lang="en-US" sz="3600" b="1" dirty="0" smtClean="0"/>
              <a:t>didn’t like Negan, or </a:t>
            </a:r>
            <a:r>
              <a:rPr lang="en-US" sz="3600" b="1" i="1" dirty="0" smtClean="0"/>
              <a:t>did</a:t>
            </a:r>
            <a:r>
              <a:rPr lang="en-US" sz="3600" b="1" dirty="0" smtClean="0"/>
              <a:t> </a:t>
            </a:r>
            <a:r>
              <a:rPr lang="en-US" sz="3600" b="1" dirty="0" smtClean="0"/>
              <a:t>they</a:t>
            </a:r>
            <a:r>
              <a:rPr lang="en-US" sz="3600" b="1" dirty="0"/>
              <a:t>?</a:t>
            </a:r>
            <a:endParaRPr lang="en-US" sz="2800" b="1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5128966" y="25459837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Breaking</a:t>
            </a:r>
            <a:r>
              <a:rPr lang="en-US" sz="3600" b="1" dirty="0" smtClean="0"/>
              <a:t> Bad: One of the best TV series of all time?</a:t>
            </a:r>
            <a:endParaRPr lang="en-US" sz="2800" b="1" i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9657040" y="4069140"/>
            <a:ext cx="132588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More Examples of Using IMDb Data with </a:t>
            </a:r>
            <a:r>
              <a:rPr lang="en-US" sz="4800" b="1" dirty="0" err="1" smtClean="0"/>
              <a:t>Webscraping</a:t>
            </a:r>
            <a:r>
              <a:rPr lang="en-US" sz="4800" b="1" dirty="0" smtClean="0"/>
              <a:t> or Additional Data Sources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228540" y="10363200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6: Episode Ratings over time, with season and overall trends, for </a:t>
            </a:r>
            <a:r>
              <a:rPr lang="en-US" sz="2400" i="1" dirty="0" smtClean="0"/>
              <a:t>The Walking Dead</a:t>
            </a:r>
            <a:endParaRPr lang="en-US" sz="24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5490371" y="24379535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4: Episode Ratings over time, with pre/post wedding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overall trends</a:t>
            </a:r>
            <a:r>
              <a:rPr lang="en-US" sz="2400" dirty="0" smtClean="0"/>
              <a:t>, for </a:t>
            </a:r>
            <a:r>
              <a:rPr lang="en-US" sz="2400" i="1" dirty="0" smtClean="0"/>
              <a:t>The Office</a:t>
            </a:r>
            <a:endParaRPr lang="en-US" sz="24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965466" y="29780567"/>
            <a:ext cx="13258800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Our Assignments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We have used IMDb data in our introductory statistics and data science courses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Actual assignments have varied over time; past assignments can be found on our GitHub</a:t>
            </a:r>
            <a:r>
              <a:rPr lang="en-US" sz="2800" dirty="0"/>
              <a:t>: https://</a:t>
            </a:r>
            <a:r>
              <a:rPr lang="en-US" sz="2800" dirty="0" smtClean="0"/>
              <a:t>github.com/iramler/jsm2023_imdb </a:t>
            </a:r>
          </a:p>
          <a:p>
            <a:pPr marL="2651760" lvl="1" indent="-2159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215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5117908" y="11240828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Game of Thrones</a:t>
            </a:r>
            <a:r>
              <a:rPr lang="en-US" sz="3600" b="1" dirty="0" smtClean="0"/>
              <a:t>: Fans were very unhappy with the final season</a:t>
            </a:r>
            <a:endParaRPr lang="en-US" sz="2800" b="1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32" y="19004542"/>
            <a:ext cx="8801397" cy="44578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14400" y="26289000"/>
            <a:ext cx="13258800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What Can Students Learn from IMDb Data?</a:t>
            </a:r>
          </a:p>
          <a:p>
            <a:pPr marL="457200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All Students</a:t>
            </a:r>
          </a:p>
          <a:p>
            <a:pPr marL="85725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Data Storytelling</a:t>
            </a:r>
          </a:p>
          <a:p>
            <a:pPr marL="85725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Outliers and strange patterns are </a:t>
            </a:r>
            <a:br>
              <a:rPr lang="en-US" sz="2800" dirty="0" smtClean="0"/>
            </a:br>
            <a:r>
              <a:rPr lang="en-US" sz="2800" dirty="0" smtClean="0"/>
              <a:t>interesting and should be explored</a:t>
            </a:r>
          </a:p>
          <a:p>
            <a:pPr marL="85725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Ask and refine research questions</a:t>
            </a:r>
          </a:p>
          <a:p>
            <a:pPr marL="85725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smtClean="0"/>
              <a:t>Data quality</a:t>
            </a:r>
          </a:p>
          <a:p>
            <a:pPr marL="241300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805" y="23847849"/>
            <a:ext cx="1470885" cy="18288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316200" y="12268200"/>
            <a:ext cx="490445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Students have remarked upon the consistency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smtClean="0"/>
              <a:t>first three seasons</a:t>
            </a:r>
          </a:p>
          <a:p>
            <a:pPr marL="568325" indent="-220663">
              <a:buFont typeface="Arial" pitchFamily="34" charset="0"/>
              <a:buChar char="•"/>
            </a:pPr>
            <a:endParaRPr lang="en-US" sz="2800" dirty="0" smtClean="0"/>
          </a:p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Many also point out that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smtClean="0"/>
              <a:t>first five seasons were based upon the existing books written by George R.R. Martin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239000" y="27022389"/>
            <a:ext cx="13258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/>
              <a:t>Advanced Students</a:t>
            </a:r>
          </a:p>
          <a:p>
            <a:pPr marL="91440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/>
              <a:t>Data wrangling</a:t>
            </a:r>
          </a:p>
          <a:p>
            <a:pPr marL="91440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 err="1"/>
              <a:t>Webscraping</a:t>
            </a:r>
            <a:endParaRPr lang="en-US" sz="2800" dirty="0"/>
          </a:p>
          <a:p>
            <a:pPr marL="91440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/>
              <a:t>Advanced data visualizations</a:t>
            </a:r>
          </a:p>
          <a:p>
            <a:pPr marL="91440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/>
              <a:t>Working with large datasets</a:t>
            </a:r>
          </a:p>
          <a:p>
            <a:pPr marL="914400" lvl="1" indent="-215900">
              <a:buFont typeface="Arial" pitchFamily="34" charset="0"/>
              <a:buChar char="•"/>
              <a:tabLst>
                <a:tab pos="522288" algn="l"/>
              </a:tabLst>
            </a:pPr>
            <a:r>
              <a:rPr lang="en-US" sz="2800" dirty="0"/>
              <a:t>Working with databases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"/>
            <a:ext cx="7588011" cy="39441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0239237" y="16194583"/>
            <a:ext cx="85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3: Episode Ratings by Season for </a:t>
            </a:r>
            <a:r>
              <a:rPr lang="en-US" sz="2400" i="1" dirty="0" smtClean="0"/>
              <a:t>Game of Thrones</a:t>
            </a:r>
            <a:endParaRPr lang="en-US" sz="2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4935200" y="26226900"/>
            <a:ext cx="5439076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Students have pointed out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that </a:t>
            </a:r>
            <a:r>
              <a:rPr lang="en-US" sz="2800" i="1" dirty="0" err="1" smtClean="0"/>
              <a:t>Ozymandias</a:t>
            </a:r>
            <a:r>
              <a:rPr lang="en-US" sz="2800" dirty="0" smtClean="0"/>
              <a:t> is considered one of the all-time best episodes of a TV </a:t>
            </a:r>
            <a:r>
              <a:rPr lang="en-US" sz="2800" dirty="0" smtClean="0"/>
              <a:t>series</a:t>
            </a:r>
            <a:br>
              <a:rPr lang="en-US" sz="2800" dirty="0" smtClean="0"/>
            </a:br>
            <a:endParaRPr lang="en-US" sz="2800" dirty="0"/>
          </a:p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Others noted that </a:t>
            </a:r>
            <a:r>
              <a:rPr lang="en-US" sz="2800" i="1" dirty="0" smtClean="0"/>
              <a:t>Fly</a:t>
            </a:r>
            <a:r>
              <a:rPr lang="en-US" sz="2800" dirty="0" smtClean="0"/>
              <a:t>, the lowest rated episode of the series, was a “bottle episode” (shot in one place) because of budgetary constraints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660" y="6014587"/>
            <a:ext cx="8488163" cy="41273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0" y="12039600"/>
            <a:ext cx="8488163" cy="41273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659" y="20198792"/>
            <a:ext cx="8488163" cy="41273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0" y="26287009"/>
            <a:ext cx="8488163" cy="41273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340" y="6445006"/>
            <a:ext cx="8083965" cy="39308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0" y="11232948"/>
            <a:ext cx="8083965" cy="393085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5240000" y="16840200"/>
            <a:ext cx="132588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68325" indent="-220663">
              <a:buFont typeface="Arial" pitchFamily="34" charset="0"/>
              <a:buChar char="•"/>
            </a:pPr>
            <a:r>
              <a:rPr lang="en-US" sz="2800" dirty="0" smtClean="0"/>
              <a:t>Students </a:t>
            </a:r>
            <a:r>
              <a:rPr lang="en-US" sz="2800" dirty="0"/>
              <a:t>have strong feelings about the final </a:t>
            </a:r>
            <a:r>
              <a:rPr lang="en-US" sz="2800" dirty="0" smtClean="0"/>
              <a:t>season of </a:t>
            </a:r>
            <a:r>
              <a:rPr lang="en-US" sz="2800" i="1" dirty="0" smtClean="0"/>
              <a:t>Game of Thrones</a:t>
            </a:r>
            <a:endParaRPr lang="en-US" sz="2800" dirty="0"/>
          </a:p>
          <a:p>
            <a:pPr marL="1273175" lvl="1" indent="-220663">
              <a:buFont typeface="Arial" pitchFamily="34" charset="0"/>
              <a:buChar char="•"/>
            </a:pPr>
            <a:r>
              <a:rPr lang="en-US" sz="2800" dirty="0"/>
              <a:t>“The final season of Game of Thrones has become one of the most famous final-season flops of television history and is largely seen by fans of the show as a complete betrayal by the writers, David Benioff and D.B. Weiss.”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251400" y="15240000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7: Viewership (Nielsen) over time, with season and overall trends, for </a:t>
            </a:r>
            <a:r>
              <a:rPr lang="en-US" sz="2400" i="1" dirty="0" smtClean="0"/>
              <a:t>The Walking Dead</a:t>
            </a:r>
            <a:endParaRPr lang="en-US" sz="24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7613502" y="10972800"/>
            <a:ext cx="497586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Season 7 Premiere (a fan favorite was killed) had second highest viewership, and was followed by a </a:t>
            </a:r>
            <a:r>
              <a:rPr lang="en-US" sz="2800" dirty="0" smtClean="0"/>
              <a:t>major drop </a:t>
            </a:r>
            <a:r>
              <a:rPr lang="en-US" sz="2800" dirty="0" smtClean="0"/>
              <a:t>in viewers</a:t>
            </a:r>
          </a:p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Season 7 Premiere had the highest number of “votes” on IMDb </a:t>
            </a:r>
            <a:r>
              <a:rPr lang="en-US" sz="2800" dirty="0"/>
              <a:t>(</a:t>
            </a:r>
            <a:r>
              <a:rPr lang="en-US" sz="2800" dirty="0" smtClean="0"/>
              <a:t>42,498</a:t>
            </a:r>
            <a:r>
              <a:rPr lang="en-US" sz="2800" dirty="0"/>
              <a:t>) </a:t>
            </a:r>
            <a:r>
              <a:rPr lang="en-US" sz="2800" dirty="0" smtClean="0"/>
              <a:t>and was one of the highest rated episodes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70400" y="30381476"/>
            <a:ext cx="1293232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Acknowledgements</a:t>
            </a:r>
            <a:endParaRPr lang="en-US" sz="6000" b="1" dirty="0"/>
          </a:p>
          <a:p>
            <a:pPr algn="ctr"/>
            <a:r>
              <a:rPr lang="en-US" sz="2800" i="1" dirty="0" smtClean="0"/>
              <a:t>This project is funded, in part, by </a:t>
            </a:r>
            <a:r>
              <a:rPr lang="en-US" sz="2800" i="1" dirty="0"/>
              <a:t>the </a:t>
            </a:r>
            <a:r>
              <a:rPr lang="en-US" sz="2800" i="1" dirty="0" smtClean="0"/>
              <a:t>NSF awards </a:t>
            </a:r>
            <a:r>
              <a:rPr lang="en-US" sz="2800" i="1" dirty="0"/>
              <a:t>#1919554 </a:t>
            </a:r>
            <a:r>
              <a:rPr lang="en-US" sz="2800" i="1" dirty="0" smtClean="0"/>
              <a:t>and </a:t>
            </a:r>
            <a:r>
              <a:rPr lang="en-US" sz="2800" i="1" dirty="0"/>
              <a:t>#2142705. Any opinions, findings, and </a:t>
            </a:r>
            <a:r>
              <a:rPr lang="en-US" sz="2800" i="1" dirty="0" smtClean="0"/>
              <a:t>conclusions/recommendations </a:t>
            </a:r>
            <a:r>
              <a:rPr lang="en-US" sz="2800" i="1" dirty="0"/>
              <a:t>expressed in this material </a:t>
            </a:r>
            <a:r>
              <a:rPr lang="en-US" sz="2800" i="1" dirty="0" smtClean="0"/>
              <a:t>are </a:t>
            </a:r>
            <a:r>
              <a:rPr lang="en-US" sz="2800" i="1" dirty="0"/>
              <a:t>those </a:t>
            </a:r>
            <a:r>
              <a:rPr lang="en-US" sz="2800" i="1" dirty="0" smtClean="0"/>
              <a:t>of </a:t>
            </a:r>
            <a:r>
              <a:rPr lang="en-US" sz="2800" i="1" dirty="0"/>
              <a:t>the author(s) and do not necessarily reflect the views </a:t>
            </a:r>
            <a:r>
              <a:rPr lang="en-US" sz="2800" i="1" dirty="0" smtClean="0"/>
              <a:t>of  </a:t>
            </a:r>
            <a:r>
              <a:rPr lang="en-US" sz="2800" i="1" dirty="0"/>
              <a:t>the </a:t>
            </a:r>
            <a:r>
              <a:rPr lang="en-US" sz="2800" i="1" dirty="0" smtClean="0"/>
              <a:t>NSF</a:t>
            </a:r>
            <a:r>
              <a:rPr lang="en-US" sz="2800" i="1" dirty="0"/>
              <a:t>.</a:t>
            </a:r>
          </a:p>
          <a:p>
            <a:pPr marL="414338" lvl="1"/>
            <a:endParaRPr lang="en-US" sz="16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9657040" y="21348868"/>
            <a:ext cx="132588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Disclaimer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/>
              <a:t>IMDb occasionally changes the information available on its website which could change the types of analyses students can do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27600" y="23151008"/>
            <a:ext cx="6017079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814" y="9781856"/>
            <a:ext cx="4329056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2469" y="9783564"/>
            <a:ext cx="2705666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0071" y="9783820"/>
            <a:ext cx="1427429" cy="2011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16670" y="9776200"/>
            <a:ext cx="4300271" cy="2011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693" y="14325600"/>
            <a:ext cx="6516907" cy="20116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67557" y="14325600"/>
            <a:ext cx="6658043" cy="201168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9106223" y="15872587"/>
            <a:ext cx="1325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A Comparison of Sports </a:t>
            </a:r>
            <a:r>
              <a:rPr lang="en-US" sz="3600" b="1" i="1" dirty="0" smtClean="0"/>
              <a:t>Films (since 1980), </a:t>
            </a:r>
            <a:r>
              <a:rPr lang="en-US" sz="3600" b="1" i="1" dirty="0" smtClean="0"/>
              <a:t>by Genre</a:t>
            </a:r>
            <a:endParaRPr lang="en-US" sz="2800" b="1" i="1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371" y="16683677"/>
            <a:ext cx="8083296" cy="367756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4541854" y="20428803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9: Average ratings for Baseball, Basketball, and Football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movies</a:t>
            </a:r>
            <a:r>
              <a:rPr lang="en-US" sz="2400" dirty="0" smtClean="0"/>
              <a:t>, by genre (comedy vs drama)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186754" y="26894135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9: Ratings, by age group, for </a:t>
            </a:r>
            <a:r>
              <a:rPr lang="en-US" sz="2400" i="1" dirty="0" smtClean="0"/>
              <a:t>Frozen, Coco, </a:t>
            </a:r>
            <a:r>
              <a:rPr lang="en-US" sz="2400" dirty="0" smtClean="0"/>
              <a:t>and </a:t>
            </a:r>
            <a:r>
              <a:rPr lang="en-US" sz="2400" i="1" dirty="0" smtClean="0"/>
              <a:t>Moana</a:t>
            </a:r>
            <a:endParaRPr lang="en-US" sz="2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5890200" y="23256657"/>
            <a:ext cx="702564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17563" lvl="1" indent="-215900">
              <a:buFont typeface="Arial" pitchFamily="34" charset="0"/>
              <a:buChar char="•"/>
            </a:pPr>
            <a:r>
              <a:rPr lang="en-US" sz="2800" dirty="0"/>
              <a:t> IMDb has previously published ratings by age group and by gender, and data science students have scraped that data for past </a:t>
            </a:r>
            <a:r>
              <a:rPr lang="en-US" sz="2800" dirty="0" smtClean="0"/>
              <a:t>projects</a:t>
            </a:r>
            <a:endParaRPr lang="en-US" sz="2800" dirty="0"/>
          </a:p>
          <a:p>
            <a:pPr marL="817563" lvl="1" indent="-215900">
              <a:buFont typeface="Arial" pitchFamily="34" charset="0"/>
              <a:buChar char="•"/>
            </a:pPr>
            <a:r>
              <a:rPr lang="en-US" sz="2800" dirty="0" smtClean="0"/>
              <a:t>This data science student scraped data to compare ratings, by age group, for three popular Disney movies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29293851" y="16908482"/>
            <a:ext cx="497586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Dramas tend to be rated more highly than comedies</a:t>
            </a:r>
          </a:p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Sports comedies are on par with overall comedies, while sports dramas tend to have lower ratings than dramas overall</a:t>
            </a:r>
          </a:p>
          <a:p>
            <a:pPr marL="577850" indent="-288925">
              <a:buFont typeface="Arial" pitchFamily="34" charset="0"/>
              <a:buChar char="•"/>
            </a:pPr>
            <a:r>
              <a:rPr lang="en-US" sz="2800" dirty="0" smtClean="0"/>
              <a:t>IMDb and Wikipedia have differing lists of sports films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741698" y="27476946"/>
            <a:ext cx="12932322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Sources</a:t>
            </a:r>
            <a:endParaRPr lang="en-US" sz="60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https://www.imdb.com</a:t>
            </a:r>
            <a:r>
              <a:rPr lang="en-US" sz="2400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https://developer.imdb.com/non-commercial-datasets/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smtClean="0"/>
              <a:t>en.wikipedia.org/wiki/List_of_The_Walking_Dead_episodes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smtClean="0"/>
              <a:t>en.wikipedia.org/wiki/List_of_American_football_films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en.wikipedia.org/wiki/List_of_baseball_films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https</a:t>
            </a:r>
            <a:r>
              <a:rPr lang="en-US" sz="2400" dirty="0"/>
              <a:t>://en.wikipedia.org/wiki/List_of_basketball_films</a:t>
            </a:r>
          </a:p>
          <a:p>
            <a:pPr marL="414338"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1069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jchapman</dc:creator>
  <cp:lastModifiedBy>Jessica Chapman</cp:lastModifiedBy>
  <cp:revision>211</cp:revision>
  <dcterms:created xsi:type="dcterms:W3CDTF">2013-07-14T18:40:10Z</dcterms:created>
  <dcterms:modified xsi:type="dcterms:W3CDTF">2023-07-25T15:04:29Z</dcterms:modified>
</cp:coreProperties>
</file>