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Ramler" initials="IR" lastIdx="6" clrIdx="0">
    <p:extLst>
      <p:ext uri="{19B8F6BF-5375-455C-9EA6-DF929625EA0E}">
        <p15:presenceInfo xmlns:p15="http://schemas.microsoft.com/office/powerpoint/2012/main" userId="S-1-5-21-484763869-412668190-725345543-242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AE18"/>
    <a:srgbClr val="DBA517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/>
    <p:restoredTop sz="94671"/>
  </p:normalViewPr>
  <p:slideViewPr>
    <p:cSldViewPr snapToGrid="0" snapToObjects="1">
      <p:cViewPr varScale="1">
        <p:scale>
          <a:sx n="17" d="100"/>
          <a:sy n="17" d="100"/>
        </p:scale>
        <p:origin x="1248" y="245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7T08:34:57.694" idx="1">
    <p:pos x="2045" y="15408"/>
    <p:text>number 4 doesn't line up with this one</p:text>
    <p:extLst>
      <p:ext uri="{C676402C-5697-4E1C-873F-D02D1690AC5C}">
        <p15:threadingInfo xmlns:p15="http://schemas.microsoft.com/office/powerpoint/2012/main" timeZoneBias="240"/>
      </p:ext>
    </p:extLst>
  </p:cm>
  <p:cm authorId="1" dt="2025-04-17T08:35:27.321" idx="2">
    <p:pos x="11318" y="11146"/>
    <p:text>this bullet doesn't line up with the previous 
can delete the line break to put it on the same line as the previous bullet, then hit enter to make it a new bullet that should have the same spacing as the others</p:text>
    <p:extLst>
      <p:ext uri="{C676402C-5697-4E1C-873F-D02D1690AC5C}">
        <p15:threadingInfo xmlns:p15="http://schemas.microsoft.com/office/powerpoint/2012/main" timeZoneBias="240"/>
      </p:ext>
    </p:extLst>
  </p:cm>
  <p:cm authorId="1" dt="2025-04-17T08:36:57.867" idx="3">
    <p:pos x="16589" y="9878"/>
    <p:text>might need to delete this to make room for a change in the screenshot below</p:text>
    <p:extLst>
      <p:ext uri="{C676402C-5697-4E1C-873F-D02D1690AC5C}">
        <p15:threadingInfo xmlns:p15="http://schemas.microsoft.com/office/powerpoint/2012/main" timeZoneBias="240"/>
      </p:ext>
    </p:extLst>
  </p:cm>
  <p:cm authorId="1" dt="2025-04-17T08:37:20.396" idx="4">
    <p:pos x="16828" y="12098"/>
    <p:text>the ratios are off in this one as it looks squished. when resizing, you'll want to maintain the same aspect ratios</p:text>
    <p:extLst>
      <p:ext uri="{C676402C-5697-4E1C-873F-D02D1690AC5C}">
        <p15:threadingInfo xmlns:p15="http://schemas.microsoft.com/office/powerpoint/2012/main" timeZoneBias="240"/>
      </p:ext>
    </p:extLst>
  </p:cm>
  <p:cm authorId="1" dt="2025-04-17T08:38:40.529" idx="5">
    <p:pos x="16303" y="8452"/>
    <p:text>have this box be wider to get it on a single</p:text>
    <p:extLst>
      <p:ext uri="{C676402C-5697-4E1C-873F-D02D1690AC5C}">
        <p15:threadingInfo xmlns:p15="http://schemas.microsoft.com/office/powerpoint/2012/main" timeZoneBias="240"/>
      </p:ext>
    </p:extLst>
  </p:cm>
  <p:cm authorId="1" dt="2025-04-17T08:39:03.134" idx="6">
    <p:pos x="15696" y="8928"/>
    <p:text>the header font sizes are not consistent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omments" Target="../comments/comment1.xm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solidFill>
            <a:srgbClr val="E7AE1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32049" y="5504321"/>
            <a:ext cx="13344023" cy="26521432"/>
          </a:xfrm>
          <a:prstGeom prst="rect">
            <a:avLst/>
          </a:prstGeom>
          <a:solidFill>
            <a:srgbClr val="E7AE1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solidFill>
            <a:srgbClr val="E7AE18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228" y="464533"/>
            <a:ext cx="28614812" cy="4324261"/>
          </a:xfrm>
          <a:prstGeom prst="rect">
            <a:avLst/>
          </a:prstGeom>
          <a:solidFill>
            <a:srgbClr val="E7AE18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SCORE Network: Building a Shiny App</a:t>
            </a:r>
          </a:p>
          <a:p>
            <a:pPr algn="ctr"/>
            <a:r>
              <a:rPr lang="en-US" altLang="en-US" sz="8000" dirty="0"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Abigail Sikora ’25 (Statistics)</a:t>
            </a:r>
          </a:p>
          <a:p>
            <a:pPr algn="ctr"/>
            <a:r>
              <a:rPr lang="en-US" altLang="en-US" sz="8000" dirty="0"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5486" y="-2233511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13584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Funded by the National Science Foundation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Acquires, cleans, manipulates, and documents sports data to create educational resources for data science and statistics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15379522" y="25295454"/>
            <a:ext cx="12584761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dirty="0">
                <a:latin typeface="Palatino" pitchFamily="2" charset="77"/>
                <a:ea typeface="Palatino" pitchFamily="2" charset="77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 student will understand the structure and components of a 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They will create an interactive visualization with dynamic outputs on their own by integrating R packages and following the steps of the worksheet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They will interpret outputs from the Shiny App and report what they find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3120445" y="5629526"/>
            <a:ext cx="54174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Palatino" pitchFamily="2" charset="77"/>
                <a:ea typeface="Palatino" pitchFamily="2" charset="77"/>
              </a:rPr>
              <a:t>Worksheet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275527" y="5702447"/>
            <a:ext cx="11255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Palatino" pitchFamily="2" charset="77"/>
                <a:ea typeface="Palatino" pitchFamily="2" charset="77"/>
              </a:rPr>
              <a:t>NCAA Women’s Basketball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032768" y="11626544"/>
            <a:ext cx="61597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277070" y="5703508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Palatino" pitchFamily="2" charset="77"/>
                <a:ea typeface="Palatino" pitchFamily="2" charset="77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510973" y="9887048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Palatino" pitchFamily="2" charset="77"/>
                <a:ea typeface="Palatino" pitchFamily="2" charset="77"/>
              </a:rPr>
              <a:t>What is a Module?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8170280" y="18232056"/>
            <a:ext cx="6108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2.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Palatino" pitchFamily="2" charset="77"/>
                <a:ea typeface="Palatino" pitchFamily="2" charset="77"/>
              </a:rPr>
              <a:t> </a:t>
            </a:r>
            <a:r>
              <a:rPr lang="en-US" sz="4400" dirty="0">
                <a:latin typeface="Palatino" pitchFamily="2" charset="77"/>
                <a:ea typeface="Palatino" pitchFamily="2" charset="77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Supplies data file and source, (</a:t>
            </a:r>
            <a:r>
              <a:rPr lang="en-US" sz="4400" dirty="0" err="1">
                <a:latin typeface="Palatino" pitchFamily="2" charset="77"/>
                <a:ea typeface="Palatino" pitchFamily="2" charset="77"/>
              </a:rPr>
              <a:t>herhoops.com</a:t>
            </a:r>
            <a:r>
              <a:rPr lang="en-US" sz="4400" dirty="0">
                <a:latin typeface="Palatino" pitchFamily="2" charset="77"/>
                <a:ea typeface="Palatino" pitchFamily="2" charset="77"/>
              </a:rPr>
              <a:t> 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032768" y="23779224"/>
            <a:ext cx="67995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The module contains class handouts and worksheet keys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191444" y="27414079"/>
            <a:ext cx="64970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Summarize the takeaways and learning objectives from the sports application handouts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7768824" y="14109953"/>
            <a:ext cx="8070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Palatino" pitchFamily="2" charset="77"/>
                <a:ea typeface="Palatino" pitchFamily="2" charset="77"/>
              </a:rPr>
              <a:t>Who is Caitlin Clark?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46E425-FF8B-D8FF-DAFA-30A49379DCC9}"/>
              </a:ext>
            </a:extLst>
          </p:cNvPr>
          <p:cNvSpPr txBox="1"/>
          <p:nvPr/>
        </p:nvSpPr>
        <p:spPr>
          <a:xfrm>
            <a:off x="17810447" y="13417088"/>
            <a:ext cx="807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https://media.cnn.com/api/v1/images/stellar/prod/240215172544-01b-caitlin-clark-celebrates-record-021524.jpg?c=original</a:t>
            </a:r>
          </a:p>
        </p:txBody>
      </p:sp>
      <p:pic>
        <p:nvPicPr>
          <p:cNvPr id="1026" name="Picture 2" descr="Caitlin Clark: Iowa's NCAA record-breaking basketball supernova who  everyone is talking about | CNN">
            <a:extLst>
              <a:ext uri="{FF2B5EF4-FFF2-40B4-BE49-F238E27FC236}">
                <a16:creationId xmlns:a16="http://schemas.microsoft.com/office/drawing/2014/main" id="{0C56D618-2995-95B5-729F-1C12B066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6664" y="6838211"/>
            <a:ext cx="8814791" cy="65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screenshot of a graph&#10;&#10;AI-generated content may be incorrect.">
            <a:extLst>
              <a:ext uri="{FF2B5EF4-FFF2-40B4-BE49-F238E27FC236}">
                <a16:creationId xmlns:a16="http://schemas.microsoft.com/office/drawing/2014/main" id="{61576E8C-C74D-2DCE-3021-B62AD162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0243" y="19108985"/>
            <a:ext cx="12584761" cy="6070622"/>
          </a:xfrm>
          <a:prstGeom prst="rect">
            <a:avLst/>
          </a:prstGeom>
        </p:spPr>
      </p:pic>
      <p:pic>
        <p:nvPicPr>
          <p:cNvPr id="20" name="Picture 19" descr="A screenshot of a sports game&#10;&#10;AI-generated content may be incorrect.">
            <a:extLst>
              <a:ext uri="{FF2B5EF4-FFF2-40B4-BE49-F238E27FC236}">
                <a16:creationId xmlns:a16="http://schemas.microsoft.com/office/drawing/2014/main" id="{9113DC67-4921-3DF8-E838-F367642E4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461" y="11223576"/>
            <a:ext cx="6671848" cy="5750777"/>
          </a:xfrm>
          <a:prstGeom prst="rect">
            <a:avLst/>
          </a:prstGeom>
        </p:spPr>
      </p:pic>
      <p:pic>
        <p:nvPicPr>
          <p:cNvPr id="32" name="Picture 31" descr="A screenshot of a data&#10;&#10;AI-generated content may be incorrect.">
            <a:extLst>
              <a:ext uri="{FF2B5EF4-FFF2-40B4-BE49-F238E27FC236}">
                <a16:creationId xmlns:a16="http://schemas.microsoft.com/office/drawing/2014/main" id="{95A84A3A-056E-2A45-EE2F-6B941C91DC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298" y="17451135"/>
            <a:ext cx="6794248" cy="60497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2F605-7B39-3E7A-2FA0-96C491F74F99}"/>
              </a:ext>
            </a:extLst>
          </p:cNvPr>
          <p:cNvSpPr txBox="1"/>
          <p:nvPr/>
        </p:nvSpPr>
        <p:spPr>
          <a:xfrm>
            <a:off x="15379522" y="14975548"/>
            <a:ext cx="125847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Standout college basketball player for Iowa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Known for elite scoring, deep threes, and playmaking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NCAA’s all-time leading scorer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  <a:cs typeface="Angsana New" panose="02020603050405020304" pitchFamily="18" charset="-34"/>
              </a:rPr>
              <a:t>Inspired a new generation with her style and competitiveness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42785C-6C9A-5021-F357-AAB0BF74293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" r="38159"/>
          <a:stretch/>
        </p:blipFill>
        <p:spPr>
          <a:xfrm>
            <a:off x="37202757" y="7425915"/>
            <a:ext cx="5406720" cy="72339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E95D1EA-F015-D187-21FF-D4A123F8D4FD}"/>
              </a:ext>
            </a:extLst>
          </p:cNvPr>
          <p:cNvSpPr txBox="1"/>
          <p:nvPr/>
        </p:nvSpPr>
        <p:spPr>
          <a:xfrm>
            <a:off x="29792568" y="7285557"/>
            <a:ext cx="7273417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Student will follow along and run  a simple Shiny app to see how UI and server work</a:t>
            </a:r>
          </a:p>
          <a:p>
            <a:r>
              <a:rPr lang="en-US" sz="4800" u="sng" dirty="0">
                <a:latin typeface="Palatino" pitchFamily="2" charset="77"/>
                <a:ea typeface="Palatino" pitchFamily="2" charset="77"/>
              </a:rPr>
              <a:t>Steps: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Add a dropdown and outputs to display dataset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Build the app piece by piece and describe how it responds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E46967-F2B0-C6CE-EF16-D3D3E4BB5B7B}"/>
              </a:ext>
            </a:extLst>
          </p:cNvPr>
          <p:cNvSpPr txBox="1"/>
          <p:nvPr/>
        </p:nvSpPr>
        <p:spPr>
          <a:xfrm>
            <a:off x="31243647" y="15024128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Palatino" pitchFamily="2" charset="77"/>
                <a:ea typeface="Palatino" pitchFamily="2" charset="77"/>
              </a:rPr>
              <a:t>Worksheet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5236E1-29D8-B503-A11E-C85B49C80BEB}"/>
              </a:ext>
            </a:extLst>
          </p:cNvPr>
          <p:cNvSpPr txBox="1"/>
          <p:nvPr/>
        </p:nvSpPr>
        <p:spPr>
          <a:xfrm>
            <a:off x="29792568" y="25770697"/>
            <a:ext cx="107850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Worksheet 1 should be completed before doing worksheet 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Load and clean Caitlin Clark’s game stats for use in a 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Build a UI with dropdowns and checkboxes to select stats and seasons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Palatino" pitchFamily="2" charset="77"/>
                <a:ea typeface="Palatino" pitchFamily="2" charset="77"/>
              </a:rPr>
              <a:t>Write server code to generate a bar plot based on user selections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2CAD0-09D4-F3DA-8471-E2CC156F5A19}"/>
              </a:ext>
            </a:extLst>
          </p:cNvPr>
          <p:cNvSpPr txBox="1"/>
          <p:nvPr/>
        </p:nvSpPr>
        <p:spPr>
          <a:xfrm>
            <a:off x="30860097" y="16405021"/>
            <a:ext cx="9938113" cy="212365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alatino" pitchFamily="2" charset="77"/>
                <a:ea typeface="Palatino" pitchFamily="2" charset="77"/>
              </a:rPr>
              <a:t>This is the first SCORE Module that walks students through how to make a Shiny App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95CA20-E317-48C5-6F76-31CC5411B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9715" y="19206356"/>
            <a:ext cx="10084374" cy="64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2D45A-3800-5867-C4F5-1FD991E85A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95092" y="25950055"/>
            <a:ext cx="7772400" cy="3152244"/>
          </a:xfrm>
          <a:prstGeom prst="rect">
            <a:avLst/>
          </a:prstGeom>
        </p:spPr>
      </p:pic>
      <p:sp>
        <p:nvSpPr>
          <p:cNvPr id="9" name="Bent Arrow 8">
            <a:extLst>
              <a:ext uri="{FF2B5EF4-FFF2-40B4-BE49-F238E27FC236}">
                <a16:creationId xmlns:a16="http://schemas.microsoft.com/office/drawing/2014/main" id="{15A88364-CD4B-CBEB-CF6C-81D1DC52ABF2}"/>
              </a:ext>
            </a:extLst>
          </p:cNvPr>
          <p:cNvSpPr/>
          <p:nvPr/>
        </p:nvSpPr>
        <p:spPr>
          <a:xfrm rot="5400000">
            <a:off x="8414192" y="23093503"/>
            <a:ext cx="1533922" cy="3471376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C007DA-4E9A-2DFE-D8BD-D98F4EEB06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760482" y="1401990"/>
            <a:ext cx="2387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7715</TotalTime>
  <Words>314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Angsana New</vt:lpstr>
      <vt:lpstr>Arial</vt:lpstr>
      <vt:lpstr>Calibri</vt:lpstr>
      <vt:lpstr>Calibri Light</vt:lpstr>
      <vt:lpstr>Garamond</vt:lpstr>
      <vt:lpstr>Palatino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Ivan Ramler</cp:lastModifiedBy>
  <cp:revision>127</cp:revision>
  <dcterms:created xsi:type="dcterms:W3CDTF">2018-04-09T17:46:55Z</dcterms:created>
  <dcterms:modified xsi:type="dcterms:W3CDTF">2025-04-17T12:39:24Z</dcterms:modified>
</cp:coreProperties>
</file>