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
  </p:notesMasterIdLst>
  <p:sldIdLst>
    <p:sldId id="256" r:id="rId2"/>
  </p:sldIdLst>
  <p:sldSz cx="43891200" cy="32918400"/>
  <p:notesSz cx="6858000" cy="9144000"/>
  <p:defaultTextStyle>
    <a:defPPr>
      <a:defRPr lang="en-US"/>
    </a:defPPr>
    <a:lvl1pPr marL="0" algn="l" defTabSz="3686861" rtl="0" eaLnBrk="1" latinLnBrk="0" hangingPunct="1">
      <a:defRPr sz="7258" kern="1200">
        <a:solidFill>
          <a:schemeClr val="tx1"/>
        </a:solidFill>
        <a:latin typeface="+mn-lt"/>
        <a:ea typeface="+mn-ea"/>
        <a:cs typeface="+mn-cs"/>
      </a:defRPr>
    </a:lvl1pPr>
    <a:lvl2pPr marL="1843430" algn="l" defTabSz="3686861" rtl="0" eaLnBrk="1" latinLnBrk="0" hangingPunct="1">
      <a:defRPr sz="7258" kern="1200">
        <a:solidFill>
          <a:schemeClr val="tx1"/>
        </a:solidFill>
        <a:latin typeface="+mn-lt"/>
        <a:ea typeface="+mn-ea"/>
        <a:cs typeface="+mn-cs"/>
      </a:defRPr>
    </a:lvl2pPr>
    <a:lvl3pPr marL="3686861" algn="l" defTabSz="3686861" rtl="0" eaLnBrk="1" latinLnBrk="0" hangingPunct="1">
      <a:defRPr sz="7258" kern="1200">
        <a:solidFill>
          <a:schemeClr val="tx1"/>
        </a:solidFill>
        <a:latin typeface="+mn-lt"/>
        <a:ea typeface="+mn-ea"/>
        <a:cs typeface="+mn-cs"/>
      </a:defRPr>
    </a:lvl3pPr>
    <a:lvl4pPr marL="5530291" algn="l" defTabSz="3686861" rtl="0" eaLnBrk="1" latinLnBrk="0" hangingPunct="1">
      <a:defRPr sz="7258" kern="1200">
        <a:solidFill>
          <a:schemeClr val="tx1"/>
        </a:solidFill>
        <a:latin typeface="+mn-lt"/>
        <a:ea typeface="+mn-ea"/>
        <a:cs typeface="+mn-cs"/>
      </a:defRPr>
    </a:lvl4pPr>
    <a:lvl5pPr marL="7373722" algn="l" defTabSz="3686861" rtl="0" eaLnBrk="1" latinLnBrk="0" hangingPunct="1">
      <a:defRPr sz="7258" kern="1200">
        <a:solidFill>
          <a:schemeClr val="tx1"/>
        </a:solidFill>
        <a:latin typeface="+mn-lt"/>
        <a:ea typeface="+mn-ea"/>
        <a:cs typeface="+mn-cs"/>
      </a:defRPr>
    </a:lvl5pPr>
    <a:lvl6pPr marL="9217152" algn="l" defTabSz="3686861" rtl="0" eaLnBrk="1" latinLnBrk="0" hangingPunct="1">
      <a:defRPr sz="7258" kern="1200">
        <a:solidFill>
          <a:schemeClr val="tx1"/>
        </a:solidFill>
        <a:latin typeface="+mn-lt"/>
        <a:ea typeface="+mn-ea"/>
        <a:cs typeface="+mn-cs"/>
      </a:defRPr>
    </a:lvl6pPr>
    <a:lvl7pPr marL="11060582" algn="l" defTabSz="3686861" rtl="0" eaLnBrk="1" latinLnBrk="0" hangingPunct="1">
      <a:defRPr sz="7258" kern="1200">
        <a:solidFill>
          <a:schemeClr val="tx1"/>
        </a:solidFill>
        <a:latin typeface="+mn-lt"/>
        <a:ea typeface="+mn-ea"/>
        <a:cs typeface="+mn-cs"/>
      </a:defRPr>
    </a:lvl7pPr>
    <a:lvl8pPr marL="12904013" algn="l" defTabSz="3686861" rtl="0" eaLnBrk="1" latinLnBrk="0" hangingPunct="1">
      <a:defRPr sz="7258" kern="1200">
        <a:solidFill>
          <a:schemeClr val="tx1"/>
        </a:solidFill>
        <a:latin typeface="+mn-lt"/>
        <a:ea typeface="+mn-ea"/>
        <a:cs typeface="+mn-cs"/>
      </a:defRPr>
    </a:lvl8pPr>
    <a:lvl9pPr marL="14747443" algn="l" defTabSz="3686861" rtl="0" eaLnBrk="1" latinLnBrk="0" hangingPunct="1">
      <a:defRPr sz="7258"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4960"/>
    <a:srgbClr val="B86EFF"/>
    <a:srgbClr val="9D5EDD"/>
    <a:srgbClr val="FBE5D6"/>
    <a:srgbClr val="000000"/>
    <a:srgbClr val="BF2015"/>
    <a:srgbClr val="DA261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5854"/>
    <p:restoredTop sz="94719"/>
  </p:normalViewPr>
  <p:slideViewPr>
    <p:cSldViewPr snapToGrid="0">
      <p:cViewPr>
        <p:scale>
          <a:sx n="27" d="100"/>
          <a:sy n="27" d="100"/>
        </p:scale>
        <p:origin x="2088"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FDEE8B5-D014-7C4F-A3CF-CD1065611085}" type="datetimeFigureOut">
              <a:rPr lang="en-US" smtClean="0"/>
              <a:t>4/15/25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4DF098D-8DB6-3244-8615-D15F58531F85}" type="slidenum">
              <a:rPr lang="en-US" smtClean="0"/>
              <a:t>‹#›</a:t>
            </a:fld>
            <a:endParaRPr lang="en-US"/>
          </a:p>
        </p:txBody>
      </p:sp>
    </p:spTree>
    <p:extLst>
      <p:ext uri="{BB962C8B-B14F-4D97-AF65-F5344CB8AC3E}">
        <p14:creationId xmlns:p14="http://schemas.microsoft.com/office/powerpoint/2010/main" val="5633887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222222"/>
                </a:solidFill>
                <a:effectLst/>
                <a:latin typeface="EB Garamond"/>
                <a:ea typeface="EB Garamond"/>
              </a:rPr>
              <a:t>Text-size: </a:t>
            </a:r>
            <a:endParaRPr lang="en-US" b="0" i="0" dirty="0">
              <a:solidFill>
                <a:srgbClr val="222222"/>
              </a:solidFill>
              <a:effectLst/>
              <a:latin typeface="EB Garamond"/>
              <a:ea typeface="EB Garamond"/>
            </a:endParaRPr>
          </a:p>
          <a:p>
            <a:pPr algn="l">
              <a:buFont typeface="Arial" panose="020B0604020202020204" pitchFamily="34" charset="0"/>
              <a:buChar char="•"/>
            </a:pPr>
            <a:r>
              <a:rPr lang="en-US" b="0" i="0" dirty="0">
                <a:solidFill>
                  <a:srgbClr val="222222"/>
                </a:solidFill>
                <a:effectLst/>
                <a:latin typeface="EB Garamond"/>
                <a:ea typeface="EB Garamond"/>
              </a:rPr>
              <a:t>The Main Title should be at least 100 points (4 cm high) </a:t>
            </a:r>
          </a:p>
          <a:p>
            <a:pPr algn="l">
              <a:buFont typeface="Arial" panose="020B0604020202020204" pitchFamily="34" charset="0"/>
              <a:buChar char="•"/>
            </a:pPr>
            <a:r>
              <a:rPr lang="en-US" b="0" i="0" dirty="0">
                <a:solidFill>
                  <a:srgbClr val="222222"/>
                </a:solidFill>
                <a:effectLst/>
                <a:latin typeface="EB Garamond"/>
                <a:ea typeface="EB Garamond"/>
              </a:rPr>
              <a:t>Subheadings should around 50 points (Between 1.5 - 2 cm high)</a:t>
            </a:r>
          </a:p>
          <a:p>
            <a:pPr algn="l"/>
            <a:r>
              <a:rPr lang="en-US" b="1" i="0" dirty="0">
                <a:solidFill>
                  <a:srgbClr val="222222"/>
                </a:solidFill>
                <a:effectLst/>
                <a:latin typeface="EB Garamond"/>
                <a:ea typeface="EB Garamond"/>
              </a:rPr>
              <a:t>Body text</a:t>
            </a:r>
            <a:r>
              <a:rPr lang="en-US" b="0" i="0" dirty="0">
                <a:solidFill>
                  <a:srgbClr val="222222"/>
                </a:solidFill>
                <a:effectLst/>
                <a:latin typeface="EB Garamond"/>
                <a:ea typeface="EB Garamond"/>
              </a:rPr>
              <a:t> is most easily read when it is 25 points (Between 0.5 - 1 cm high).  The absolute minimum for text is 18 points.</a:t>
            </a:r>
          </a:p>
          <a:p>
            <a:pPr algn="l">
              <a:buFont typeface="Arial" panose="020B0604020202020204" pitchFamily="34" charset="0"/>
              <a:buChar char="•"/>
            </a:pPr>
            <a:r>
              <a:rPr lang="en-US" b="0" i="0" dirty="0">
                <a:solidFill>
                  <a:srgbClr val="222222"/>
                </a:solidFill>
                <a:effectLst/>
                <a:latin typeface="EB Garamond"/>
                <a:ea typeface="EB Garamond"/>
              </a:rPr>
              <a:t>The title of your poster should appear at the top in large letters.</a:t>
            </a:r>
          </a:p>
          <a:p>
            <a:pPr algn="l">
              <a:buFont typeface="Arial" panose="020B0604020202020204" pitchFamily="34" charset="0"/>
              <a:buChar char="•"/>
            </a:pPr>
            <a:r>
              <a:rPr lang="en-US" b="0" i="0" dirty="0">
                <a:solidFill>
                  <a:srgbClr val="222222"/>
                </a:solidFill>
                <a:effectLst/>
                <a:latin typeface="EB Garamond"/>
                <a:ea typeface="EB Garamond"/>
              </a:rPr>
              <a:t>People will not read a lot of text, and certainly won't read standard journal-sized text.</a:t>
            </a:r>
          </a:p>
          <a:p>
            <a:pPr algn="l">
              <a:buFont typeface="Arial" panose="020B0604020202020204" pitchFamily="34" charset="0"/>
              <a:buChar char="•"/>
            </a:pPr>
            <a:r>
              <a:rPr lang="en-US" b="0" i="0" dirty="0">
                <a:solidFill>
                  <a:srgbClr val="222222"/>
                </a:solidFill>
                <a:effectLst/>
                <a:latin typeface="EB Garamond"/>
                <a:ea typeface="EB Garamond"/>
              </a:rPr>
              <a:t>Printed text should be very brief, or most people will walk away.</a:t>
            </a:r>
          </a:p>
          <a:p>
            <a:pPr algn="l">
              <a:buFont typeface="Arial" panose="020B0604020202020204" pitchFamily="34" charset="0"/>
              <a:buChar char="•"/>
            </a:pPr>
            <a:r>
              <a:rPr lang="en-US" b="0" i="0" dirty="0">
                <a:solidFill>
                  <a:srgbClr val="222222"/>
                </a:solidFill>
                <a:effectLst/>
                <a:latin typeface="EB Garamond"/>
                <a:ea typeface="EB Garamond"/>
              </a:rPr>
              <a:t>Studies show that text written in all capital letters is hard to follow; it is better to use bold print than all caps.</a:t>
            </a:r>
          </a:p>
          <a:p>
            <a:pPr algn="l">
              <a:buFont typeface="Arial" panose="020B0604020202020204" pitchFamily="34" charset="0"/>
              <a:buChar char="•"/>
            </a:pPr>
            <a:r>
              <a:rPr lang="en-US" b="0" i="0" dirty="0">
                <a:solidFill>
                  <a:srgbClr val="222222"/>
                </a:solidFill>
                <a:effectLst/>
                <a:latin typeface="EB Garamond"/>
                <a:ea typeface="EB Garamond"/>
              </a:rPr>
              <a:t>Bullets may be helpful in summarizing information.</a:t>
            </a:r>
          </a:p>
          <a:p>
            <a:pPr algn="l">
              <a:buFont typeface="Arial" panose="020B0604020202020204" pitchFamily="34" charset="0"/>
              <a:buChar char="•"/>
            </a:pPr>
            <a:r>
              <a:rPr lang="en-US" b="0" i="0" dirty="0">
                <a:solidFill>
                  <a:srgbClr val="222222"/>
                </a:solidFill>
                <a:effectLst/>
                <a:latin typeface="EB Garamond"/>
                <a:ea typeface="EB Garamond"/>
              </a:rPr>
              <a:t>Divide the contents of your poster into appropriate sections.</a:t>
            </a:r>
          </a:p>
          <a:p>
            <a:pPr algn="l">
              <a:buFont typeface="Arial" panose="020B0604020202020204" pitchFamily="34" charset="0"/>
              <a:buChar char="•"/>
            </a:pPr>
            <a:endParaRPr lang="en-US" b="0" i="0" dirty="0">
              <a:solidFill>
                <a:srgbClr val="222222"/>
              </a:solidFill>
              <a:effectLst/>
              <a:latin typeface="EB Garamond"/>
              <a:ea typeface="EB Garamond"/>
            </a:endParaRPr>
          </a:p>
          <a:p>
            <a:pPr algn="l">
              <a:buFont typeface="Arial" panose="020B0604020202020204" pitchFamily="34" charset="0"/>
              <a:buChar char="•"/>
            </a:pPr>
            <a:r>
              <a:rPr lang="en-US" b="0" i="0" dirty="0">
                <a:solidFill>
                  <a:srgbClr val="222222"/>
                </a:solidFill>
                <a:effectLst/>
                <a:latin typeface="EB Garamond"/>
                <a:ea typeface="EB Garamond"/>
              </a:rPr>
              <a:t>Titles to highlight different sports being represented</a:t>
            </a:r>
          </a:p>
          <a:p>
            <a:pPr algn="l">
              <a:buFont typeface="Arial" panose="020B0604020202020204" pitchFamily="34" charset="0"/>
              <a:buChar char="•"/>
            </a:pPr>
            <a:r>
              <a:rPr lang="en-US" b="0" i="0" dirty="0">
                <a:solidFill>
                  <a:srgbClr val="222222"/>
                </a:solidFill>
                <a:effectLst/>
                <a:latin typeface="EB Garamond"/>
                <a:ea typeface="EB Garamond"/>
              </a:rPr>
              <a:t>Bullet points for the SCORE and data repository sections</a:t>
            </a:r>
          </a:p>
          <a:p>
            <a:pPr algn="l">
              <a:buFont typeface="Arial" panose="020B0604020202020204" pitchFamily="34" charset="0"/>
              <a:buChar char="•"/>
            </a:pPr>
            <a:r>
              <a:rPr lang="en-US" b="0" i="0" dirty="0">
                <a:solidFill>
                  <a:srgbClr val="222222"/>
                </a:solidFill>
                <a:effectLst/>
                <a:latin typeface="EB Garamond"/>
                <a:ea typeface="EB Garamond"/>
              </a:rPr>
              <a:t>This project funded by NSF grant</a:t>
            </a:r>
          </a:p>
          <a:p>
            <a:endParaRPr lang="en-US" dirty="0"/>
          </a:p>
        </p:txBody>
      </p:sp>
      <p:sp>
        <p:nvSpPr>
          <p:cNvPr id="4" name="Slide Number Placeholder 3"/>
          <p:cNvSpPr>
            <a:spLocks noGrp="1"/>
          </p:cNvSpPr>
          <p:nvPr>
            <p:ph type="sldNum" sz="quarter" idx="5"/>
          </p:nvPr>
        </p:nvSpPr>
        <p:spPr/>
        <p:txBody>
          <a:bodyPr/>
          <a:lstStyle/>
          <a:p>
            <a:fld id="{B4DF098D-8DB6-3244-8615-D15F58531F85}" type="slidenum">
              <a:rPr lang="en-US" smtClean="0"/>
              <a:t>1</a:t>
            </a:fld>
            <a:endParaRPr lang="en-US"/>
          </a:p>
        </p:txBody>
      </p:sp>
    </p:spTree>
    <p:extLst>
      <p:ext uri="{BB962C8B-B14F-4D97-AF65-F5344CB8AC3E}">
        <p14:creationId xmlns:p14="http://schemas.microsoft.com/office/powerpoint/2010/main" val="33771210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387342"/>
            <a:ext cx="37307520" cy="11460480"/>
          </a:xfrm>
        </p:spPr>
        <p:txBody>
          <a:bodyPr anchor="b"/>
          <a:lstStyle>
            <a:lvl1pPr algn="ctr">
              <a:defRPr sz="28800"/>
            </a:lvl1pPr>
          </a:lstStyle>
          <a:p>
            <a:r>
              <a:rPr lang="en-US"/>
              <a:t>Click to edit Master title style</a:t>
            </a:r>
          </a:p>
        </p:txBody>
      </p:sp>
      <p:sp>
        <p:nvSpPr>
          <p:cNvPr id="3" name="Subtitle 2"/>
          <p:cNvSpPr>
            <a:spLocks noGrp="1"/>
          </p:cNvSpPr>
          <p:nvPr>
            <p:ph type="subTitle" idx="1"/>
          </p:nvPr>
        </p:nvSpPr>
        <p:spPr>
          <a:xfrm>
            <a:off x="5486400" y="17289782"/>
            <a:ext cx="329184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a:t>Click to edit Master subtitle style</a:t>
            </a:r>
          </a:p>
        </p:txBody>
      </p:sp>
      <p:sp>
        <p:nvSpPr>
          <p:cNvPr id="4" name="Date Placeholder 3"/>
          <p:cNvSpPr>
            <a:spLocks noGrp="1"/>
          </p:cNvSpPr>
          <p:nvPr>
            <p:ph type="dt" sz="half" idx="10"/>
          </p:nvPr>
        </p:nvSpPr>
        <p:spPr/>
        <p:txBody>
          <a:bodyPr/>
          <a:lstStyle/>
          <a:p>
            <a:fld id="{2DC29746-1088-C241-BC8C-4CC03DF23E15}" type="datetimeFigureOut">
              <a:rPr lang="en-US" smtClean="0"/>
              <a:t>4/15/25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EB9FC5-D1F7-DB4C-8F93-FEB2C60F6F38}" type="slidenum">
              <a:rPr lang="en-US" smtClean="0"/>
              <a:t>‹#›</a:t>
            </a:fld>
            <a:endParaRPr lang="en-US"/>
          </a:p>
        </p:txBody>
      </p:sp>
    </p:spTree>
    <p:extLst>
      <p:ext uri="{BB962C8B-B14F-4D97-AF65-F5344CB8AC3E}">
        <p14:creationId xmlns:p14="http://schemas.microsoft.com/office/powerpoint/2010/main" val="13177715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DC29746-1088-C241-BC8C-4CC03DF23E15}" type="datetimeFigureOut">
              <a:rPr lang="en-US" smtClean="0"/>
              <a:t>4/15/25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EB9FC5-D1F7-DB4C-8F93-FEB2C60F6F38}" type="slidenum">
              <a:rPr lang="en-US" smtClean="0"/>
              <a:t>‹#›</a:t>
            </a:fld>
            <a:endParaRPr lang="en-US"/>
          </a:p>
        </p:txBody>
      </p:sp>
    </p:spTree>
    <p:extLst>
      <p:ext uri="{BB962C8B-B14F-4D97-AF65-F5344CB8AC3E}">
        <p14:creationId xmlns:p14="http://schemas.microsoft.com/office/powerpoint/2010/main" val="2736783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1752600"/>
            <a:ext cx="9464040" cy="2789682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017522" y="1752600"/>
            <a:ext cx="27843480" cy="2789682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DC29746-1088-C241-BC8C-4CC03DF23E15}" type="datetimeFigureOut">
              <a:rPr lang="en-US" smtClean="0"/>
              <a:t>4/15/25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EB9FC5-D1F7-DB4C-8F93-FEB2C60F6F38}" type="slidenum">
              <a:rPr lang="en-US" smtClean="0"/>
              <a:t>‹#›</a:t>
            </a:fld>
            <a:endParaRPr lang="en-US"/>
          </a:p>
        </p:txBody>
      </p:sp>
    </p:spTree>
    <p:extLst>
      <p:ext uri="{BB962C8B-B14F-4D97-AF65-F5344CB8AC3E}">
        <p14:creationId xmlns:p14="http://schemas.microsoft.com/office/powerpoint/2010/main" val="13871747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DC29746-1088-C241-BC8C-4CC03DF23E15}" type="datetimeFigureOut">
              <a:rPr lang="en-US" smtClean="0"/>
              <a:t>4/15/25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EB9FC5-D1F7-DB4C-8F93-FEB2C60F6F38}" type="slidenum">
              <a:rPr lang="en-US" smtClean="0"/>
              <a:t>‹#›</a:t>
            </a:fld>
            <a:endParaRPr lang="en-US"/>
          </a:p>
        </p:txBody>
      </p:sp>
    </p:spTree>
    <p:extLst>
      <p:ext uri="{BB962C8B-B14F-4D97-AF65-F5344CB8AC3E}">
        <p14:creationId xmlns:p14="http://schemas.microsoft.com/office/powerpoint/2010/main" val="12133729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8206749"/>
            <a:ext cx="37856160" cy="13693138"/>
          </a:xfrm>
        </p:spPr>
        <p:txBody>
          <a:bodyPr anchor="b"/>
          <a:lstStyle>
            <a:lvl1pPr>
              <a:defRPr sz="28800"/>
            </a:lvl1pPr>
          </a:lstStyle>
          <a:p>
            <a:r>
              <a:rPr lang="en-US"/>
              <a:t>Click to edit Master title style</a:t>
            </a:r>
          </a:p>
        </p:txBody>
      </p:sp>
      <p:sp>
        <p:nvSpPr>
          <p:cNvPr id="3" name="Text Placeholder 2"/>
          <p:cNvSpPr>
            <a:spLocks noGrp="1"/>
          </p:cNvSpPr>
          <p:nvPr>
            <p:ph type="body" idx="1"/>
          </p:nvPr>
        </p:nvSpPr>
        <p:spPr>
          <a:xfrm>
            <a:off x="2994662" y="22029429"/>
            <a:ext cx="37856160" cy="7200898"/>
          </a:xfrm>
        </p:spPr>
        <p:txBody>
          <a:bodyPr/>
          <a:lstStyle>
            <a:lvl1pPr marL="0" indent="0">
              <a:buNone/>
              <a:defRPr sz="11520">
                <a:solidFill>
                  <a:schemeClr val="tx1"/>
                </a:solidFill>
              </a:defRPr>
            </a:lvl1pPr>
            <a:lvl2pPr marL="2194560" indent="0">
              <a:buNone/>
              <a:defRPr sz="960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DC29746-1088-C241-BC8C-4CC03DF23E15}" type="datetimeFigureOut">
              <a:rPr lang="en-US" smtClean="0"/>
              <a:t>4/15/25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EB9FC5-D1F7-DB4C-8F93-FEB2C60F6F38}" type="slidenum">
              <a:rPr lang="en-US" smtClean="0"/>
              <a:t>‹#›</a:t>
            </a:fld>
            <a:endParaRPr lang="en-US"/>
          </a:p>
        </p:txBody>
      </p:sp>
    </p:spTree>
    <p:extLst>
      <p:ext uri="{BB962C8B-B14F-4D97-AF65-F5344CB8AC3E}">
        <p14:creationId xmlns:p14="http://schemas.microsoft.com/office/powerpoint/2010/main" val="14600818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017520" y="8763000"/>
            <a:ext cx="18653760" cy="208864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219920" y="8763000"/>
            <a:ext cx="18653760" cy="208864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DC29746-1088-C241-BC8C-4CC03DF23E15}" type="datetimeFigureOut">
              <a:rPr lang="en-US" smtClean="0"/>
              <a:t>4/15/25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EB9FC5-D1F7-DB4C-8F93-FEB2C60F6F38}" type="slidenum">
              <a:rPr lang="en-US" smtClean="0"/>
              <a:t>‹#›</a:t>
            </a:fld>
            <a:endParaRPr lang="en-US"/>
          </a:p>
        </p:txBody>
      </p:sp>
    </p:spTree>
    <p:extLst>
      <p:ext uri="{BB962C8B-B14F-4D97-AF65-F5344CB8AC3E}">
        <p14:creationId xmlns:p14="http://schemas.microsoft.com/office/powerpoint/2010/main" val="26332389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7"/>
            <a:ext cx="37856160" cy="6362702"/>
          </a:xfrm>
        </p:spPr>
        <p:txBody>
          <a:bodyPr/>
          <a:lstStyle/>
          <a:p>
            <a:r>
              <a:rPr lang="en-US"/>
              <a:t>Click to edit Master title style</a:t>
            </a:r>
          </a:p>
        </p:txBody>
      </p:sp>
      <p:sp>
        <p:nvSpPr>
          <p:cNvPr id="3" name="Text Placeholder 2"/>
          <p:cNvSpPr>
            <a:spLocks noGrp="1"/>
          </p:cNvSpPr>
          <p:nvPr>
            <p:ph type="body" idx="1"/>
          </p:nvPr>
        </p:nvSpPr>
        <p:spPr>
          <a:xfrm>
            <a:off x="3023242" y="8069582"/>
            <a:ext cx="18568032"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Edit Master text styles</a:t>
            </a:r>
          </a:p>
        </p:txBody>
      </p:sp>
      <p:sp>
        <p:nvSpPr>
          <p:cNvPr id="4" name="Content Placeholder 3"/>
          <p:cNvSpPr>
            <a:spLocks noGrp="1"/>
          </p:cNvSpPr>
          <p:nvPr>
            <p:ph sz="half" idx="2"/>
          </p:nvPr>
        </p:nvSpPr>
        <p:spPr>
          <a:xfrm>
            <a:off x="3023242" y="12024360"/>
            <a:ext cx="18568032" cy="176860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19922" y="8069582"/>
            <a:ext cx="18659477"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Edit Master text styles</a:t>
            </a:r>
          </a:p>
        </p:txBody>
      </p:sp>
      <p:sp>
        <p:nvSpPr>
          <p:cNvPr id="6" name="Content Placeholder 5"/>
          <p:cNvSpPr>
            <a:spLocks noGrp="1"/>
          </p:cNvSpPr>
          <p:nvPr>
            <p:ph sz="quarter" idx="4"/>
          </p:nvPr>
        </p:nvSpPr>
        <p:spPr>
          <a:xfrm>
            <a:off x="22219922" y="12024360"/>
            <a:ext cx="18659477" cy="176860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DC29746-1088-C241-BC8C-4CC03DF23E15}" type="datetimeFigureOut">
              <a:rPr lang="en-US" smtClean="0"/>
              <a:t>4/15/25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CEB9FC5-D1F7-DB4C-8F93-FEB2C60F6F38}" type="slidenum">
              <a:rPr lang="en-US" smtClean="0"/>
              <a:t>‹#›</a:t>
            </a:fld>
            <a:endParaRPr lang="en-US"/>
          </a:p>
        </p:txBody>
      </p:sp>
    </p:spTree>
    <p:extLst>
      <p:ext uri="{BB962C8B-B14F-4D97-AF65-F5344CB8AC3E}">
        <p14:creationId xmlns:p14="http://schemas.microsoft.com/office/powerpoint/2010/main" val="39465888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DC29746-1088-C241-BC8C-4CC03DF23E15}" type="datetimeFigureOut">
              <a:rPr lang="en-US" smtClean="0"/>
              <a:t>4/15/25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CEB9FC5-D1F7-DB4C-8F93-FEB2C60F6F38}" type="slidenum">
              <a:rPr lang="en-US" smtClean="0"/>
              <a:t>‹#›</a:t>
            </a:fld>
            <a:endParaRPr lang="en-US"/>
          </a:p>
        </p:txBody>
      </p:sp>
    </p:spTree>
    <p:extLst>
      <p:ext uri="{BB962C8B-B14F-4D97-AF65-F5344CB8AC3E}">
        <p14:creationId xmlns:p14="http://schemas.microsoft.com/office/powerpoint/2010/main" val="38192202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C29746-1088-C241-BC8C-4CC03DF23E15}" type="datetimeFigureOut">
              <a:rPr lang="en-US" smtClean="0"/>
              <a:t>4/15/25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CEB9FC5-D1F7-DB4C-8F93-FEB2C60F6F38}" type="slidenum">
              <a:rPr lang="en-US" smtClean="0"/>
              <a:t>‹#›</a:t>
            </a:fld>
            <a:endParaRPr lang="en-US"/>
          </a:p>
        </p:txBody>
      </p:sp>
    </p:spTree>
    <p:extLst>
      <p:ext uri="{BB962C8B-B14F-4D97-AF65-F5344CB8AC3E}">
        <p14:creationId xmlns:p14="http://schemas.microsoft.com/office/powerpoint/2010/main" val="6337910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p>
        </p:txBody>
      </p:sp>
      <p:sp>
        <p:nvSpPr>
          <p:cNvPr id="3" name="Content Placeholder 2"/>
          <p:cNvSpPr>
            <a:spLocks noGrp="1"/>
          </p:cNvSpPr>
          <p:nvPr>
            <p:ph idx="1"/>
          </p:nvPr>
        </p:nvSpPr>
        <p:spPr>
          <a:xfrm>
            <a:off x="18659477" y="4739647"/>
            <a:ext cx="2221992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Edit Master text styles</a:t>
            </a:r>
          </a:p>
        </p:txBody>
      </p:sp>
      <p:sp>
        <p:nvSpPr>
          <p:cNvPr id="5" name="Date Placeholder 4"/>
          <p:cNvSpPr>
            <a:spLocks noGrp="1"/>
          </p:cNvSpPr>
          <p:nvPr>
            <p:ph type="dt" sz="half" idx="10"/>
          </p:nvPr>
        </p:nvSpPr>
        <p:spPr/>
        <p:txBody>
          <a:bodyPr/>
          <a:lstStyle/>
          <a:p>
            <a:fld id="{2DC29746-1088-C241-BC8C-4CC03DF23E15}" type="datetimeFigureOut">
              <a:rPr lang="en-US" smtClean="0"/>
              <a:t>4/15/25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EB9FC5-D1F7-DB4C-8F93-FEB2C60F6F38}" type="slidenum">
              <a:rPr lang="en-US" smtClean="0"/>
              <a:t>‹#›</a:t>
            </a:fld>
            <a:endParaRPr lang="en-US"/>
          </a:p>
        </p:txBody>
      </p:sp>
    </p:spTree>
    <p:extLst>
      <p:ext uri="{BB962C8B-B14F-4D97-AF65-F5344CB8AC3E}">
        <p14:creationId xmlns:p14="http://schemas.microsoft.com/office/powerpoint/2010/main" val="25469059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p>
        </p:txBody>
      </p:sp>
      <p:sp>
        <p:nvSpPr>
          <p:cNvPr id="3" name="Picture Placeholder 2"/>
          <p:cNvSpPr>
            <a:spLocks noGrp="1" noChangeAspect="1"/>
          </p:cNvSpPr>
          <p:nvPr>
            <p:ph type="pic" idx="1"/>
          </p:nvPr>
        </p:nvSpPr>
        <p:spPr>
          <a:xfrm>
            <a:off x="18659477" y="4739647"/>
            <a:ext cx="22219920" cy="233934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a:t>Click icon to add picture</a:t>
            </a:r>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Edit Master text styles</a:t>
            </a:r>
          </a:p>
        </p:txBody>
      </p:sp>
      <p:sp>
        <p:nvSpPr>
          <p:cNvPr id="5" name="Date Placeholder 4"/>
          <p:cNvSpPr>
            <a:spLocks noGrp="1"/>
          </p:cNvSpPr>
          <p:nvPr>
            <p:ph type="dt" sz="half" idx="10"/>
          </p:nvPr>
        </p:nvSpPr>
        <p:spPr/>
        <p:txBody>
          <a:bodyPr/>
          <a:lstStyle/>
          <a:p>
            <a:fld id="{2DC29746-1088-C241-BC8C-4CC03DF23E15}" type="datetimeFigureOut">
              <a:rPr lang="en-US" smtClean="0"/>
              <a:t>4/15/25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EB9FC5-D1F7-DB4C-8F93-FEB2C60F6F38}" type="slidenum">
              <a:rPr lang="en-US" smtClean="0"/>
              <a:t>‹#›</a:t>
            </a:fld>
            <a:endParaRPr lang="en-US"/>
          </a:p>
        </p:txBody>
      </p:sp>
    </p:spTree>
    <p:extLst>
      <p:ext uri="{BB962C8B-B14F-4D97-AF65-F5344CB8AC3E}">
        <p14:creationId xmlns:p14="http://schemas.microsoft.com/office/powerpoint/2010/main" val="20931895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2DC29746-1088-C241-BC8C-4CC03DF23E15}" type="datetimeFigureOut">
              <a:rPr lang="en-US" smtClean="0"/>
              <a:t>4/15/25</a:t>
            </a:fld>
            <a:endParaRPr lang="en-US"/>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9CEB9FC5-D1F7-DB4C-8F93-FEB2C60F6F38}" type="slidenum">
              <a:rPr lang="en-US" smtClean="0"/>
              <a:t>‹#›</a:t>
            </a:fld>
            <a:endParaRPr lang="en-US"/>
          </a:p>
        </p:txBody>
      </p:sp>
    </p:spTree>
    <p:extLst>
      <p:ext uri="{BB962C8B-B14F-4D97-AF65-F5344CB8AC3E}">
        <p14:creationId xmlns:p14="http://schemas.microsoft.com/office/powerpoint/2010/main" val="209436357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emf"/><Relationship Id="rId7" Type="http://schemas.openxmlformats.org/officeDocument/2006/relationships/image" Target="../media/image5.jp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jpg"/><Relationship Id="rId4" Type="http://schemas.openxmlformats.org/officeDocument/2006/relationships/image" Target="../media/image2.jp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2">
            <a:lumMod val="75000"/>
            <a:alpha val="70548"/>
          </a:schemeClr>
        </a:solidFill>
        <a:effectLst/>
      </p:bgPr>
    </p:bg>
    <p:spTree>
      <p:nvGrpSpPr>
        <p:cNvPr id="1" name=""/>
        <p:cNvGrpSpPr/>
        <p:nvPr/>
      </p:nvGrpSpPr>
      <p:grpSpPr>
        <a:xfrm>
          <a:off x="0" y="0"/>
          <a:ext cx="0" cy="0"/>
          <a:chOff x="0" y="0"/>
          <a:chExt cx="0" cy="0"/>
        </a:xfrm>
      </p:grpSpPr>
      <p:sp>
        <p:nvSpPr>
          <p:cNvPr id="13" name="Text Box 7">
            <a:extLst>
              <a:ext uri="{FF2B5EF4-FFF2-40B4-BE49-F238E27FC236}">
                <a16:creationId xmlns:a16="http://schemas.microsoft.com/office/drawing/2014/main" id="{ECFBF85C-582B-1D4F-B98C-F16DBB0744A1}"/>
              </a:ext>
            </a:extLst>
          </p:cNvPr>
          <p:cNvSpPr txBox="1">
            <a:spLocks noChangeArrowheads="1"/>
          </p:cNvSpPr>
          <p:nvPr/>
        </p:nvSpPr>
        <p:spPr bwMode="auto">
          <a:xfrm>
            <a:off x="8636000" y="503791"/>
            <a:ext cx="26619200" cy="4760278"/>
          </a:xfrm>
          <a:prstGeom prst="rect">
            <a:avLst/>
          </a:prstGeom>
          <a:solidFill>
            <a:schemeClr val="bg1"/>
          </a:solidFill>
          <a:ln>
            <a:noFill/>
          </a:ln>
          <a:effectLst/>
        </p:spPr>
        <p:txBody>
          <a:bodyPr wrap="square" lIns="91440" tIns="45720" rIns="91440" bIns="45720" anchor="t" anchorCtr="0">
            <a:spAutoFit/>
          </a:bodyPr>
          <a:lstStyle>
            <a:lvl1pPr defTabSz="3343275">
              <a:defRPr>
                <a:solidFill>
                  <a:schemeClr val="tx1"/>
                </a:solidFill>
                <a:latin typeface="Arial" panose="020B0604020202020204" pitchFamily="34" charset="0"/>
              </a:defRPr>
            </a:lvl1pPr>
            <a:lvl2pPr defTabSz="3343275">
              <a:defRPr>
                <a:solidFill>
                  <a:schemeClr val="tx1"/>
                </a:solidFill>
                <a:latin typeface="Arial" panose="020B0604020202020204" pitchFamily="34" charset="0"/>
              </a:defRPr>
            </a:lvl2pPr>
            <a:lvl3pPr defTabSz="3343275">
              <a:defRPr>
                <a:solidFill>
                  <a:schemeClr val="tx1"/>
                </a:solidFill>
                <a:latin typeface="Arial" panose="020B0604020202020204" pitchFamily="34" charset="0"/>
              </a:defRPr>
            </a:lvl3pPr>
            <a:lvl4pPr defTabSz="3343275">
              <a:defRPr>
                <a:solidFill>
                  <a:schemeClr val="tx1"/>
                </a:solidFill>
                <a:latin typeface="Arial" panose="020B0604020202020204" pitchFamily="34" charset="0"/>
              </a:defRPr>
            </a:lvl4pPr>
            <a:lvl5pPr defTabSz="3343275">
              <a:defRPr>
                <a:solidFill>
                  <a:schemeClr val="tx1"/>
                </a:solidFill>
                <a:latin typeface="Arial" panose="020B0604020202020204" pitchFamily="34" charset="0"/>
              </a:defRPr>
            </a:lvl5pPr>
            <a:lvl6pPr defTabSz="3343275" fontAlgn="base">
              <a:spcBef>
                <a:spcPct val="0"/>
              </a:spcBef>
              <a:spcAft>
                <a:spcPct val="0"/>
              </a:spcAft>
              <a:defRPr>
                <a:solidFill>
                  <a:schemeClr val="tx1"/>
                </a:solidFill>
                <a:latin typeface="Arial" panose="020B0604020202020204" pitchFamily="34" charset="0"/>
              </a:defRPr>
            </a:lvl6pPr>
            <a:lvl7pPr defTabSz="3343275" fontAlgn="base">
              <a:spcBef>
                <a:spcPct val="0"/>
              </a:spcBef>
              <a:spcAft>
                <a:spcPct val="0"/>
              </a:spcAft>
              <a:defRPr>
                <a:solidFill>
                  <a:schemeClr val="tx1"/>
                </a:solidFill>
                <a:latin typeface="Arial" panose="020B0604020202020204" pitchFamily="34" charset="0"/>
              </a:defRPr>
            </a:lvl7pPr>
            <a:lvl8pPr defTabSz="3343275" fontAlgn="base">
              <a:spcBef>
                <a:spcPct val="0"/>
              </a:spcBef>
              <a:spcAft>
                <a:spcPct val="0"/>
              </a:spcAft>
              <a:defRPr>
                <a:solidFill>
                  <a:schemeClr val="tx1"/>
                </a:solidFill>
                <a:latin typeface="Arial" panose="020B0604020202020204" pitchFamily="34" charset="0"/>
              </a:defRPr>
            </a:lvl8pPr>
            <a:lvl9pPr defTabSz="3343275" fontAlgn="base">
              <a:spcBef>
                <a:spcPct val="0"/>
              </a:spcBef>
              <a:spcAft>
                <a:spcPct val="0"/>
              </a:spcAft>
              <a:defRPr>
                <a:solidFill>
                  <a:schemeClr val="tx1"/>
                </a:solidFill>
                <a:latin typeface="Arial" panose="020B0604020202020204" pitchFamily="34" charset="0"/>
              </a:defRPr>
            </a:lvl9pPr>
          </a:lstStyle>
          <a:p>
            <a:pPr algn="ctr">
              <a:spcBef>
                <a:spcPts val="200"/>
              </a:spcBef>
            </a:pPr>
            <a:r>
              <a:rPr lang="en-US" altLang="en-US" sz="9600" b="1" dirty="0">
                <a:solidFill>
                  <a:srgbClr val="C00000"/>
                </a:solidFill>
                <a:latin typeface="Times New Roman" panose="02020603050405020304" pitchFamily="18" charset="0"/>
                <a:cs typeface="Times New Roman" panose="02020603050405020304" pitchFamily="18" charset="0"/>
              </a:rPr>
              <a:t>Quantifying the Meta: Analyzing Synergy in Esports with Advanced Statistics</a:t>
            </a:r>
          </a:p>
          <a:p>
            <a:pPr algn="ctr">
              <a:spcBef>
                <a:spcPts val="200"/>
              </a:spcBef>
            </a:pPr>
            <a:r>
              <a:rPr lang="en-US" altLang="en-US" sz="5400" dirty="0">
                <a:latin typeface="Times New Roman" panose="02020603050405020304" pitchFamily="18" charset="0"/>
                <a:cs typeface="Times New Roman" panose="02020603050405020304" pitchFamily="18" charset="0"/>
              </a:rPr>
              <a:t>George Charalambous</a:t>
            </a:r>
          </a:p>
          <a:p>
            <a:pPr algn="ctr">
              <a:spcBef>
                <a:spcPts val="200"/>
              </a:spcBef>
            </a:pPr>
            <a:r>
              <a:rPr lang="en-US" sz="5400" dirty="0">
                <a:solidFill>
                  <a:srgbClr val="000000"/>
                </a:solidFill>
                <a:latin typeface="Times New Roman" panose="02020603050405020304" pitchFamily="18" charset="0"/>
                <a:cs typeface="Times New Roman" panose="02020603050405020304" pitchFamily="18" charset="0"/>
              </a:rPr>
              <a:t>      Advisors: Dr. Ivan Ramler  Department: MCSSS (Data Science)</a:t>
            </a:r>
            <a:endParaRPr lang="en-US" sz="1200" dirty="0">
              <a:latin typeface="Times New Roman" panose="02020603050405020304" pitchFamily="18" charset="0"/>
              <a:cs typeface="Times New Roman" panose="02020603050405020304" pitchFamily="18" charset="0"/>
            </a:endParaRPr>
          </a:p>
        </p:txBody>
      </p:sp>
      <p:pic>
        <p:nvPicPr>
          <p:cNvPr id="15" name="Picture 14">
            <a:extLst>
              <a:ext uri="{FF2B5EF4-FFF2-40B4-BE49-F238E27FC236}">
                <a16:creationId xmlns:a16="http://schemas.microsoft.com/office/drawing/2014/main" id="{689FFAEC-A478-F04F-8460-BD6F020D7F86}"/>
              </a:ext>
            </a:extLst>
          </p:cNvPr>
          <p:cNvPicPr>
            <a:picLocks noChangeAspect="1"/>
          </p:cNvPicPr>
          <p:nvPr/>
        </p:nvPicPr>
        <p:blipFill rotWithShape="1">
          <a:blip r:embed="rId3"/>
          <a:srcRect t="34743" b="37655"/>
          <a:stretch/>
        </p:blipFill>
        <p:spPr>
          <a:xfrm>
            <a:off x="34645600" y="781902"/>
            <a:ext cx="9398000" cy="3356961"/>
          </a:xfrm>
          <a:prstGeom prst="rect">
            <a:avLst/>
          </a:prstGeom>
        </p:spPr>
      </p:pic>
      <p:sp>
        <p:nvSpPr>
          <p:cNvPr id="41" name="TextBox 40">
            <a:extLst>
              <a:ext uri="{FF2B5EF4-FFF2-40B4-BE49-F238E27FC236}">
                <a16:creationId xmlns:a16="http://schemas.microsoft.com/office/drawing/2014/main" id="{B6BC3759-4870-CDCF-92AF-5DB24511794C}"/>
              </a:ext>
            </a:extLst>
          </p:cNvPr>
          <p:cNvSpPr txBox="1">
            <a:spLocks noChangeAspect="1"/>
          </p:cNvSpPr>
          <p:nvPr/>
        </p:nvSpPr>
        <p:spPr>
          <a:xfrm>
            <a:off x="1015998" y="6850733"/>
            <a:ext cx="12649200" cy="24505920"/>
          </a:xfrm>
          <a:prstGeom prst="rect">
            <a:avLst/>
          </a:prstGeom>
          <a:solidFill>
            <a:schemeClr val="bg1"/>
          </a:solidFill>
          <a:ln w="76200">
            <a:solidFill>
              <a:srgbClr val="002060"/>
            </a:solidFill>
          </a:ln>
        </p:spPr>
        <p:txBody>
          <a:bodyPr wrap="square" rtlCol="0">
            <a:noAutofit/>
          </a:bodyPr>
          <a:lstStyle/>
          <a:p>
            <a:pPr algn="ctr"/>
            <a:endParaRPr lang="en-US" sz="5000" dirty="0">
              <a:latin typeface="Times New Roman" panose="02020603050405020304" pitchFamily="18" charset="0"/>
              <a:cs typeface="Times New Roman" panose="02020603050405020304" pitchFamily="18" charset="0"/>
            </a:endParaRPr>
          </a:p>
          <a:p>
            <a:pPr algn="ctr"/>
            <a:r>
              <a:rPr lang="en-US" sz="5000" dirty="0">
                <a:latin typeface="Times New Roman" panose="02020603050405020304" pitchFamily="18" charset="0"/>
                <a:cs typeface="Times New Roman" panose="02020603050405020304" pitchFamily="18" charset="0"/>
              </a:rPr>
              <a:t>1. Introduction</a:t>
            </a:r>
          </a:p>
          <a:p>
            <a:pPr>
              <a:spcBef>
                <a:spcPts val="600"/>
              </a:spcBef>
            </a:pPr>
            <a:r>
              <a:rPr lang="en-US" sz="3000" dirty="0">
                <a:latin typeface="Times New Roman" panose="02020603050405020304" pitchFamily="18" charset="0"/>
                <a:cs typeface="Times New Roman" panose="02020603050405020304" pitchFamily="18" charset="0"/>
              </a:rPr>
              <a:t>League of Legends is one of the most popular multiplayer online battle arena (MOBA) games. Developed by Riot Games and released in 2009, it has consistently attracted hundreds of millions of players annually. A typical match features two teams of five players, each selecting unique champions with distinct abilities to compete on the Summoner’s Rift map. The objective is strategically progressing through the map, defeating opponents, and ultimately destroying the enemy Nexus.</a:t>
            </a:r>
          </a:p>
          <a:p>
            <a:endParaRPr lang="en-US" sz="2800" dirty="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a:p>
            <a:pPr algn="ctr"/>
            <a:r>
              <a:rPr lang="en-US" sz="5000" dirty="0">
                <a:latin typeface="Times New Roman" panose="02020603050405020304" pitchFamily="18" charset="0"/>
                <a:cs typeface="Times New Roman" panose="02020603050405020304" pitchFamily="18" charset="0"/>
              </a:rPr>
              <a:t>2. Research Goal</a:t>
            </a:r>
          </a:p>
          <a:p>
            <a:pPr>
              <a:spcBef>
                <a:spcPts val="600"/>
              </a:spcBef>
            </a:pPr>
            <a:r>
              <a:rPr lang="en-US" sz="3000" dirty="0">
                <a:latin typeface="Times New Roman" panose="02020603050405020304" pitchFamily="18" charset="0"/>
                <a:cs typeface="Times New Roman" panose="02020603050405020304" pitchFamily="18" charset="0"/>
              </a:rPr>
              <a:t>The bottom lane is the only area in League of Legends where two champions consistently operate together—specifically, the AD Carry and the Support. Therefore, the primary objective of this project is to investigate and quantify these synergistic interactions between AD Carry and Support champion pairings.</a:t>
            </a:r>
          </a:p>
          <a:p>
            <a:endParaRPr lang="en-US" sz="2800" dirty="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a:p>
            <a:pPr algn="ctr"/>
            <a:endParaRPr lang="en-US" sz="5000" dirty="0">
              <a:latin typeface="Times New Roman" panose="02020603050405020304" pitchFamily="18" charset="0"/>
              <a:cs typeface="Times New Roman" panose="02020603050405020304" pitchFamily="18" charset="0"/>
            </a:endParaRPr>
          </a:p>
          <a:p>
            <a:pPr algn="ctr"/>
            <a:r>
              <a:rPr lang="en-US" sz="5000" dirty="0">
                <a:latin typeface="Times New Roman" panose="02020603050405020304" pitchFamily="18" charset="0"/>
                <a:cs typeface="Times New Roman" panose="02020603050405020304" pitchFamily="18" charset="0"/>
              </a:rPr>
              <a:t>3. Data Collection</a:t>
            </a:r>
          </a:p>
          <a:p>
            <a:endParaRPr lang="en-US" sz="2800" dirty="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p:txBody>
      </p:sp>
      <p:pic>
        <p:nvPicPr>
          <p:cNvPr id="52" name="Picture 51">
            <a:extLst>
              <a:ext uri="{FF2B5EF4-FFF2-40B4-BE49-F238E27FC236}">
                <a16:creationId xmlns:a16="http://schemas.microsoft.com/office/drawing/2014/main" id="{9E66C39F-351D-2E7D-4210-798A2833E7AA}"/>
              </a:ext>
            </a:extLst>
          </p:cNvPr>
          <p:cNvPicPr>
            <a:picLocks noChangeAspect="1"/>
          </p:cNvPicPr>
          <p:nvPr/>
        </p:nvPicPr>
        <p:blipFill>
          <a:blip r:embed="rId4"/>
          <a:stretch>
            <a:fillRect/>
          </a:stretch>
        </p:blipFill>
        <p:spPr>
          <a:xfrm>
            <a:off x="3320715" y="15538118"/>
            <a:ext cx="7313806" cy="4863681"/>
          </a:xfrm>
          <a:prstGeom prst="rect">
            <a:avLst/>
          </a:prstGeom>
        </p:spPr>
      </p:pic>
      <p:sp>
        <p:nvSpPr>
          <p:cNvPr id="54" name="TextBox 53">
            <a:extLst>
              <a:ext uri="{FF2B5EF4-FFF2-40B4-BE49-F238E27FC236}">
                <a16:creationId xmlns:a16="http://schemas.microsoft.com/office/drawing/2014/main" id="{1DBCF181-28E6-CC8A-51DF-437F4208271A}"/>
              </a:ext>
            </a:extLst>
          </p:cNvPr>
          <p:cNvSpPr txBox="1">
            <a:spLocks noChangeAspect="1"/>
          </p:cNvSpPr>
          <p:nvPr/>
        </p:nvSpPr>
        <p:spPr>
          <a:xfrm>
            <a:off x="15621000" y="6850734"/>
            <a:ext cx="12649200" cy="24505920"/>
          </a:xfrm>
          <a:prstGeom prst="rect">
            <a:avLst/>
          </a:prstGeom>
          <a:solidFill>
            <a:schemeClr val="bg1"/>
          </a:solidFill>
          <a:ln w="76200">
            <a:solidFill>
              <a:srgbClr val="002060"/>
            </a:solidFill>
          </a:ln>
        </p:spPr>
        <p:txBody>
          <a:bodyPr wrap="square" rtlCol="0">
            <a:noAutofit/>
          </a:bodyPr>
          <a:lstStyle/>
          <a:p>
            <a:pPr algn="ctr"/>
            <a:endParaRPr lang="en-US" sz="5000" dirty="0">
              <a:latin typeface="Times New Roman" panose="02020603050405020304" pitchFamily="18" charset="0"/>
              <a:cs typeface="Times New Roman" panose="02020603050405020304" pitchFamily="18" charset="0"/>
            </a:endParaRPr>
          </a:p>
          <a:p>
            <a:pPr algn="ctr"/>
            <a:r>
              <a:rPr lang="en-US" sz="5000" dirty="0">
                <a:latin typeface="Times New Roman" panose="02020603050405020304" pitchFamily="18" charset="0"/>
                <a:cs typeface="Times New Roman" panose="02020603050405020304" pitchFamily="18" charset="0"/>
              </a:rPr>
              <a:t>4. Data Processing</a:t>
            </a:r>
          </a:p>
          <a:p>
            <a:pPr marL="457200" indent="-457200">
              <a:spcBef>
                <a:spcPts val="600"/>
              </a:spcBef>
              <a:buFont typeface="Arial" panose="020B0604020202020204" pitchFamily="34" charset="0"/>
              <a:buChar char="•"/>
            </a:pPr>
            <a:r>
              <a:rPr lang="en-US" sz="3000" dirty="0">
                <a:latin typeface="Times New Roman" panose="02020603050405020304" pitchFamily="18" charset="0"/>
                <a:cs typeface="Times New Roman" panose="02020603050405020304" pitchFamily="18" charset="0"/>
              </a:rPr>
              <a:t>Merged and cleaned two large datasets containing match-level and detailed in-game statistics in R and RStudio. </a:t>
            </a:r>
          </a:p>
          <a:p>
            <a:pPr marL="457200" indent="-457200">
              <a:spcBef>
                <a:spcPts val="600"/>
              </a:spcBef>
              <a:buFont typeface="Arial" panose="020B0604020202020204" pitchFamily="34" charset="0"/>
              <a:buChar char="•"/>
            </a:pPr>
            <a:r>
              <a:rPr lang="en-US" sz="3000" dirty="0">
                <a:latin typeface="Times New Roman" panose="02020603050405020304" pitchFamily="18" charset="0"/>
                <a:cs typeface="Times New Roman" panose="02020603050405020304" pitchFamily="18" charset="0"/>
              </a:rPr>
              <a:t>Identified patch 10.6 as the most data-rich and isolated bottom lane interactions, filtered for valid ADC-Support pairings and removed rare combinations (fewer than 10 occurrences) to ensure statistical reliability.</a:t>
            </a:r>
          </a:p>
          <a:p>
            <a:pPr marL="457200" indent="-457200">
              <a:spcBef>
                <a:spcPts val="600"/>
              </a:spcBef>
              <a:buFont typeface="Arial" panose="020B0604020202020204" pitchFamily="34" charset="0"/>
              <a:buChar char="•"/>
            </a:pPr>
            <a:r>
              <a:rPr lang="en-US" sz="3000" dirty="0">
                <a:latin typeface="Times New Roman" panose="02020603050405020304" pitchFamily="18" charset="0"/>
                <a:cs typeface="Times New Roman" panose="02020603050405020304" pitchFamily="18" charset="0"/>
              </a:rPr>
              <a:t>Same process was repeated for patch 10.7, resulting in a combined dataset</a:t>
            </a:r>
          </a:p>
          <a:p>
            <a:endParaRPr lang="en-US" sz="2800" dirty="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a:p>
            <a:pPr algn="ctr"/>
            <a:r>
              <a:rPr lang="en-US" sz="5000" dirty="0">
                <a:latin typeface="Times New Roman" panose="02020603050405020304" pitchFamily="18" charset="0"/>
                <a:cs typeface="Times New Roman" panose="02020603050405020304" pitchFamily="18" charset="0"/>
              </a:rPr>
              <a:t>5. Model Application</a:t>
            </a:r>
          </a:p>
          <a:p>
            <a:pPr algn="ctr"/>
            <a:endParaRPr lang="en-US" sz="30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3000" dirty="0">
                <a:latin typeface="Times New Roman" panose="02020603050405020304" pitchFamily="18" charset="0"/>
                <a:cs typeface="Times New Roman" panose="02020603050405020304" pitchFamily="18" charset="0"/>
              </a:rPr>
              <a:t>The </a:t>
            </a:r>
            <a:r>
              <a:rPr lang="en-US" sz="3000" dirty="0" err="1">
                <a:latin typeface="Times New Roman" panose="02020603050405020304" pitchFamily="18" charset="0"/>
                <a:cs typeface="Times New Roman" panose="02020603050405020304" pitchFamily="18" charset="0"/>
              </a:rPr>
              <a:t>glmFSA</a:t>
            </a:r>
            <a:r>
              <a:rPr lang="en-US" sz="3000" dirty="0">
                <a:latin typeface="Times New Roman" panose="02020603050405020304" pitchFamily="18" charset="0"/>
                <a:cs typeface="Times New Roman" panose="02020603050405020304" pitchFamily="18" charset="0"/>
              </a:rPr>
              <a:t>() function from the </a:t>
            </a:r>
            <a:r>
              <a:rPr lang="en-US" sz="3000" dirty="0" err="1">
                <a:latin typeface="Times New Roman" panose="02020603050405020304" pitchFamily="18" charset="0"/>
                <a:cs typeface="Times New Roman" panose="02020603050405020304" pitchFamily="18" charset="0"/>
              </a:rPr>
              <a:t>rFSA</a:t>
            </a:r>
            <a:r>
              <a:rPr lang="en-US" sz="3000" dirty="0">
                <a:latin typeface="Times New Roman" panose="02020603050405020304" pitchFamily="18" charset="0"/>
                <a:cs typeface="Times New Roman" panose="02020603050405020304" pitchFamily="18" charset="0"/>
              </a:rPr>
              <a:t> R package was used to fit a logistic regression model with interaction effects between ADC and Support champions, using winner as the binary outcome variable.</a:t>
            </a:r>
          </a:p>
          <a:p>
            <a:pPr marL="457200" indent="-457200">
              <a:buFont typeface="Arial" panose="020B0604020202020204" pitchFamily="34" charset="0"/>
              <a:buChar char="•"/>
            </a:pPr>
            <a:r>
              <a:rPr lang="en-US" sz="3000" dirty="0">
                <a:latin typeface="Times New Roman" panose="02020603050405020304" pitchFamily="18" charset="0"/>
                <a:cs typeface="Times New Roman" panose="02020603050405020304" pitchFamily="18" charset="0"/>
              </a:rPr>
              <a:t>Both Carry and Support were set as fixed variables, ensuring they were included in all models. </a:t>
            </a:r>
          </a:p>
          <a:p>
            <a:pPr marL="457200" indent="-457200">
              <a:buFont typeface="Arial" panose="020B0604020202020204" pitchFamily="34" charset="0"/>
              <a:buChar char="•"/>
            </a:pPr>
            <a:r>
              <a:rPr lang="en-US" sz="3000" dirty="0">
                <a:latin typeface="Times New Roman" panose="02020603050405020304" pitchFamily="18" charset="0"/>
                <a:cs typeface="Times New Roman" panose="02020603050405020304" pitchFamily="18" charset="0"/>
              </a:rPr>
              <a:t>Number of random starts was set to 10  to increase the likelihood of finding a globally optimal subset of variables.</a:t>
            </a:r>
          </a:p>
          <a:p>
            <a:pPr marL="457200" indent="-457200">
              <a:buFont typeface="Arial" panose="020B0604020202020204" pitchFamily="34" charset="0"/>
              <a:buChar char="•"/>
            </a:pPr>
            <a:r>
              <a:rPr lang="en-US" sz="3000" dirty="0">
                <a:latin typeface="Times New Roman" panose="02020603050405020304" pitchFamily="18" charset="0"/>
                <a:cs typeface="Times New Roman" panose="02020603050405020304" pitchFamily="18" charset="0"/>
              </a:rPr>
              <a:t>Model selection was guided by the Akaike Information Criterion (AIC), to minimize it.</a:t>
            </a:r>
          </a:p>
          <a:p>
            <a:pPr marL="457200" indent="-457200">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p:txBody>
      </p:sp>
      <p:pic>
        <p:nvPicPr>
          <p:cNvPr id="58" name="Picture 57">
            <a:extLst>
              <a:ext uri="{FF2B5EF4-FFF2-40B4-BE49-F238E27FC236}">
                <a16:creationId xmlns:a16="http://schemas.microsoft.com/office/drawing/2014/main" id="{5BB57FC8-ABB7-7821-BE77-0E6668510B73}"/>
              </a:ext>
            </a:extLst>
          </p:cNvPr>
          <p:cNvPicPr>
            <a:picLocks noChangeAspect="1"/>
          </p:cNvPicPr>
          <p:nvPr/>
        </p:nvPicPr>
        <p:blipFill>
          <a:blip r:embed="rId5"/>
          <a:stretch>
            <a:fillRect/>
          </a:stretch>
        </p:blipFill>
        <p:spPr>
          <a:xfrm>
            <a:off x="18674843" y="11665528"/>
            <a:ext cx="6179831" cy="4423035"/>
          </a:xfrm>
          <a:prstGeom prst="rect">
            <a:avLst/>
          </a:prstGeom>
          <a:ln>
            <a:noFill/>
          </a:ln>
          <a:effectLst>
            <a:outerShdw blurRad="292100" dist="139700" dir="2700000" algn="tl" rotWithShape="0">
              <a:srgbClr val="333333">
                <a:alpha val="65000"/>
              </a:srgbClr>
            </a:outerShdw>
          </a:effectLst>
        </p:spPr>
      </p:pic>
      <p:sp>
        <p:nvSpPr>
          <p:cNvPr id="59" name="TextBox 58">
            <a:extLst>
              <a:ext uri="{FF2B5EF4-FFF2-40B4-BE49-F238E27FC236}">
                <a16:creationId xmlns:a16="http://schemas.microsoft.com/office/drawing/2014/main" id="{2802455E-0A39-B321-015A-D57C2834E4CF}"/>
              </a:ext>
            </a:extLst>
          </p:cNvPr>
          <p:cNvSpPr txBox="1">
            <a:spLocks noChangeAspect="1"/>
          </p:cNvSpPr>
          <p:nvPr/>
        </p:nvSpPr>
        <p:spPr>
          <a:xfrm>
            <a:off x="30226002" y="6850733"/>
            <a:ext cx="12646152" cy="24505920"/>
          </a:xfrm>
          <a:prstGeom prst="rect">
            <a:avLst/>
          </a:prstGeom>
          <a:solidFill>
            <a:schemeClr val="bg1"/>
          </a:solidFill>
          <a:ln w="76200">
            <a:solidFill>
              <a:srgbClr val="002060"/>
            </a:solidFill>
          </a:ln>
        </p:spPr>
        <p:txBody>
          <a:bodyPr wrap="square" rtlCol="0">
            <a:noAutofit/>
          </a:bodyPr>
          <a:lstStyle/>
          <a:p>
            <a:pPr algn="ctr"/>
            <a:endParaRPr lang="en-US" sz="5000" dirty="0">
              <a:latin typeface="Times New Roman" panose="02020603050405020304" pitchFamily="18" charset="0"/>
              <a:cs typeface="Times New Roman" panose="02020603050405020304" pitchFamily="18" charset="0"/>
            </a:endParaRPr>
          </a:p>
          <a:p>
            <a:pPr algn="ctr"/>
            <a:r>
              <a:rPr lang="en-US" sz="5000" dirty="0">
                <a:latin typeface="Times New Roman" panose="02020603050405020304" pitchFamily="18" charset="0"/>
                <a:cs typeface="Times New Roman" panose="02020603050405020304" pitchFamily="18" charset="0"/>
              </a:rPr>
              <a:t>6. Output Visualization </a:t>
            </a:r>
          </a:p>
          <a:p>
            <a:endParaRPr lang="en-US" sz="2800" dirty="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a:p>
            <a:pPr algn="ctr"/>
            <a:r>
              <a:rPr lang="en-US" sz="5000" dirty="0">
                <a:latin typeface="Times New Roman" panose="02020603050405020304" pitchFamily="18" charset="0"/>
                <a:cs typeface="Times New Roman" panose="02020603050405020304" pitchFamily="18" charset="0"/>
              </a:rPr>
              <a:t>7. Results Interpretation </a:t>
            </a:r>
          </a:p>
          <a:p>
            <a:pPr algn="ctr"/>
            <a:endParaRPr lang="en-US" sz="5000" dirty="0">
              <a:latin typeface="Times New Roman" panose="02020603050405020304" pitchFamily="18" charset="0"/>
              <a:cs typeface="Times New Roman" panose="02020603050405020304" pitchFamily="18" charset="0"/>
            </a:endParaRPr>
          </a:p>
          <a:p>
            <a:pPr algn="ctr"/>
            <a:endParaRPr lang="en-US" sz="5000" dirty="0">
              <a:latin typeface="Times New Roman" panose="02020603050405020304" pitchFamily="18" charset="0"/>
              <a:cs typeface="Times New Roman" panose="02020603050405020304" pitchFamily="18" charset="0"/>
            </a:endParaRPr>
          </a:p>
          <a:p>
            <a:pPr algn="ctr"/>
            <a:endParaRPr lang="en-US" sz="5000" dirty="0">
              <a:latin typeface="Times New Roman" panose="02020603050405020304" pitchFamily="18" charset="0"/>
              <a:cs typeface="Times New Roman" panose="02020603050405020304" pitchFamily="18" charset="0"/>
            </a:endParaRPr>
          </a:p>
          <a:p>
            <a:pPr algn="ctr"/>
            <a:endParaRPr lang="en-US" sz="5000" dirty="0">
              <a:latin typeface="Times New Roman" panose="02020603050405020304" pitchFamily="18" charset="0"/>
              <a:cs typeface="Times New Roman" panose="02020603050405020304" pitchFamily="18" charset="0"/>
            </a:endParaRPr>
          </a:p>
          <a:p>
            <a:pPr algn="ctr"/>
            <a:endParaRPr lang="en-US" sz="5000" dirty="0">
              <a:latin typeface="Times New Roman" panose="02020603050405020304" pitchFamily="18" charset="0"/>
              <a:cs typeface="Times New Roman" panose="02020603050405020304" pitchFamily="18" charset="0"/>
            </a:endParaRPr>
          </a:p>
          <a:p>
            <a:pPr algn="ctr"/>
            <a:endParaRPr lang="en-US" sz="2800" dirty="0">
              <a:latin typeface="Times New Roman" panose="02020603050405020304" pitchFamily="18" charset="0"/>
              <a:cs typeface="Times New Roman" panose="02020603050405020304" pitchFamily="18" charset="0"/>
            </a:endParaRPr>
          </a:p>
          <a:p>
            <a:pPr algn="ctr"/>
            <a:endParaRPr lang="en-US" sz="5000" dirty="0">
              <a:latin typeface="Times New Roman" panose="02020603050405020304" pitchFamily="18" charset="0"/>
              <a:cs typeface="Times New Roman" panose="02020603050405020304" pitchFamily="18" charset="0"/>
            </a:endParaRPr>
          </a:p>
          <a:p>
            <a:pPr algn="ctr"/>
            <a:endParaRPr lang="en-US" sz="5000" dirty="0">
              <a:latin typeface="Times New Roman" panose="02020603050405020304" pitchFamily="18" charset="0"/>
              <a:cs typeface="Times New Roman" panose="02020603050405020304" pitchFamily="18" charset="0"/>
            </a:endParaRPr>
          </a:p>
          <a:p>
            <a:pPr algn="ctr"/>
            <a:endParaRPr lang="en-US" sz="5000" dirty="0">
              <a:latin typeface="Times New Roman" panose="02020603050405020304" pitchFamily="18" charset="0"/>
              <a:cs typeface="Times New Roman" panose="02020603050405020304" pitchFamily="18" charset="0"/>
            </a:endParaRPr>
          </a:p>
          <a:p>
            <a:pPr algn="ctr"/>
            <a:r>
              <a:rPr lang="en-US" sz="5000" dirty="0">
                <a:latin typeface="Times New Roman" panose="02020603050405020304" pitchFamily="18" charset="0"/>
                <a:cs typeface="Times New Roman" panose="02020603050405020304" pitchFamily="18" charset="0"/>
              </a:rPr>
              <a:t>8. Web Application</a:t>
            </a:r>
          </a:p>
          <a:p>
            <a:endParaRPr lang="en-US" sz="2800" dirty="0">
              <a:latin typeface="Times New Roman" panose="02020603050405020304" pitchFamily="18" charset="0"/>
              <a:cs typeface="Times New Roman" panose="02020603050405020304" pitchFamily="18" charset="0"/>
            </a:endParaRPr>
          </a:p>
          <a:p>
            <a:endParaRPr lang="en-US" sz="1000" dirty="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p:txBody>
      </p:sp>
      <p:pic>
        <p:nvPicPr>
          <p:cNvPr id="3" name="Picture 2" descr="A diagram of a number of numbers&#10;&#10;AI-generated content may be incorrect.">
            <a:extLst>
              <a:ext uri="{FF2B5EF4-FFF2-40B4-BE49-F238E27FC236}">
                <a16:creationId xmlns:a16="http://schemas.microsoft.com/office/drawing/2014/main" id="{03A0DF5F-5AEB-A89C-317C-CB5FA19E091D}"/>
              </a:ext>
            </a:extLst>
          </p:cNvPr>
          <p:cNvPicPr>
            <a:picLocks noChangeAspect="1"/>
          </p:cNvPicPr>
          <p:nvPr/>
        </p:nvPicPr>
        <p:blipFill>
          <a:blip r:embed="rId6"/>
          <a:stretch>
            <a:fillRect/>
          </a:stretch>
        </p:blipFill>
        <p:spPr>
          <a:xfrm>
            <a:off x="36017200" y="8941378"/>
            <a:ext cx="6400800" cy="5448300"/>
          </a:xfrm>
          <a:prstGeom prst="rect">
            <a:avLst/>
          </a:prstGeom>
        </p:spPr>
      </p:pic>
      <p:pic>
        <p:nvPicPr>
          <p:cNvPr id="5" name="Picture 4" descr="A screenshot of a graph&#10;&#10;AI-generated content may be incorrect.">
            <a:extLst>
              <a:ext uri="{FF2B5EF4-FFF2-40B4-BE49-F238E27FC236}">
                <a16:creationId xmlns:a16="http://schemas.microsoft.com/office/drawing/2014/main" id="{40B608F3-52F7-BDFE-0415-79F1A0AC5638}"/>
              </a:ext>
            </a:extLst>
          </p:cNvPr>
          <p:cNvPicPr>
            <a:picLocks noChangeAspect="1"/>
          </p:cNvPicPr>
          <p:nvPr/>
        </p:nvPicPr>
        <p:blipFill>
          <a:blip r:embed="rId7"/>
          <a:stretch>
            <a:fillRect/>
          </a:stretch>
        </p:blipFill>
        <p:spPr>
          <a:xfrm>
            <a:off x="34645600" y="16630491"/>
            <a:ext cx="7772400" cy="4384119"/>
          </a:xfrm>
          <a:prstGeom prst="rect">
            <a:avLst/>
          </a:prstGeom>
        </p:spPr>
      </p:pic>
      <p:pic>
        <p:nvPicPr>
          <p:cNvPr id="7" name="Picture 6" descr="A qr code with a dinosaur&#10;&#10;AI-generated content may be incorrect.">
            <a:extLst>
              <a:ext uri="{FF2B5EF4-FFF2-40B4-BE49-F238E27FC236}">
                <a16:creationId xmlns:a16="http://schemas.microsoft.com/office/drawing/2014/main" id="{B51C497D-F188-D7B9-48F4-5D03052BE660}"/>
              </a:ext>
            </a:extLst>
          </p:cNvPr>
          <p:cNvPicPr>
            <a:picLocks noChangeAspect="1"/>
          </p:cNvPicPr>
          <p:nvPr/>
        </p:nvPicPr>
        <p:blipFill>
          <a:blip r:embed="rId8"/>
          <a:stretch>
            <a:fillRect/>
          </a:stretch>
        </p:blipFill>
        <p:spPr>
          <a:xfrm>
            <a:off x="39560500" y="27639544"/>
            <a:ext cx="2857500" cy="2857500"/>
          </a:xfrm>
          <a:prstGeom prst="rect">
            <a:avLst/>
          </a:prstGeom>
        </p:spPr>
      </p:pic>
      <p:pic>
        <p:nvPicPr>
          <p:cNvPr id="11" name="Picture 10" descr="A gold text on a black background&#10;&#10;AI-generated content may be incorrect.">
            <a:extLst>
              <a:ext uri="{FF2B5EF4-FFF2-40B4-BE49-F238E27FC236}">
                <a16:creationId xmlns:a16="http://schemas.microsoft.com/office/drawing/2014/main" id="{0A42A75F-EB30-F0F4-C377-85A392CA78FB}"/>
              </a:ext>
            </a:extLst>
          </p:cNvPr>
          <p:cNvPicPr>
            <a:picLocks noChangeAspect="1"/>
          </p:cNvPicPr>
          <p:nvPr/>
        </p:nvPicPr>
        <p:blipFill>
          <a:blip r:embed="rId9"/>
          <a:stretch>
            <a:fillRect/>
          </a:stretch>
        </p:blipFill>
        <p:spPr>
          <a:xfrm>
            <a:off x="1015998" y="1300894"/>
            <a:ext cx="7211780" cy="2837969"/>
          </a:xfrm>
          <a:prstGeom prst="rect">
            <a:avLst/>
          </a:prstGeom>
        </p:spPr>
      </p:pic>
    </p:spTree>
    <p:extLst>
      <p:ext uri="{BB962C8B-B14F-4D97-AF65-F5344CB8AC3E}">
        <p14:creationId xmlns:p14="http://schemas.microsoft.com/office/powerpoint/2010/main" val="377407958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233</TotalTime>
  <Words>511</Words>
  <Application>Microsoft Macintosh PowerPoint</Application>
  <PresentationFormat>Custom</PresentationFormat>
  <Paragraphs>148</Paragraphs>
  <Slides>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Aptos</vt:lpstr>
      <vt:lpstr>Arial</vt:lpstr>
      <vt:lpstr>Calibri</vt:lpstr>
      <vt:lpstr>Calibri Light</vt:lpstr>
      <vt:lpstr>EB Garamond</vt:lpstr>
      <vt:lpstr>Times New Roman</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George Charalambous</cp:lastModifiedBy>
  <cp:revision>5</cp:revision>
  <dcterms:created xsi:type="dcterms:W3CDTF">2018-04-09T17:46:55Z</dcterms:created>
  <dcterms:modified xsi:type="dcterms:W3CDTF">2025-04-15T14:40:54Z</dcterms:modified>
</cp:coreProperties>
</file>