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4"/>
  </p:notesMasterIdLst>
  <p:handoutMasterIdLst>
    <p:handoutMasterId r:id="rId15"/>
  </p:handoutMasterIdLst>
  <p:sldIdLst>
    <p:sldId id="259" r:id="rId2"/>
    <p:sldId id="310" r:id="rId3"/>
    <p:sldId id="311" r:id="rId4"/>
    <p:sldId id="319" r:id="rId5"/>
    <p:sldId id="312" r:id="rId6"/>
    <p:sldId id="313" r:id="rId7"/>
    <p:sldId id="318" r:id="rId8"/>
    <p:sldId id="314" r:id="rId9"/>
    <p:sldId id="315" r:id="rId10"/>
    <p:sldId id="316" r:id="rId11"/>
    <p:sldId id="317" r:id="rId12"/>
    <p:sldId id="320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png"/><Relationship Id="rId4" Type="http://schemas.openxmlformats.org/officeDocument/2006/relationships/image" Target="../media/image6.wmf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12 </a:t>
            </a:r>
            <a:r>
              <a:rPr lang="en-US" dirty="0"/>
              <a:t>– </a:t>
            </a:r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6.1 – 6.4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</a:t>
            </a:r>
            <a:r>
              <a:rPr lang="en-US" sz="2400" dirty="0"/>
              <a:t> 1</a:t>
            </a:r>
            <a:endParaRPr lang="en-US" sz="2200" dirty="0"/>
          </a:p>
          <a:p>
            <a:pPr lvl="1"/>
            <a:r>
              <a:rPr lang="en-US" sz="2200" dirty="0"/>
              <a:t>Guided Exercises:  </a:t>
            </a:r>
            <a:r>
              <a:rPr lang="en-US" sz="2400" dirty="0"/>
              <a:t>2, 3 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Identify when logistic regression is appropriate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Know model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Fit </a:t>
            </a:r>
            <a:r>
              <a:rPr lang="en-US" sz="2400" dirty="0"/>
              <a:t>logistic regression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650" y="4218809"/>
            <a:ext cx="11056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Project </a:t>
            </a:r>
            <a:r>
              <a:rPr lang="en-US" sz="2400" dirty="0"/>
              <a:t>3 is due </a:t>
            </a:r>
            <a:r>
              <a:rPr lang="en-US" sz="2400" dirty="0" smtClean="0"/>
              <a:t>Wednesday, </a:t>
            </a:r>
            <a:r>
              <a:rPr lang="en-US" sz="2400" dirty="0"/>
              <a:t>October </a:t>
            </a:r>
            <a:r>
              <a:rPr lang="en-US" sz="2400" dirty="0" smtClean="0"/>
              <a:t>11 by </a:t>
            </a:r>
            <a:r>
              <a:rPr lang="en-US" sz="2400" dirty="0" smtClean="0"/>
              <a:t>4pm (posted later today/early tomorrow)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Will be shorter and previous projects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quiz Monday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MAJOR CHANGE:</a:t>
            </a:r>
            <a:r>
              <a:rPr lang="en-US" sz="2400" dirty="0" smtClean="0"/>
              <a:t> Exam </a:t>
            </a:r>
            <a:r>
              <a:rPr lang="en-US" sz="2400" dirty="0"/>
              <a:t>1 is </a:t>
            </a:r>
            <a:r>
              <a:rPr lang="en-US" sz="2400" dirty="0" smtClean="0"/>
              <a:t>Thursday, </a:t>
            </a:r>
            <a:r>
              <a:rPr lang="en-US" sz="2400" dirty="0"/>
              <a:t>October </a:t>
            </a:r>
            <a:r>
              <a:rPr lang="en-US" sz="2400" dirty="0" smtClean="0"/>
              <a:t>19 from 7-9pm in </a:t>
            </a:r>
            <a:r>
              <a:rPr lang="en-US" sz="2400" dirty="0" err="1" smtClean="0"/>
              <a:t>Bewkes</a:t>
            </a:r>
            <a:r>
              <a:rPr lang="en-US" sz="2400" dirty="0" smtClean="0"/>
              <a:t> 107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Subsets of Predictors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Recall: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Two models are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nested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if one model contains all the terms of the second model and at least one additional term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45" y="6151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Nested Likelihood Ratio Test (LRT)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738175" y="1774565"/>
          <a:ext cx="5029200" cy="96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2374560" imgH="457200" progId="Equation.3">
                  <p:embed/>
                </p:oleObj>
              </mc:Choice>
              <mc:Fallback>
                <p:oleObj name="Equation" r:id="rId3" imgW="2374560" imgH="457200" progId="Equation.3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175" y="1774565"/>
                        <a:ext cx="5029200" cy="968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96854" y="4389844"/>
          <a:ext cx="6415873" cy="9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2908080" imgH="431640" progId="Equation.3">
                  <p:embed/>
                </p:oleObj>
              </mc:Choice>
              <mc:Fallback>
                <p:oleObj name="Equation" r:id="rId5" imgW="29080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854" y="4389844"/>
                        <a:ext cx="6415873" cy="95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017715" y="5973497"/>
            <a:ext cx="697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called the “drop-in-deviance” test  (dropping to the reduced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P-value: Compare test statistic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 (right tail)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blipFill>
                <a:blip r:embed="rId9"/>
                <a:stretch>
                  <a:fillRect l="-1121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676400" y="2743200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4357087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349958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5944546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8561" y="3087371"/>
                <a:ext cx="103439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1" y="3087371"/>
                <a:ext cx="10343922" cy="70788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2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</a:t>
            </a:r>
            <a:r>
              <a:rPr lang="en-US" dirty="0" smtClean="0"/>
              <a:t>Monday </a:t>
            </a:r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8" y="1845734"/>
            <a:ext cx="10726702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 Create a new project </a:t>
            </a:r>
            <a:r>
              <a:rPr lang="en-US" sz="3200" dirty="0" smtClean="0"/>
              <a:t>(</a:t>
            </a:r>
            <a:r>
              <a:rPr lang="en-US" sz="3200" dirty="0" err="1" smtClean="0"/>
              <a:t>BinomialLogisticRegression</a:t>
            </a:r>
            <a:r>
              <a:rPr lang="en-US" sz="3200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3000" dirty="0"/>
              <a:t>Upload Markdown file </a:t>
            </a:r>
            <a:r>
              <a:rPr lang="en-US" sz="3000" dirty="0" smtClean="0"/>
              <a:t>(</a:t>
            </a:r>
            <a:r>
              <a:rPr lang="en-US" sz="3000" dirty="0" err="1" smtClean="0"/>
              <a:t>BinomialLogReg.rmd</a:t>
            </a:r>
            <a:r>
              <a:rPr lang="en-US" sz="3000" dirty="0" smtClean="0"/>
              <a:t>)</a:t>
            </a:r>
            <a:endParaRPr lang="en-US" sz="3000" dirty="0"/>
          </a:p>
          <a:p>
            <a:pPr marL="749808" lvl="1" indent="-457200">
              <a:buFont typeface="+mj-lt"/>
              <a:buAutoNum type="arabicPeriod"/>
            </a:pPr>
            <a:r>
              <a:rPr lang="en-US" sz="3000" dirty="0"/>
              <a:t>Create data folder and upload data </a:t>
            </a:r>
            <a:r>
              <a:rPr lang="en-US" sz="3000" dirty="0" smtClean="0"/>
              <a:t>(RR_Data_Hale.csv)</a:t>
            </a:r>
            <a:endParaRPr lang="en-US" sz="3000" dirty="0"/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Run the code to conduct the exploratory data analysis and fit the first model. Answer the questions that appear on the handout. STOP when you get to the “Model 1 Questions.”</a:t>
            </a:r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en-US" sz="3000" dirty="0" smtClean="0"/>
              <a:t>Sakai quiz will ask you to report some of your answers.</a:t>
            </a:r>
            <a:endParaRPr lang="en-US" sz="30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8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A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Logit Form of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b="1" u="sng" dirty="0"/>
                  <a:t>Probability Form of Model</a:t>
                </a:r>
                <a:br>
                  <a:rPr lang="en-US" sz="2800" b="1" u="sng" dirty="0"/>
                </a:br>
                <a:endParaRPr lang="en-US" sz="28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/>
              <a:t>Model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Binary Response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is dichotomous (two possible responses)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Independence of Responses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Variance Structure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Variance of a Binomial RV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Linearity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Log odds are linearly related to predictors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36192" y="3791712"/>
            <a:ext cx="4303776" cy="12557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and Poisson: What’s the same?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3200" dirty="0"/>
                  <a:t>All Inference!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 tests for individual predictors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Compare null and residual deviance for evaluating significance of overall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Goodness of fit test using the residual deviance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Drop in deviance test compares residual dev. for Ho/Simple model – residual dev. for Ha/Complex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182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1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96" y="538758"/>
            <a:ext cx="8229600" cy="1143000"/>
          </a:xfrm>
        </p:spPr>
        <p:txBody>
          <a:bodyPr/>
          <a:lstStyle/>
          <a:p>
            <a:r>
              <a:rPr lang="en-US" dirty="0"/>
              <a:t>Testing Individual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258" y="1765547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an individual predictor useful in the current model?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Test Statistic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/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29200" y="2133601"/>
          <a:ext cx="1524000" cy="99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698500" imgH="457200" progId="Equation.3">
                  <p:embed/>
                </p:oleObj>
              </mc:Choice>
              <mc:Fallback>
                <p:oleObj name="Equation" r:id="rId3" imgW="6985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33601"/>
                        <a:ext cx="1524000" cy="997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953000" y="2133600"/>
            <a:ext cx="1600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extLst/>
          </p:nvPr>
        </p:nvGraphicFramePr>
        <p:xfrm>
          <a:off x="4484689" y="3733800"/>
          <a:ext cx="23193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5" imgW="736560" imgH="507960" progId="Equation.3">
                  <p:embed/>
                </p:oleObj>
              </mc:Choice>
              <mc:Fallback>
                <p:oleObj name="Equation" r:id="rId5" imgW="736560" imgH="507960" progId="Equation.3">
                  <p:embed/>
                  <p:pic>
                    <p:nvPicPr>
                      <p:cNvPr id="149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9" y="3733800"/>
                        <a:ext cx="2319337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19500" y="5564832"/>
            <a:ext cx="464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P-value = 2P( Z &gt; |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t.s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.| )</a:t>
            </a:r>
            <a:r>
              <a:rPr lang="en-US" sz="3200" dirty="0"/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62800" y="3276600"/>
            <a:ext cx="3352800" cy="52322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In the R output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43600" y="3581400"/>
            <a:ext cx="1219200" cy="4470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24600" y="3804910"/>
            <a:ext cx="1295400" cy="9956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 rot="5400000">
            <a:off x="6852910" y="3728710"/>
            <a:ext cx="191518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419600" y="3505200"/>
            <a:ext cx="2743200" cy="990600"/>
          </a:xfrm>
          <a:prstGeom prst="curvedConnector3">
            <a:avLst>
              <a:gd name="adj1" fmla="val 1255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 for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480"/>
                <a:ext cx="8229600" cy="46177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C% CI for </a:t>
                </a:r>
                <a:r>
                  <a:rPr lang="en-US" sz="2400" i="1" dirty="0">
                    <a:latin typeface="Symbol" pitchFamily="18" charset="2"/>
                    <a:cs typeface="Arial" pitchFamily="34" charset="0"/>
                  </a:rPr>
                  <a:t>b</a:t>
                </a:r>
                <a:r>
                  <a:rPr lang="en-US" sz="2400" i="1" baseline="-25000" dirty="0">
                    <a:latin typeface="Symbol" pitchFamily="18" charset="2"/>
                    <a:cs typeface="Arial" pitchFamily="34" charset="0"/>
                  </a:rPr>
                  <a:t>i</a:t>
                </a:r>
              </a:p>
              <a:p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z*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from Normal distribution, remaining values come from R output</a:t>
                </a:r>
              </a:p>
              <a:p>
                <a:pPr lvl="1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Has form: (L, U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R uses the “profile likelihood” method instead of this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en-US" sz="2000" dirty="0" smtClean="0"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CI for Odds Multiplier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480"/>
                <a:ext cx="8229600" cy="4617720"/>
              </a:xfrm>
              <a:blipFill>
                <a:blip r:embed="rId3"/>
                <a:stretch>
                  <a:fillRect l="-1111" t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91001" y="2362200"/>
          <a:ext cx="262724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774360" imgH="291960" progId="Equation.3">
                  <p:embed/>
                </p:oleObj>
              </mc:Choice>
              <mc:Fallback>
                <p:oleObj name="Equation" r:id="rId4" imgW="774360" imgH="291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362200"/>
                        <a:ext cx="262724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56419"/>
              </p:ext>
            </p:extLst>
          </p:nvPr>
        </p:nvGraphicFramePr>
        <p:xfrm>
          <a:off x="5033579" y="5064422"/>
          <a:ext cx="19558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533169" imgH="228501" progId="Equation.3">
                  <p:embed/>
                </p:oleObj>
              </mc:Choice>
              <mc:Fallback>
                <p:oleObj name="Equation" r:id="rId6" imgW="533169" imgH="228501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579" y="5064422"/>
                        <a:ext cx="195580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49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If our model is the “true” model for the observed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Compute probability of observing a deviance at least this large, if model is true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Compare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sz="22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 “p-value” means there is significant evidence of “lack-of-fit”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Reasons for “lack-of-fit”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Missing covariates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Not enough data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Unusual observations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More (or less) variation than expected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Overall Model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for Overall Model Usefulness: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Likelihood Ratio Test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24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𝑎𝑡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𝑜𝑛𝑒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Deviance 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 estimates are chosen to minimize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(also called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deviance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is based on comparing deviance with and without the predictor(s)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“Drop in deviance test”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  <a:blipFill>
                <a:blip r:embed="rId2"/>
                <a:stretch>
                  <a:fillRect l="-2091" t="-1806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Overall Model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Null Deviance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𝑛𝑜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𝑝𝑟𝑒𝑑𝑖𝑐𝑡𝑜𝑟𝑠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Residual (Error) Deviance: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𝑙𝑜𝑔𝑙𝑖𝑘𝑒𝑙𝑖h𝑜𝑜𝑑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  <a:p>
                <a:r>
                  <a:rPr lang="en-US" sz="2400" b="1" dirty="0">
                    <a:latin typeface="+mj-lt"/>
                  </a:rPr>
                  <a:t>Test Statistic: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𝑁𝑢𝑙𝑙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𝑅𝑒𝑠𝑖𝑑𝑢𝑎𝑙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</m:oMath>
                </a14:m>
                <a:endParaRPr lang="en-US" sz="2400" b="1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Reference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+mj-lt"/>
                  </a:rPr>
                  <a:t> with </a:t>
                </a:r>
                <a:r>
                  <a:rPr lang="en-US" sz="2400" dirty="0" err="1">
                    <a:latin typeface="+mj-lt"/>
                  </a:rPr>
                  <a:t>df</a:t>
                </a:r>
                <a:r>
                  <a:rPr lang="en-US" sz="2400" dirty="0">
                    <a:latin typeface="+mj-lt"/>
                  </a:rPr>
                  <a:t> = # predictor terms in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Chi-Square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 – Residual Deviance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Statkey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df</a:t>
                          </a:r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/>
                            <a:t/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(Right tail)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“Residual Deviance”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“Null</a:t>
                          </a:r>
                          <a:r>
                            <a:rPr lang="en-US" baseline="0" dirty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Chi-Square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61905" r="-50850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– Residual 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14" t="-61905" r="-1429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278689" r="-508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“Residual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378689" r="-508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“Null</a:t>
                          </a:r>
                          <a:r>
                            <a:rPr lang="en-US" baseline="0" dirty="0" smtClean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553200" y="26670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92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2433</TotalTime>
  <Words>893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Retrospect</vt:lpstr>
      <vt:lpstr>Equation</vt:lpstr>
      <vt:lpstr>Day 12 – Logistic Regression</vt:lpstr>
      <vt:lpstr>Logistic Regression: A GLM</vt:lpstr>
      <vt:lpstr>Logistic Regression Model Assumptions</vt:lpstr>
      <vt:lpstr>Logistic and Poisson: What’s the same?</vt:lpstr>
      <vt:lpstr>Testing Individual Coefficients</vt:lpstr>
      <vt:lpstr>Confidence Interval for Coefficients</vt:lpstr>
      <vt:lpstr>Model Goodness of Fit</vt:lpstr>
      <vt:lpstr>Evaluating Overall Model Utility</vt:lpstr>
      <vt:lpstr>Evaluating Overall Model Utility</vt:lpstr>
      <vt:lpstr>Evaluating Subsets of Predictors</vt:lpstr>
      <vt:lpstr>Nested Likelihood Ratio Test (LRT)</vt:lpstr>
      <vt:lpstr>Prep for Monday Task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165</cp:revision>
  <cp:lastPrinted>2023-10-04T12:34:23Z</cp:lastPrinted>
  <dcterms:created xsi:type="dcterms:W3CDTF">2020-01-12T15:34:29Z</dcterms:created>
  <dcterms:modified xsi:type="dcterms:W3CDTF">2023-10-04T12:36:47Z</dcterms:modified>
</cp:coreProperties>
</file>