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4" r:id="rId3"/>
    <p:sldId id="275" r:id="rId4"/>
    <p:sldId id="276" r:id="rId5"/>
    <p:sldId id="277" r:id="rId6"/>
    <p:sldId id="278" r:id="rId7"/>
    <p:sldId id="279" r:id="rId8"/>
    <p:sldId id="283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22 </a:t>
            </a:r>
            <a:r>
              <a:rPr lang="en-US" dirty="0"/>
              <a:t>– </a:t>
            </a:r>
            <a:r>
              <a:rPr lang="en-US" dirty="0" smtClean="0"/>
              <a:t>Finishing Multilevel </a:t>
            </a:r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</a:t>
            </a:r>
            <a:endParaRPr lang="en-US" sz="2400" dirty="0" smtClean="0"/>
          </a:p>
          <a:p>
            <a:r>
              <a:rPr lang="en-US" sz="2400" dirty="0" smtClean="0"/>
              <a:t>Sections </a:t>
            </a:r>
            <a:r>
              <a:rPr lang="en-US" sz="2400" dirty="0"/>
              <a:t>8.1 – </a:t>
            </a:r>
            <a:r>
              <a:rPr lang="en-US" sz="2400" dirty="0" smtClean="0"/>
              <a:t>8.5</a:t>
            </a:r>
          </a:p>
          <a:p>
            <a:r>
              <a:rPr lang="en-US" sz="2400" smtClean="0"/>
              <a:t>Sections </a:t>
            </a:r>
            <a:r>
              <a:rPr lang="en-US" sz="2400" dirty="0"/>
              <a:t>9.1-9.3, 9.5-9.6</a:t>
            </a:r>
          </a:p>
          <a:p>
            <a:r>
              <a:rPr lang="en-US" sz="2400" smtClean="0"/>
              <a:t>(</a:t>
            </a:r>
            <a:r>
              <a:rPr lang="en-US" sz="1800" dirty="0">
                <a:hlinkClick r:id="rId2"/>
              </a:rPr>
              <a:t>https://bookdown.org/roback/bookdown-bysh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Write out a multilevel statistical model (using predictors at both levels), including assumptions about variance components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Interpret model parameters (fixed effects and variance components)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Use AIC, BIC, and Likelihood Ratio Tests to compare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650" y="4749548"/>
            <a:ext cx="1105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Quiz next </a:t>
            </a:r>
            <a:r>
              <a:rPr lang="en-US" sz="2400" dirty="0" smtClean="0"/>
              <a:t>Monday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 2 will be Thursday evening after Thanksgiving break (Nov 30)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Currently planning to have class on Wed Nov 29 (but not on Dec 6)</a:t>
            </a:r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Affect Models So Far </a:t>
            </a:r>
            <a:br>
              <a:rPr lang="en-US" dirty="0"/>
            </a:br>
            <a:r>
              <a:rPr lang="en-US" dirty="0"/>
              <a:t>(All have same variance components!)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8810" y="1845734"/>
                <a:ext cx="11663190" cy="4499982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Model 1: # Previous Performances at Level One; No predictors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200" dirty="0"/>
                  <a:t>Model 2a: # Previous Performances at Level One; (centered) NEM to explain different intercepts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𝑐𝑁𝐸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200" dirty="0"/>
                  <a:t>Model 2b: # Previous Performances at Level One; NEM to explain different intercepts and different slope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𝑐𝑁𝐸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𝑐𝑁𝐸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200" dirty="0"/>
                  <a:t>Model 3a: # Previous Performances at Level One; Instrument to explain different intercepts at Level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𝑉𝑜𝑐𝑎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𝑂𝑟𝑐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810" y="1845734"/>
                <a:ext cx="11663190" cy="4499982"/>
              </a:xfrm>
              <a:blipFill>
                <a:blip r:embed="rId2"/>
                <a:stretch>
                  <a:fillRect l="-1516" t="-1897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Intraclass</a:t>
            </a:r>
            <a:r>
              <a:rPr lang="en-US" dirty="0" smtClean="0"/>
              <a:t> </a:t>
            </a:r>
            <a:r>
              <a:rPr lang="en-US" dirty="0"/>
              <a:t>Correlation </a:t>
            </a:r>
            <a:br>
              <a:rPr lang="en-US" dirty="0"/>
            </a:br>
            <a:r>
              <a:rPr lang="en-US" dirty="0"/>
              <a:t>(Comparing Sources of Variation)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573" y="1845733"/>
                <a:ext cx="11817427" cy="440083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𝐼𝐶𝐶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𝐵𝑒𝑡𝑤𝑒𝑒𝑛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𝑆𝑢𝑏𝑗𝑒𝑐𝑡𝑠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𝑉𝑎𝑟𝑖𝑎𝑡𝑖𝑜𝑛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𝑉𝑎𝑟𝑖𝑎𝑡𝑖𝑜𝑛</m:t>
                          </m:r>
                        </m:den>
                      </m:f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i="1" dirty="0" smtClean="0"/>
                  <a:t>Used with Random Intercepts Only Model. (Random slopes models are more complex due to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 smtClean="0"/>
                  <a:t>)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573" y="1845733"/>
                <a:ext cx="11817427" cy="4400831"/>
              </a:xfrm>
              <a:blipFill>
                <a:blip r:embed="rId2"/>
                <a:stretch>
                  <a:fillRect l="-1702" b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57" y="471487"/>
            <a:ext cx="8482013" cy="57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Intraclass</a:t>
            </a:r>
            <a:r>
              <a:rPr lang="en-US" dirty="0"/>
              <a:t> Correlation and Effective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893" y="1845733"/>
                <a:ext cx="11693831" cy="461405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100" dirty="0"/>
                  <a:t> As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3100" dirty="0"/>
                  <a:t> approaches 0, responses from the same individual are essentially independent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Accounting for multilevel structure of the data is less critical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900" dirty="0"/>
                  <a:t> As 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2900" dirty="0"/>
                  <a:t> approaches 1, repeated observations from the same individual essentially provide no additional information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Accounting for multilevel structure of the data is very important!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/>
                  <a:t> Effective Sample Size (How many independent pieces of info do we have?)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2800" dirty="0"/>
                  <a:t> near 0 means 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total number of observations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𝐼𝐶𝐶</m:t>
                    </m:r>
                  </m:oMath>
                </a14:m>
                <a:r>
                  <a:rPr lang="en-US" sz="2800" dirty="0"/>
                  <a:t> near 1 means 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number of subjects in the study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893" y="1845733"/>
                <a:ext cx="11693831" cy="4614051"/>
              </a:xfrm>
              <a:blipFill>
                <a:blip r:embed="rId2"/>
                <a:stretch>
                  <a:fillRect l="-1929" t="-2774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From Stat 213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We interpreted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as the amount of variation in the response explained by the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We can explore similar metrics for multilevel models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How much does the within subject (Level One) variation change when we add Level One predictors?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How much do the between subject (Level Two) variations change when we add Level Two predictors?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7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</a:t>
            </a:r>
            <a:r>
              <a:rPr lang="en-US" dirty="0" err="1"/>
              <a:t>rsquared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627995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𝑝𝑠𝑒𝑢𝑑𝑜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𝑟𝑠𝑞𝑢𝑎𝑟𝑒𝑑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𝑠𝑖𝑚𝑝𝑙𝑒𝑟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𝑙𝑎𝑟𝑔𝑒𝑟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𝐿𝑒𝑣𝑒𝑙𝑥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𝑠𝑖𝑚𝑝𝑙𝑒𝑟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Level One covariates are recorded about Level One observational units (performances), so they help explain differences among performances (at Level One)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Level Two covariates are recorded about Level Two observations units (musicians), so they help explain difference among musicians (at Level Two)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627995" cy="4023360"/>
              </a:xfrm>
              <a:blipFill>
                <a:blip r:embed="rId2"/>
                <a:stretch>
                  <a:fillRect l="-1606" r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8130" y="5721121"/>
                <a:ext cx="116967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Caution: Pseudo-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values are not universally reliable as measures of model performance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" y="5721121"/>
                <a:ext cx="11696700" cy="738664"/>
              </a:xfrm>
              <a:prstGeom prst="rect">
                <a:avLst/>
              </a:prstGeom>
              <a:blipFill>
                <a:blip r:embed="rId3"/>
                <a:stretch>
                  <a:fillRect l="-834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0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features of a "final multilevel model" include:</a:t>
            </a:r>
          </a:p>
          <a:p>
            <a:endParaRPr lang="en-US" dirty="0"/>
          </a:p>
          <a:p>
            <a:r>
              <a:rPr lang="en-US" dirty="0"/>
              <a:t>- fixed effects allow one to address primary research questions</a:t>
            </a:r>
          </a:p>
          <a:p>
            <a:r>
              <a:rPr lang="en-US" dirty="0"/>
              <a:t>- fixed effects control for important covariates at all levels</a:t>
            </a:r>
          </a:p>
          <a:p>
            <a:r>
              <a:rPr lang="en-US" dirty="0"/>
              <a:t>- potential interactions have been investigated</a:t>
            </a:r>
          </a:p>
          <a:p>
            <a:r>
              <a:rPr lang="en-US" dirty="0"/>
              <a:t>- variables are centered where interpretations can be enhanced</a:t>
            </a:r>
          </a:p>
          <a:p>
            <a:r>
              <a:rPr lang="en-US" dirty="0"/>
              <a:t>- important variance components have been included</a:t>
            </a:r>
          </a:p>
          <a:p>
            <a:r>
              <a:rPr lang="en-US" dirty="0"/>
              <a:t>- unnecessary terms have been removed</a:t>
            </a:r>
          </a:p>
          <a:p>
            <a:r>
              <a:rPr lang="en-US" dirty="0"/>
              <a:t>- the model tells a "persuasive story parsimoniously"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92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3540</TotalTime>
  <Words>914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Day 22 – Finishing Multilevel Models</vt:lpstr>
      <vt:lpstr>Negative Affect Models So Far  (All have same variance components!)</vt:lpstr>
      <vt:lpstr>Intraclass Correlation  (Comparing Sources of Variation)</vt:lpstr>
      <vt:lpstr>PowerPoint Presentation</vt:lpstr>
      <vt:lpstr>Intraclass Correlation and Effective Sample Size</vt:lpstr>
      <vt:lpstr>R^2 - From Stat 213</vt:lpstr>
      <vt:lpstr>Pseudo-rsquared</vt:lpstr>
      <vt:lpstr>Choosing a Final Model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iramler</dc:creator>
  <cp:lastModifiedBy>Ivan Ramler</cp:lastModifiedBy>
  <cp:revision>218</cp:revision>
  <cp:lastPrinted>2023-11-06T13:10:41Z</cp:lastPrinted>
  <dcterms:created xsi:type="dcterms:W3CDTF">2020-01-12T15:34:29Z</dcterms:created>
  <dcterms:modified xsi:type="dcterms:W3CDTF">2023-11-08T13:38:59Z</dcterms:modified>
</cp:coreProperties>
</file>