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4" r:id="rId1"/>
  </p:sldMasterIdLst>
  <p:notesMasterIdLst>
    <p:notesMasterId r:id="rId10"/>
  </p:notesMasterIdLst>
  <p:sldIdLst>
    <p:sldId id="259" r:id="rId2"/>
    <p:sldId id="280" r:id="rId3"/>
    <p:sldId id="281" r:id="rId4"/>
    <p:sldId id="269" r:id="rId5"/>
    <p:sldId id="275" r:id="rId6"/>
    <p:sldId id="277" r:id="rId7"/>
    <p:sldId id="278" r:id="rId8"/>
    <p:sldId id="27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A167C-42FC-45B1-B58E-3C9D725ED17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E2247-A2A5-4B63-9C92-F828076E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3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9EF6-318F-4010-A9EF-62D27DF91A0E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82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0761-3CB3-4515-BFA4-1BE72ADA507E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5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6817-DCAD-4EDC-907A-30B227A85851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2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E8D7-0C98-4BDD-8C3C-52B17DC1C408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2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49DC-0895-43E0-98D8-6AD03AA9647F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46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94B-16C6-4E55-8863-5DE4B6B48883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6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C5BF-2505-4B7D-9E25-C310411FD857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1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ECBC-AD99-431C-ABF0-BEBB2D4C8101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4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6257-C853-4DB2-953F-8B63E494B591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1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997560-9662-4DA0-A00F-48D47A1408DC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8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A94E-9E04-44A9-B9CF-BC8A23310C39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6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DEF376-A92D-4E02-8971-0F56A2ACFAF6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92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roback/bookdown-bysh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Read: Chapter 2 of </a:t>
            </a:r>
            <a:r>
              <a:rPr lang="en-US" sz="2400" dirty="0" err="1"/>
              <a:t>Legler</a:t>
            </a:r>
            <a:r>
              <a:rPr lang="en-US" sz="2400" dirty="0"/>
              <a:t> and Roback</a:t>
            </a:r>
          </a:p>
          <a:p>
            <a:r>
              <a:rPr lang="en-US" sz="2400" dirty="0"/>
              <a:t>(</a:t>
            </a:r>
            <a:r>
              <a:rPr lang="en-US" sz="1800" dirty="0">
                <a:hlinkClick r:id="rId2"/>
              </a:rPr>
              <a:t>https://bookdown.org/roback/bookdown-bysh/</a:t>
            </a:r>
            <a:r>
              <a:rPr lang="en-US" sz="1800" dirty="0"/>
              <a:t>)</a:t>
            </a:r>
            <a:endParaRPr lang="en-US" sz="2400" dirty="0"/>
          </a:p>
          <a:p>
            <a:r>
              <a:rPr lang="en-US" sz="2400" dirty="0"/>
              <a:t>Practice:</a:t>
            </a:r>
          </a:p>
          <a:p>
            <a:pPr lvl="1"/>
            <a:r>
              <a:rPr lang="en-US" sz="2200" dirty="0"/>
              <a:t>Conceptual Exercises: 1, 2 </a:t>
            </a:r>
          </a:p>
          <a:p>
            <a:pPr lvl="1"/>
            <a:r>
              <a:rPr lang="en-US" sz="2200" dirty="0"/>
              <a:t>Guided Exercises: 2, 3</a:t>
            </a:r>
          </a:p>
          <a:p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Goals for today: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dirty="0"/>
              <a:t>Understand likelihood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Derive a likelihood function using intuitive approach from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Identify 3 ways to find MLEs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 methods from class to find MLEs for intuitive likelihood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 likelihood functions to compare models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936" y="5146471"/>
            <a:ext cx="11056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Announcements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Mini-Project 1 is due Friday, September </a:t>
            </a:r>
            <a:r>
              <a:rPr lang="en-US" sz="2400" dirty="0" smtClean="0"/>
              <a:t>8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 quiz on Monday (but there will be a prep task)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64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2475781" y="91866"/>
          <a:ext cx="7175837" cy="620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060">
                  <a:extLst>
                    <a:ext uri="{9D8B030D-6E8A-4147-A177-3AD203B41FA5}">
                      <a16:colId xmlns:a16="http://schemas.microsoft.com/office/drawing/2014/main" val="591708240"/>
                    </a:ext>
                  </a:extLst>
                </a:gridCol>
                <a:gridCol w="1424898">
                  <a:extLst>
                    <a:ext uri="{9D8B030D-6E8A-4147-A177-3AD203B41FA5}">
                      <a16:colId xmlns:a16="http://schemas.microsoft.com/office/drawing/2014/main" val="831528317"/>
                    </a:ext>
                  </a:extLst>
                </a:gridCol>
                <a:gridCol w="4338879">
                  <a:extLst>
                    <a:ext uri="{9D8B030D-6E8A-4147-A177-3AD203B41FA5}">
                      <a16:colId xmlns:a16="http://schemas.microsoft.com/office/drawing/2014/main" val="1213083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Families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Contribution to Likelihood</a:t>
                      </a:r>
                      <a:r>
                        <a:rPr lang="en-US" baseline="0" dirty="0" smtClean="0"/>
                        <a:t> for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One Family (Data Point)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40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605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490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01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61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5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35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BBB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7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BBG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20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43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8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GBB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39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009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GBG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345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62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8466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8023" y="6459785"/>
            <a:ext cx="575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from </a:t>
            </a:r>
            <a:r>
              <a:rPr lang="en-US" b="1" i="1" dirty="0" smtClean="0"/>
              <a:t>National Longitudinal Survey of Youth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7062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Function for Model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𝐵𝐵𝑖𝑎𝑠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𝐺𝐵𝑖𝑎𝑠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930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951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∗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582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𝐵𝐵𝑖𝑎𝑠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582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666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𝐵𝐵𝑖𝑎𝑠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666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666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𝐺𝐵𝑖𝑎𝑠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666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530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𝐺𝐵𝑖𝑎𝑠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530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186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𝐵𝐵𝑖𝑎𝑠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186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𝐵𝐵𝑖𝑎𝑠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186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77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𝐵𝐵𝑖𝑎𝑠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77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𝐵𝐵𝑖𝑎𝑠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177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73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𝐵𝐵𝑖𝑎𝑠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𝐵𝐵𝑖𝑎𝑠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148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𝐺𝐵𝑖𝑎𝑠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𝐺𝐵𝑖𝑎𝑠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𝐺𝐵𝑖𝑎𝑠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𝐺𝐵𝑖𝑎𝑠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182</m:t>
                        </m:r>
                      </m:sup>
                    </m:sSup>
                  </m:oMath>
                </a14:m>
                <a:r>
                  <a:rPr lang="en-US" dirty="0" smtClean="0"/>
                  <a:t>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𝐺𝐵𝑖𝑎𝑠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𝐺𝐵𝑖𝑎𝑠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59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193666" y="1945450"/>
            <a:ext cx="629729" cy="5006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94739" y="1983309"/>
            <a:ext cx="629729" cy="5006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65875" y="1999795"/>
            <a:ext cx="629729" cy="5006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645912" y="2403208"/>
            <a:ext cx="629729" cy="5006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11826" y="2792279"/>
            <a:ext cx="629729" cy="5006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423235" y="2702150"/>
            <a:ext cx="629729" cy="5006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72161" y="3187075"/>
            <a:ext cx="629729" cy="5006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649839" y="3187075"/>
            <a:ext cx="629729" cy="5006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270729" y="3146823"/>
            <a:ext cx="629729" cy="5006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03321" y="1845733"/>
            <a:ext cx="1518249" cy="747623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72161" y="2249962"/>
            <a:ext cx="1518249" cy="747623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69018" y="2287821"/>
            <a:ext cx="1518249" cy="747623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146202" y="3035445"/>
            <a:ext cx="1518249" cy="61203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377900" y="3143818"/>
            <a:ext cx="1518249" cy="4849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70603" y="3501147"/>
            <a:ext cx="1518249" cy="509404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335983" y="3900938"/>
            <a:ext cx="1518249" cy="57531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407141" y="3541322"/>
            <a:ext cx="1459766" cy="429054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284819" y="3483602"/>
            <a:ext cx="1518249" cy="747623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560437" y="1737360"/>
            <a:ext cx="1031114" cy="70874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25490" y="2593356"/>
            <a:ext cx="1031114" cy="70874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176837" y="2637931"/>
            <a:ext cx="1031114" cy="70874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131309" y="2728659"/>
            <a:ext cx="1031114" cy="70874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95350" y="2394306"/>
            <a:ext cx="1769101" cy="44208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164104" y="2788472"/>
            <a:ext cx="2259131" cy="44208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098079" y="2728659"/>
            <a:ext cx="2082835" cy="44208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79067" y="3141098"/>
            <a:ext cx="2082835" cy="44208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29125" y="2446101"/>
            <a:ext cx="1114425" cy="45775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954374" y="3199770"/>
            <a:ext cx="1114425" cy="45775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002145" y="3589054"/>
            <a:ext cx="1114425" cy="45775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910538" y="3604713"/>
            <a:ext cx="1114425" cy="45775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60208" y="3775261"/>
            <a:ext cx="2397718" cy="54666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948708" y="3783927"/>
            <a:ext cx="2397718" cy="54666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59405" y="3365591"/>
            <a:ext cx="2397718" cy="54666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312727" y="2185087"/>
            <a:ext cx="2397718" cy="54666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4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For a model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free parameters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Akaike</a:t>
                </a:r>
                <a:r>
                  <a:rPr lang="en-US" sz="2400" dirty="0"/>
                  <a:t> Information Criterion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𝑚𝑎𝑥𝑖𝑚𝑖𝑧𝑒𝑑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𝑙𝑖𝑘𝑒𝑙𝑖h𝑜𝑜𝑑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sz="2400" dirty="0"/>
                  <a:t>Bayesian Information Criterion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=−2∗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𝑚𝑎𝑥𝑖𝑚𝑖𝑧𝑒𝑑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𝑙𝑖𝑘𝑒𝑙𝑖h𝑜𝑜𝑑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sz="2400" dirty="0"/>
                  <a:t>Smaller is better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18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1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(Asymptotic) Likelihood Ratio Test (Nested Models)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1094720" cy="4023360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Recall: Two models are nested if the larger model contains all of the same parameters as the smaller model, with some additional parameters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Another way to think about nested models: parameters in the full model can be equated or set to constants to form the reduced model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=−2∗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Likelihood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maximized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under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Likelihood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maximized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under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0" dirty="0"/>
                  <a:t> Reference distribution: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with </a:t>
                </a:r>
                <a:r>
                  <a:rPr lang="en-US" b="0" dirty="0" err="1"/>
                  <a:t>df</a:t>
                </a:r>
                <a:r>
                  <a:rPr lang="en-US" b="0" dirty="0"/>
                  <a:t> = # “free” parameters in full model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– # “free” parameters in reduced model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1094720" cy="4023360"/>
              </a:xfrm>
              <a:blipFill>
                <a:blip r:embed="rId2"/>
                <a:stretch>
                  <a:fillRect l="-1319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1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86103550"/>
              </p:ext>
            </p:extLst>
          </p:nvPr>
        </p:nvGraphicFramePr>
        <p:xfrm>
          <a:off x="1633208" y="66196"/>
          <a:ext cx="8626416" cy="620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505">
                  <a:extLst>
                    <a:ext uri="{9D8B030D-6E8A-4147-A177-3AD203B41FA5}">
                      <a16:colId xmlns:a16="http://schemas.microsoft.com/office/drawing/2014/main" val="591708240"/>
                    </a:ext>
                  </a:extLst>
                </a:gridCol>
                <a:gridCol w="1712938">
                  <a:extLst>
                    <a:ext uri="{9D8B030D-6E8A-4147-A177-3AD203B41FA5}">
                      <a16:colId xmlns:a16="http://schemas.microsoft.com/office/drawing/2014/main" val="831528317"/>
                    </a:ext>
                  </a:extLst>
                </a:gridCol>
                <a:gridCol w="5215973">
                  <a:extLst>
                    <a:ext uri="{9D8B030D-6E8A-4147-A177-3AD203B41FA5}">
                      <a16:colId xmlns:a16="http://schemas.microsoft.com/office/drawing/2014/main" val="1213083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Families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Contribution to Likelihood</a:t>
                      </a:r>
                      <a:r>
                        <a:rPr lang="en-US" baseline="0" dirty="0"/>
                        <a:t> for 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One Family (Data Point)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40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605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490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01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61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5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35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7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BBG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20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43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8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39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009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GBG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345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62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8466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8023" y="6459785"/>
            <a:ext cx="575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from </a:t>
            </a:r>
            <a:r>
              <a:rPr lang="en-US" b="1" i="1" dirty="0"/>
              <a:t>National Longitudinal Survey of Youth</a:t>
            </a:r>
          </a:p>
        </p:txBody>
      </p:sp>
    </p:spTree>
    <p:extLst>
      <p:ext uri="{BB962C8B-B14F-4D97-AF65-F5344CB8AC3E}">
        <p14:creationId xmlns:p14="http://schemas.microsoft.com/office/powerpoint/2010/main" val="104832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Function for Model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𝑁𝐵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5416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5256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1721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2265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3905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𝑁𝐵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2781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9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Next Time: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Watch short video introducing three non-normal probability </a:t>
            </a:r>
            <a:r>
              <a:rPr lang="en-US" sz="2800" dirty="0" smtClean="0"/>
              <a:t>distributions</a:t>
            </a:r>
            <a:r>
              <a:rPr lang="en-US" sz="2800" dirty="0" smtClean="0"/>
              <a:t>. Link will be in </a:t>
            </a:r>
            <a:r>
              <a:rPr lang="en-US" sz="2800" dirty="0" err="1" smtClean="0"/>
              <a:t>Panopto</a:t>
            </a:r>
            <a:r>
              <a:rPr lang="en-US" sz="2800" dirty="0" smtClean="0"/>
              <a:t> tab (will email when I post it)</a:t>
            </a:r>
            <a:endParaRPr lang="en-US" sz="2800" dirty="0"/>
          </a:p>
          <a:p>
            <a:r>
              <a:rPr lang="en-US" sz="2800" dirty="0"/>
              <a:t>Complete </a:t>
            </a:r>
            <a:r>
              <a:rPr lang="en-US" sz="2800" dirty="0" smtClean="0"/>
              <a:t>Canvas </a:t>
            </a:r>
            <a:r>
              <a:rPr lang="en-US" sz="2800" dirty="0"/>
              <a:t>quiz before class </a:t>
            </a:r>
            <a:r>
              <a:rPr lang="en-US" sz="2800" dirty="0" smtClean="0"/>
              <a:t>starts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74390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1032</TotalTime>
  <Words>1039</Words>
  <Application>Microsoft Office PowerPoint</Application>
  <PresentationFormat>Widescreen</PresentationFormat>
  <Paragraphs>112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Retrospect</vt:lpstr>
      <vt:lpstr>Day 4</vt:lpstr>
      <vt:lpstr>PowerPoint Presentation</vt:lpstr>
      <vt:lpstr>Likelihood Function for Model 2</vt:lpstr>
      <vt:lpstr>Information Criteria</vt:lpstr>
      <vt:lpstr>(Asymptotic) Likelihood Ratio Test (Nested Models)</vt:lpstr>
      <vt:lpstr>PowerPoint Presentation</vt:lpstr>
      <vt:lpstr>Likelihood Function for Model 3</vt:lpstr>
      <vt:lpstr>Before Next Time:</vt:lpstr>
    </vt:vector>
  </TitlesOfParts>
  <Company>St. Lawrence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4003 (aka Stat 313): Advanced Statistical Models</dc:title>
  <dc:creator>Jessica Chapman</dc:creator>
  <cp:lastModifiedBy>Ivan Ramler</cp:lastModifiedBy>
  <cp:revision>85</cp:revision>
  <dcterms:created xsi:type="dcterms:W3CDTF">2020-01-12T15:34:29Z</dcterms:created>
  <dcterms:modified xsi:type="dcterms:W3CDTF">2023-09-05T14:01:17Z</dcterms:modified>
</cp:coreProperties>
</file>