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04" r:id="rId1"/>
  </p:sldMasterIdLst>
  <p:notesMasterIdLst>
    <p:notesMasterId r:id="rId10"/>
  </p:notesMasterIdLst>
  <p:handoutMasterIdLst>
    <p:handoutMasterId r:id="rId11"/>
  </p:handoutMasterIdLst>
  <p:sldIdLst>
    <p:sldId id="259" r:id="rId2"/>
    <p:sldId id="299" r:id="rId3"/>
    <p:sldId id="297" r:id="rId4"/>
    <p:sldId id="296" r:id="rId5"/>
    <p:sldId id="300" r:id="rId6"/>
    <p:sldId id="302" r:id="rId7"/>
    <p:sldId id="305" r:id="rId8"/>
    <p:sldId id="295" r:id="rId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94660"/>
  </p:normalViewPr>
  <p:slideViewPr>
    <p:cSldViewPr snapToGrid="0">
      <p:cViewPr varScale="1">
        <p:scale>
          <a:sx n="86" d="100"/>
          <a:sy n="86" d="100"/>
        </p:scale>
        <p:origin x="14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D13653B-4B2C-4EAA-88DF-1C917DAA29CC}" type="datetimeFigureOut">
              <a:rPr lang="en-US" smtClean="0"/>
              <a:t>9/25/2023</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733F8B3B-7672-4C76-A397-78CE0C3BBC36}" type="slidenum">
              <a:rPr lang="en-US" smtClean="0"/>
              <a:t>‹#›</a:t>
            </a:fld>
            <a:endParaRPr lang="en-US"/>
          </a:p>
        </p:txBody>
      </p:sp>
    </p:spTree>
    <p:extLst>
      <p:ext uri="{BB962C8B-B14F-4D97-AF65-F5344CB8AC3E}">
        <p14:creationId xmlns:p14="http://schemas.microsoft.com/office/powerpoint/2010/main" val="28050618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B2A167C-42FC-45B1-B58E-3C9D725ED173}" type="datetimeFigureOut">
              <a:rPr lang="en-US" smtClean="0"/>
              <a:t>9/25/2023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66E2247-A2A5-4B63-9C92-F828076E46A9}" type="slidenum">
              <a:rPr lang="en-US" smtClean="0"/>
              <a:t>‹#›</a:t>
            </a:fld>
            <a:endParaRPr lang="en-US"/>
          </a:p>
        </p:txBody>
      </p:sp>
    </p:spTree>
    <p:extLst>
      <p:ext uri="{BB962C8B-B14F-4D97-AF65-F5344CB8AC3E}">
        <p14:creationId xmlns:p14="http://schemas.microsoft.com/office/powerpoint/2010/main" val="2180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619EF6-318F-4010-A9EF-62D27DF91A0E}"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82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30761-3CB3-4515-BFA4-1BE72ADA507E}"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7725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56817-DCAD-4EDC-907A-30B227A85851}"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182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9E8D7-0C98-4BDD-8C3C-52B17DC1C408}"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4842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F849DC-0895-43E0-98D8-6AD03AA9647F}"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46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1B894B-16C6-4E55-8863-5DE4B6B48883}" type="datetime1">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3196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0AC5BF-2505-4B7D-9E25-C310411FD857}" type="datetime1">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7501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7ECBC-AD99-431C-ABF0-BEBB2D4C8101}" type="datetime1">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7484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A96257-C853-4DB2-953F-8B63E494B591}" type="datetime1">
              <a:rPr lang="en-US" smtClean="0"/>
              <a:t>9/25/2023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341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997560-9662-4DA0-A00F-48D47A1408DC}" type="datetime1">
              <a:rPr lang="en-US" smtClean="0"/>
              <a:t>9/25/2023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392088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B0A94E-9E04-44A9-B9CF-BC8A23310C39}" type="datetime1">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838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DEF376-A92D-4E02-8971-0F56A2ACFAF6}" type="datetime1">
              <a:rPr lang="en-US" smtClean="0"/>
              <a:t>9/25/2023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7A6979-0714-4377-B894-6BE4C2D6E20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929116"/>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ookdown.org/roback/bookdown-BeyondML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9</a:t>
            </a:r>
          </a:p>
        </p:txBody>
      </p:sp>
      <p:sp>
        <p:nvSpPr>
          <p:cNvPr id="3" name="Content Placeholder 2"/>
          <p:cNvSpPr>
            <a:spLocks noGrp="1"/>
          </p:cNvSpPr>
          <p:nvPr>
            <p:ph sz="half" idx="1"/>
          </p:nvPr>
        </p:nvSpPr>
        <p:spPr/>
        <p:txBody>
          <a:bodyPr>
            <a:normAutofit/>
          </a:bodyPr>
          <a:lstStyle/>
          <a:p>
            <a:pPr algn="l" rtl="0" fontAlgn="base">
              <a:buFont typeface="Arial" panose="020B0604020202020204" pitchFamily="34" charset="0"/>
              <a:buChar char="•"/>
            </a:pPr>
            <a:r>
              <a:rPr lang="en-US" b="0" i="0" u="none" strike="noStrike" dirty="0">
                <a:solidFill>
                  <a:srgbClr val="404040"/>
                </a:solidFill>
                <a:effectLst/>
                <a:latin typeface="Calibri" panose="020F0502020204030204" pitchFamily="34" charset="0"/>
              </a:rPr>
              <a:t>Read: Sections 4.1 – 4.6</a:t>
            </a:r>
            <a:r>
              <a:rPr lang="en-US" b="0" i="0" dirty="0">
                <a:solidFill>
                  <a:srgbClr val="40404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404040"/>
                </a:solidFill>
                <a:effectLst/>
                <a:latin typeface="Calibri" panose="020F0502020204030204" pitchFamily="34" charset="0"/>
              </a:rPr>
              <a:t>(</a:t>
            </a:r>
            <a:r>
              <a:rPr lang="en-US" b="0" i="0" u="sng" strike="noStrike" dirty="0">
                <a:solidFill>
                  <a:srgbClr val="0000FF"/>
                </a:solidFill>
                <a:effectLst/>
                <a:latin typeface="Calibri" panose="020F0502020204030204" pitchFamily="34" charset="0"/>
                <a:hlinkClick r:id="rId2"/>
              </a:rPr>
              <a:t>https://bookdown.org/roback/bookdown-BeyondMLR/</a:t>
            </a:r>
            <a:r>
              <a:rPr lang="en-US" b="0" i="0" u="none" strike="noStrike" dirty="0">
                <a:solidFill>
                  <a:srgbClr val="404040"/>
                </a:solidFill>
                <a:effectLst/>
                <a:latin typeface="Calibri" panose="020F0502020204030204" pitchFamily="34" charset="0"/>
              </a:rPr>
              <a:t>) </a:t>
            </a:r>
            <a:r>
              <a:rPr lang="en-US" b="0" i="0" dirty="0">
                <a:solidFill>
                  <a:srgbClr val="40404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404040"/>
                </a:solidFill>
                <a:effectLst/>
                <a:latin typeface="Calibri" panose="020F0502020204030204" pitchFamily="34" charset="0"/>
              </a:rPr>
              <a:t>Practice:</a:t>
            </a:r>
            <a:r>
              <a:rPr lang="en-US" b="0" i="0" dirty="0">
                <a:solidFill>
                  <a:srgbClr val="40404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404040"/>
                </a:solidFill>
                <a:effectLst/>
                <a:latin typeface="Calibri" panose="020F0502020204030204" pitchFamily="34" charset="0"/>
              </a:rPr>
              <a:t>Conceptual Exercises: 14, 15</a:t>
            </a:r>
            <a:r>
              <a:rPr lang="en-US" b="0" i="0" dirty="0">
                <a:solidFill>
                  <a:srgbClr val="40404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404040"/>
                </a:solidFill>
                <a:effectLst/>
                <a:latin typeface="Calibri" panose="020F0502020204030204" pitchFamily="34" charset="0"/>
              </a:rPr>
              <a:t>Guided Exercises: 3, 5</a:t>
            </a:r>
            <a:endParaRPr lang="en-US" sz="2400" b="0" i="0" dirty="0">
              <a:solidFill>
                <a:srgbClr val="000000"/>
              </a:solidFill>
              <a:effectLst/>
              <a:latin typeface="Arial" panose="020B0604020202020204" pitchFamily="34" charset="0"/>
            </a:endParaRPr>
          </a:p>
        </p:txBody>
      </p:sp>
      <p:sp>
        <p:nvSpPr>
          <p:cNvPr id="4" name="Content Placeholder 3"/>
          <p:cNvSpPr>
            <a:spLocks noGrp="1"/>
          </p:cNvSpPr>
          <p:nvPr>
            <p:ph sz="half" idx="2"/>
          </p:nvPr>
        </p:nvSpPr>
        <p:spPr/>
        <p:txBody>
          <a:bodyPr>
            <a:normAutofit/>
          </a:bodyPr>
          <a:lstStyle/>
          <a:p>
            <a:r>
              <a:rPr lang="en-US" sz="2400" dirty="0"/>
              <a:t>Goals for today:</a:t>
            </a:r>
          </a:p>
          <a:p>
            <a:pPr>
              <a:buFont typeface="Arial" panose="020B0604020202020204" pitchFamily="34" charset="0"/>
              <a:buChar char="•"/>
            </a:pPr>
            <a:r>
              <a:rPr lang="en-US" sz="2400" dirty="0"/>
              <a:t> Multiple Comparisons in </a:t>
            </a:r>
            <a:r>
              <a:rPr lang="en-US" sz="2400" dirty="0" err="1"/>
              <a:t>glms</a:t>
            </a:r>
            <a:r>
              <a:rPr lang="en-US" sz="2400" dirty="0"/>
              <a:t> </a:t>
            </a:r>
          </a:p>
          <a:p>
            <a:pPr>
              <a:buFont typeface="Arial" panose="020B0604020202020204" pitchFamily="34" charset="0"/>
              <a:buChar char="•"/>
            </a:pPr>
            <a:r>
              <a:rPr lang="en-US" sz="2400" dirty="0"/>
              <a:t> Offset</a:t>
            </a:r>
          </a:p>
          <a:p>
            <a:pPr>
              <a:buFont typeface="Arial" panose="020B0604020202020204" pitchFamily="34" charset="0"/>
              <a:buChar char="•"/>
            </a:pPr>
            <a:r>
              <a:rPr lang="en-US" sz="2400" dirty="0"/>
              <a:t> Overdispersion </a:t>
            </a:r>
          </a:p>
          <a:p>
            <a:pPr>
              <a:buFont typeface="Arial" panose="020B0604020202020204" pitchFamily="34" charset="0"/>
              <a:buChar char="•"/>
            </a:pPr>
            <a:r>
              <a:rPr lang="en-US" sz="2400" dirty="0"/>
              <a:t> Test for Goodness of Fit</a:t>
            </a:r>
          </a:p>
          <a:p>
            <a:pPr marL="0" indent="0">
              <a:buNone/>
            </a:pPr>
            <a:endParaRPr lang="en-US" sz="2400" dirty="0"/>
          </a:p>
        </p:txBody>
      </p:sp>
      <p:sp>
        <p:nvSpPr>
          <p:cNvPr id="5" name="Slide Number Placeholder 4"/>
          <p:cNvSpPr>
            <a:spLocks noGrp="1"/>
          </p:cNvSpPr>
          <p:nvPr>
            <p:ph type="sldNum" sz="quarter" idx="12"/>
          </p:nvPr>
        </p:nvSpPr>
        <p:spPr/>
        <p:txBody>
          <a:bodyPr/>
          <a:lstStyle/>
          <a:p>
            <a:fld id="{8A7A6979-0714-4377-B894-6BE4C2D6E202}" type="slidenum">
              <a:rPr lang="en-US" smtClean="0"/>
              <a:t>1</a:t>
            </a:fld>
            <a:endParaRPr lang="en-US" dirty="0"/>
          </a:p>
        </p:txBody>
      </p:sp>
      <p:sp>
        <p:nvSpPr>
          <p:cNvPr id="6" name="TextBox 5"/>
          <p:cNvSpPr txBox="1"/>
          <p:nvPr/>
        </p:nvSpPr>
        <p:spPr>
          <a:xfrm>
            <a:off x="372538" y="4389474"/>
            <a:ext cx="11056776" cy="1569660"/>
          </a:xfrm>
          <a:prstGeom prst="rect">
            <a:avLst/>
          </a:prstGeom>
          <a:noFill/>
        </p:spPr>
        <p:txBody>
          <a:bodyPr wrap="square" rtlCol="0">
            <a:spAutoFit/>
          </a:bodyPr>
          <a:lstStyle/>
          <a:p>
            <a:r>
              <a:rPr lang="en-US" sz="2400" b="1" dirty="0"/>
              <a:t>Announcements</a:t>
            </a:r>
          </a:p>
          <a:p>
            <a:pPr marL="342900" indent="-342900">
              <a:buFont typeface="Arial" panose="020B0604020202020204" pitchFamily="34" charset="0"/>
              <a:buChar char="•"/>
            </a:pPr>
            <a:r>
              <a:rPr lang="en-US" sz="2400" dirty="0"/>
              <a:t>Mini-project 2 due </a:t>
            </a:r>
            <a:r>
              <a:rPr lang="en-US" sz="2400" dirty="0">
                <a:solidFill>
                  <a:srgbClr val="C00000"/>
                </a:solidFill>
              </a:rPr>
              <a:t>Friday</a:t>
            </a:r>
            <a:r>
              <a:rPr lang="en-US" sz="2400" dirty="0"/>
              <a:t>, September </a:t>
            </a:r>
            <a:r>
              <a:rPr lang="en-US" sz="2400" dirty="0">
                <a:solidFill>
                  <a:srgbClr val="C00000"/>
                </a:solidFill>
              </a:rPr>
              <a:t>29</a:t>
            </a:r>
            <a:r>
              <a:rPr lang="en-US" sz="2400" dirty="0"/>
              <a:t> (by 4pm)</a:t>
            </a:r>
          </a:p>
          <a:p>
            <a:pPr marL="342900" indent="-342900">
              <a:buFont typeface="Arial" panose="020B0604020202020204" pitchFamily="34" charset="0"/>
              <a:buChar char="•"/>
            </a:pPr>
            <a:r>
              <a:rPr lang="en-US" sz="2400" dirty="0"/>
              <a:t>Extra credit tonight! (See day 8 slides for details)</a:t>
            </a:r>
          </a:p>
          <a:p>
            <a:pPr marL="342900" indent="-342900">
              <a:buFont typeface="Arial" panose="020B0604020202020204" pitchFamily="34" charset="0"/>
              <a:buChar char="•"/>
            </a:pPr>
            <a:r>
              <a:rPr lang="en-US" sz="2400" dirty="0"/>
              <a:t>Quiz on Monday (Poisson regression)</a:t>
            </a:r>
          </a:p>
        </p:txBody>
      </p:sp>
    </p:spTree>
    <p:extLst>
      <p:ext uri="{BB962C8B-B14F-4D97-AF65-F5344CB8AC3E}">
        <p14:creationId xmlns:p14="http://schemas.microsoft.com/office/powerpoint/2010/main" val="38864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6D0C-BEF4-C06F-A72D-F69B1CA6C7CD}"/>
              </a:ext>
            </a:extLst>
          </p:cNvPr>
          <p:cNvSpPr>
            <a:spLocks noGrp="1"/>
          </p:cNvSpPr>
          <p:nvPr>
            <p:ph type="title"/>
          </p:nvPr>
        </p:nvSpPr>
        <p:spPr/>
        <p:txBody>
          <a:bodyPr/>
          <a:lstStyle/>
          <a:p>
            <a:r>
              <a:rPr lang="en-US" dirty="0"/>
              <a:t>Recall: Multiple Comparisons</a:t>
            </a:r>
          </a:p>
        </p:txBody>
      </p:sp>
      <p:sp>
        <p:nvSpPr>
          <p:cNvPr id="3" name="Content Placeholder 2">
            <a:extLst>
              <a:ext uri="{FF2B5EF4-FFF2-40B4-BE49-F238E27FC236}">
                <a16:creationId xmlns:a16="http://schemas.microsoft.com/office/drawing/2014/main" id="{387683E9-CABE-0089-0441-1AB4ECFC3FEF}"/>
              </a:ext>
            </a:extLst>
          </p:cNvPr>
          <p:cNvSpPr>
            <a:spLocks noGrp="1"/>
          </p:cNvSpPr>
          <p:nvPr>
            <p:ph idx="1"/>
          </p:nvPr>
        </p:nvSpPr>
        <p:spPr/>
        <p:txBody>
          <a:bodyPr/>
          <a:lstStyle/>
          <a:p>
            <a:r>
              <a:rPr lang="en-US" dirty="0"/>
              <a:t>Issue: As more pairs are compared (i.e., more hypotheses are tested), it becomes increasingly likely that the groups will appear to differ for at least one pair due to random sampling instead of an actual difference.</a:t>
            </a:r>
          </a:p>
          <a:p>
            <a:pPr lvl="1"/>
            <a:r>
              <a:rPr lang="en-US" dirty="0"/>
              <a:t>i.e., Chance of making at least one Type 1 Error increases. Type1 Error is where we reject a null hypothesis even though it is actually true. (e.g., claim that a pair for groups have different means, but really, we just had a strange random sample and there is no true difference).</a:t>
            </a:r>
          </a:p>
          <a:p>
            <a:r>
              <a:rPr lang="en-US" dirty="0"/>
              <a:t>Solution: Adjust p-values (and/or confidence levels) such that the chance of making at least one Type 1 Error is set to our specified significance level (e.g., 5%)</a:t>
            </a:r>
          </a:p>
          <a:p>
            <a:pPr lvl="1"/>
            <a:r>
              <a:rPr lang="en-US" dirty="0"/>
              <a:t>Common procedures include </a:t>
            </a:r>
            <a:r>
              <a:rPr lang="en-US" b="1" dirty="0"/>
              <a:t>Tukey’s Honest Significant Difference (HSD) </a:t>
            </a:r>
            <a:r>
              <a:rPr lang="en-US" dirty="0"/>
              <a:t>and the </a:t>
            </a:r>
            <a:r>
              <a:rPr lang="en-US" b="1" dirty="0"/>
              <a:t>Bonferroni Correction</a:t>
            </a:r>
            <a:r>
              <a:rPr lang="en-US" dirty="0"/>
              <a:t>.</a:t>
            </a:r>
          </a:p>
          <a:p>
            <a:pPr marL="201168" lvl="1" indent="0">
              <a:buNone/>
            </a:pPr>
            <a:endParaRPr lang="en-US" dirty="0"/>
          </a:p>
        </p:txBody>
      </p:sp>
      <p:sp>
        <p:nvSpPr>
          <p:cNvPr id="4" name="Slide Number Placeholder 3">
            <a:extLst>
              <a:ext uri="{FF2B5EF4-FFF2-40B4-BE49-F238E27FC236}">
                <a16:creationId xmlns:a16="http://schemas.microsoft.com/office/drawing/2014/main" id="{0E160DCF-9077-D957-6D4F-8CEE66568DCF}"/>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79578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Offset in Poisson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a:buFont typeface="Arial" panose="020B0604020202020204" pitchFamily="34" charset="0"/>
                  <a:buChar char="•"/>
                </a:pPr>
                <a:r>
                  <a:rPr lang="en-US" sz="2400" dirty="0"/>
                  <a:t> Poisson Regression is often used to model counts, BUT</a:t>
                </a:r>
                <a:r>
                  <a:rPr lang="en-US" sz="2200" dirty="0"/>
                  <a:t> sometimes it makes more sense to compare rates</a:t>
                </a:r>
              </a:p>
              <a:p>
                <a:pPr lvl="1">
                  <a:buFont typeface="Arial" panose="020B0604020202020204" pitchFamily="34" charset="0"/>
                  <a:buChar char="•"/>
                </a:pPr>
                <a:r>
                  <a:rPr lang="en-US" sz="2200" dirty="0"/>
                  <a:t>Rate = Count/Covariate</a:t>
                </a:r>
              </a:p>
              <a:p>
                <a:pPr>
                  <a:buFont typeface="Arial" panose="020B0604020202020204" pitchFamily="34" charset="0"/>
                  <a:buChar char="•"/>
                </a:pPr>
                <a:r>
                  <a:rPr lang="en-US" sz="2400" dirty="0"/>
                  <a:t> Model</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𝜆</m:t>
                                  </m:r>
                                </m:num>
                                <m:den>
                                  <m:r>
                                    <a:rPr lang="en-US" sz="2400" b="0" i="1" smtClean="0">
                                      <a:latin typeface="Cambria Math" panose="02040503050406030204" pitchFamily="18" charset="0"/>
                                    </a:rPr>
                                    <m:t>𝑐𝑜𝑣𝑎𝑟𝑖𝑎𝑡𝑒</m:t>
                                  </m:r>
                                </m:den>
                              </m:f>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𝑥</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𝜆</m:t>
                              </m:r>
                            </m:e>
                          </m:d>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𝑐𝑜𝑣𝑎𝑟𝑖𝑎𝑡𝑒</m:t>
                              </m:r>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𝑥</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𝜆</m:t>
                              </m:r>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𝑐𝑜𝑣𝑎𝑟𝑖𝑎𝑡𝑒</m:t>
                              </m:r>
                            </m:e>
                          </m:d>
                        </m:e>
                      </m:func>
                    </m:oMath>
                  </m:oMathPara>
                </a14:m>
                <a:endParaRPr lang="en-US" sz="2400" b="0" dirty="0"/>
              </a:p>
              <a:p>
                <a:pPr>
                  <a:buFont typeface="Arial" panose="020B0604020202020204" pitchFamily="34" charset="0"/>
                  <a:buChar char="•"/>
                </a:pPr>
                <a:r>
                  <a:rPr lang="en-US" sz="2400" dirty="0"/>
                  <a:t> Practical Interpretations:</a:t>
                </a:r>
              </a:p>
              <a:p>
                <a:pPr lvl="1">
                  <a:buFont typeface="Arial" panose="020B0604020202020204" pitchFamily="34" charset="0"/>
                  <a:buChar char="•"/>
                </a:pPr>
                <a:r>
                  <a:rPr lang="en-US" sz="2200" dirty="0"/>
                  <a:t>Scaling the mean count by the covariate is equivalent to adding log(covariate) on RHS </a:t>
                </a:r>
              </a:p>
              <a:p>
                <a:pPr lvl="1">
                  <a:buFont typeface="Arial" panose="020B0604020202020204" pitchFamily="34" charset="0"/>
                  <a:buChar char="•"/>
                </a:pPr>
                <a:r>
                  <a:rPr lang="en-US" sz="2200" dirty="0"/>
                  <a:t>Offset term is essentially a predictor term with fixed coefficient of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6" t="-1970" r="-1273" b="-242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1887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Overdispersion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a:buFont typeface="Arial" panose="020B0604020202020204" pitchFamily="34" charset="0"/>
                  <a:buChar char="•"/>
                </a:pPr>
                <a:r>
                  <a:rPr lang="en-US" sz="2400" dirty="0"/>
                  <a:t> Means there is more variation in the response than the model allows for</a:t>
                </a:r>
              </a:p>
              <a:p>
                <a:pPr lvl="1">
                  <a:buFont typeface="Arial" panose="020B0604020202020204" pitchFamily="34" charset="0"/>
                  <a:buChar char="•"/>
                </a:pPr>
                <a:r>
                  <a:rPr lang="en-US" sz="2000" dirty="0"/>
                  <a:t> Consequence: Standard Errors are likely too small</a:t>
                </a:r>
              </a:p>
              <a:p>
                <a:pPr>
                  <a:buFont typeface="Arial" panose="020B0604020202020204" pitchFamily="34" charset="0"/>
                  <a:buChar char="•"/>
                </a:pPr>
                <a:r>
                  <a:rPr lang="en-US" sz="2200" dirty="0"/>
                  <a:t> One solution (“</a:t>
                </a:r>
                <a:r>
                  <a:rPr lang="en-US" sz="2200" dirty="0" err="1"/>
                  <a:t>Quasilikelihood</a:t>
                </a:r>
                <a:r>
                  <a:rPr lang="en-US" sz="2200" dirty="0"/>
                  <a:t>): Add new “</a:t>
                </a:r>
                <a:r>
                  <a:rPr lang="en-US" sz="2200" dirty="0" err="1"/>
                  <a:t>overdispersion</a:t>
                </a:r>
                <a:r>
                  <a:rPr lang="en-US" sz="2200" dirty="0"/>
                  <a:t>” parameter </a:t>
                </a: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𝜙</m:t>
                    </m:r>
                    <m:r>
                      <a:rPr lang="en-US" sz="2200" b="0" i="1" smtClean="0">
                        <a:latin typeface="Cambria Math" panose="02040503050406030204" pitchFamily="18" charset="0"/>
                      </a:rPr>
                      <m:t>)</m:t>
                    </m:r>
                  </m:oMath>
                </a14:m>
                <a:r>
                  <a:rPr lang="en-US" sz="2200" dirty="0"/>
                  <a:t> to model</a:t>
                </a:r>
              </a:p>
              <a:p>
                <a:pPr lvl="1">
                  <a:buFont typeface="Arial" panose="020B0604020202020204" pitchFamily="34" charset="0"/>
                  <a:buChar char="•"/>
                </a:pPr>
                <a:r>
                  <a:rPr lang="en-US" sz="2000" dirty="0"/>
                  <a:t>“Adjust” standard errors</a:t>
                </a:r>
              </a:p>
              <a:p>
                <a:pPr marL="201168" lvl="1" indent="0">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𝑺</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𝑬</m:t>
                          </m:r>
                        </m:e>
                        <m:sub>
                          <m:r>
                            <a:rPr lang="en-US" sz="2000" b="1" i="1" smtClean="0">
                              <a:latin typeface="Cambria Math" panose="02040503050406030204" pitchFamily="18" charset="0"/>
                            </a:rPr>
                            <m:t>𝑸</m:t>
                          </m:r>
                        </m:sub>
                      </m:sSub>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𝜷</m:t>
                                  </m:r>
                                </m:e>
                              </m:acc>
                            </m:e>
                            <m:sub>
                              <m:r>
                                <a:rPr lang="en-US" sz="2000" b="1" i="1" smtClean="0">
                                  <a:latin typeface="Cambria Math" panose="02040503050406030204" pitchFamily="18" charset="0"/>
                                </a:rPr>
                                <m:t>𝒊</m:t>
                              </m:r>
                            </m:sub>
                          </m:sSub>
                        </m:e>
                      </m:d>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𝜙</m:t>
                              </m:r>
                            </m:e>
                          </m:acc>
                        </m:e>
                      </m:rad>
                      <m:r>
                        <a:rPr lang="en-US" sz="2000" b="0" i="1" smtClean="0">
                          <a:latin typeface="Cambria Math" panose="02040503050406030204" pitchFamily="18" charset="0"/>
                        </a:rPr>
                        <m:t> ∗</m:t>
                      </m:r>
                      <m:r>
                        <a:rPr lang="en-US" sz="2000" b="0" i="1" smtClean="0">
                          <a:latin typeface="Cambria Math" panose="02040503050406030204" pitchFamily="18" charset="0"/>
                        </a:rPr>
                        <m:t>𝑆𝐸</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𝑖</m:t>
                              </m:r>
                            </m:sub>
                          </m:sSub>
                        </m:e>
                      </m:d>
                    </m:oMath>
                  </m:oMathPara>
                </a14:m>
                <a:endParaRPr lang="en-US" sz="2000" dirty="0"/>
              </a:p>
              <a:p>
                <a:pPr marL="201168" lvl="1" indent="0">
                  <a:buNone/>
                </a:pPr>
                <a:r>
                  <a:rPr lang="en-US" sz="2000" dirty="0"/>
                  <a:t>where</a:t>
                </a:r>
              </a:p>
              <a:p>
                <a:pPr marL="201168" lvl="1"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𝜙</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𝑃𝑒𝑎𝑟𝑠𝑜𝑛𝑅𝑒𝑠𝑖</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e>
                          </m:nary>
                        </m:num>
                        <m:den>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den>
                      </m:f>
                    </m:oMath>
                  </m:oMathPara>
                </a14:m>
                <a:endParaRPr lang="en-US" sz="2000" dirty="0"/>
              </a:p>
              <a:p>
                <a:pPr marL="201168" lvl="1" indent="0">
                  <a:buNone/>
                </a:pPr>
                <a:r>
                  <a:rPr lang="en-US" sz="2000" dirty="0"/>
                  <a:t>and</a:t>
                </a:r>
              </a:p>
              <a:p>
                <a:pPr marL="201168"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𝑃𝑒𝑎𝑟𝑠𝑜𝑛𝑅𝑒𝑠𝑖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e>
                          </m:acc>
                        </m:num>
                        <m:den>
                          <m:rad>
                            <m:radPr>
                              <m:degHide m:val="on"/>
                              <m:ctrlPr>
                                <a:rPr lang="en-US" sz="2000" i="1">
                                  <a:latin typeface="Cambria Math" panose="02040503050406030204" pitchFamily="18" charset="0"/>
                                </a:rPr>
                              </m:ctrlPr>
                            </m:radPr>
                            <m:deg/>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e>
                              </m:acc>
                            </m:e>
                          </m:rad>
                        </m:den>
                      </m:f>
                    </m:oMath>
                  </m:oMathPara>
                </a14:m>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6" t="-31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211635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Quasipoisson</a:t>
            </a:r>
            <a:r>
              <a:rPr lang="en-US" dirty="0"/>
              <a:t>: Changes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Individual coefficients are now (approximate) t-tests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𝑖</m:t>
                                  </m:r>
                                </m:sub>
                              </m:sSub>
                            </m:e>
                          </m:acc>
                          <m:r>
                            <a:rPr lang="en-US" sz="2400" b="0" i="1" dirty="0" smtClean="0">
                              <a:latin typeface="Cambria Math" panose="02040503050406030204" pitchFamily="18" charset="0"/>
                            </a:rPr>
                            <m:t>−</m:t>
                          </m:r>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𝛽</m:t>
                              </m:r>
                            </m:e>
                            <m:sub>
                              <m:r>
                                <a:rPr lang="en-US" sz="2400" b="0" i="1" dirty="0" smtClean="0">
                                  <a:latin typeface="Cambria Math" panose="02040503050406030204" pitchFamily="18" charset="0"/>
                                </a:rPr>
                                <m:t>𝑖</m:t>
                              </m:r>
                            </m:sub>
                            <m:sup>
                              <m:r>
                                <a:rPr lang="en-US" sz="2400" b="0" i="1" dirty="0" smtClean="0">
                                  <a:latin typeface="Cambria Math" panose="02040503050406030204" pitchFamily="18" charset="0"/>
                                </a:rPr>
                                <m:t>∗</m:t>
                              </m:r>
                            </m:sup>
                          </m:sSubSup>
                          <m:r>
                            <a:rPr lang="en-US" sz="2400" b="0" i="1" dirty="0" smtClean="0">
                              <a:latin typeface="Cambria Math" panose="02040503050406030204" pitchFamily="18" charset="0"/>
                            </a:rPr>
                            <m:t> </m:t>
                          </m:r>
                        </m:num>
                        <m:den>
                          <m:r>
                            <a:rPr lang="en-US" sz="2400" b="0" i="1" smtClean="0">
                              <a:latin typeface="Cambria Math" panose="02040503050406030204" pitchFamily="18" charset="0"/>
                            </a:rPr>
                            <m:t>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𝑄</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𝑝</m:t>
                          </m:r>
                        </m:sub>
                      </m:sSub>
                      <m:r>
                        <a:rPr lang="en-US" sz="2400" b="0" i="1" smtClean="0">
                          <a:latin typeface="Cambria Math" panose="02040503050406030204" pitchFamily="18" charset="0"/>
                        </a:rPr>
                        <m:t> </m:t>
                      </m:r>
                    </m:oMath>
                  </m:oMathPara>
                </a14:m>
                <a:endParaRPr lang="en-US" sz="2400" dirty="0"/>
              </a:p>
              <a:p>
                <a:pPr>
                  <a:buFont typeface="Arial" panose="020B0604020202020204" pitchFamily="34" charset="0"/>
                  <a:buChar char="•"/>
                </a:pPr>
                <a:r>
                  <a:rPr lang="en-US" sz="2400" dirty="0"/>
                  <a:t> Nested testing is now F-test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 </m:t>
                      </m:r>
                      <m:f>
                        <m:fPr>
                          <m:type m:val="lin"/>
                          <m:ctrlPr>
                            <a:rPr lang="en-US" sz="2400" b="0" i="1" smtClean="0">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𝑑𝑟𝑜𝑝</m:t>
                              </m:r>
                              <m:r>
                                <a:rPr lang="en-US" sz="2400" i="1">
                                  <a:latin typeface="Cambria Math" panose="02040503050406030204" pitchFamily="18" charset="0"/>
                                </a:rPr>
                                <m:t> </m:t>
                              </m:r>
                              <m:r>
                                <a:rPr lang="en-US" sz="2400" i="1">
                                  <a:latin typeface="Cambria Math" panose="02040503050406030204" pitchFamily="18" charset="0"/>
                                </a:rPr>
                                <m:t>𝑖𝑛</m:t>
                              </m:r>
                              <m:r>
                                <a:rPr lang="en-US" sz="2400" i="1">
                                  <a:latin typeface="Cambria Math" panose="02040503050406030204" pitchFamily="18" charset="0"/>
                                </a:rPr>
                                <m:t> </m:t>
                              </m:r>
                              <m:r>
                                <a:rPr lang="en-US" sz="2400" i="1">
                                  <a:latin typeface="Cambria Math" panose="02040503050406030204" pitchFamily="18" charset="0"/>
                                </a:rPr>
                                <m:t>𝑑𝑒𝑣𝑖𝑎𝑛𝑐𝑒</m:t>
                              </m:r>
                            </m:num>
                            <m:den>
                              <m:r>
                                <a:rPr lang="en-US" sz="2400" i="1">
                                  <a:latin typeface="Cambria Math" panose="02040503050406030204" pitchFamily="18" charset="0"/>
                                </a:rPr>
                                <m:t>𝑑𝑖𝑓𝑓𝑒𝑟𝑒𝑛𝑐𝑒</m:t>
                              </m:r>
                              <m:r>
                                <a:rPr lang="en-US" sz="2400" i="1">
                                  <a:latin typeface="Cambria Math" panose="02040503050406030204" pitchFamily="18" charset="0"/>
                                </a:rPr>
                                <m:t> </m:t>
                              </m:r>
                              <m:r>
                                <a:rPr lang="en-US" sz="2400" i="1">
                                  <a:latin typeface="Cambria Math" panose="02040503050406030204" pitchFamily="18" charset="0"/>
                                </a:rPr>
                                <m:t>𝑖𝑛</m:t>
                              </m:r>
                              <m:r>
                                <a:rPr lang="en-US" sz="2400" i="1">
                                  <a:latin typeface="Cambria Math" panose="02040503050406030204" pitchFamily="18" charset="0"/>
                                </a:rPr>
                                <m:t> </m:t>
                              </m:r>
                              <m:r>
                                <a:rPr lang="en-US" sz="2400" i="1">
                                  <a:latin typeface="Cambria Math" panose="02040503050406030204" pitchFamily="18" charset="0"/>
                                </a:rPr>
                                <m:t>𝑑𝑓</m:t>
                              </m:r>
                            </m:den>
                          </m:f>
                        </m:num>
                        <m:den>
                          <m:acc>
                            <m:accPr>
                              <m:chr m:val="̂"/>
                              <m:ctrlPr>
                                <a:rPr lang="en-US" sz="2400" i="1">
                                  <a:latin typeface="Cambria Math" panose="02040503050406030204" pitchFamily="18" charset="0"/>
                                </a:rPr>
                              </m:ctrlPr>
                            </m:accPr>
                            <m:e>
                              <m:r>
                                <a:rPr lang="en-US" sz="2400" i="1">
                                  <a:latin typeface="Cambria Math" panose="02040503050406030204" pitchFamily="18" charset="0"/>
                                </a:rPr>
                                <m:t>𝜙</m:t>
                              </m:r>
                            </m:e>
                          </m:acc>
                          <m:r>
                            <a:rPr lang="en-US" sz="2400" b="0" i="1" smtClean="0">
                              <a:latin typeface="Cambria Math" panose="02040503050406030204" pitchFamily="18" charset="0"/>
                            </a:rPr>
                            <m:t> </m:t>
                          </m:r>
                        </m:den>
                      </m:f>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𝑑𝑓</m:t>
                          </m:r>
                          <m:r>
                            <a:rPr lang="en-US" sz="2400" b="0" i="1" smtClean="0">
                              <a:latin typeface="Cambria Math" panose="02040503050406030204" pitchFamily="18" charset="0"/>
                            </a:rPr>
                            <m:t>1,</m:t>
                          </m:r>
                          <m:r>
                            <a:rPr lang="en-US" sz="2400" b="0" i="1" smtClean="0">
                              <a:latin typeface="Cambria Math" panose="02040503050406030204" pitchFamily="18" charset="0"/>
                            </a:rPr>
                            <m:t>𝑑𝑓</m:t>
                          </m:r>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m:oMathPara>
                </a14:m>
                <a:endParaRPr lang="en-US" sz="2400" dirty="0"/>
              </a:p>
              <a:p>
                <a:r>
                  <a:rPr lang="en-US" sz="2400" dirty="0"/>
                  <a:t>		With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1=</m:t>
                    </m:r>
                    <m:r>
                      <a:rPr lang="en-US" sz="2400" b="0" i="1" smtClean="0">
                        <a:latin typeface="Cambria Math" panose="02040503050406030204" pitchFamily="18" charset="0"/>
                      </a:rPr>
                      <m:t>𝑑𝑖𝑓𝑓𝑒𝑟𝑒𝑛𝑐𝑒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𝑑𝑓</m:t>
                    </m:r>
                  </m:oMath>
                </a14:m>
                <a:r>
                  <a:rPr lang="en-US" sz="2400" dirty="0"/>
                  <a:t> and </a:t>
                </a:r>
                <a14:m>
                  <m:oMath xmlns:m="http://schemas.openxmlformats.org/officeDocument/2006/math">
                    <m:r>
                      <a:rPr lang="en-US" sz="2400" i="1">
                        <a:latin typeface="Cambria Math" panose="02040503050406030204" pitchFamily="18" charset="0"/>
                      </a:rPr>
                      <m:t>𝑑𝑓</m:t>
                    </m:r>
                    <m:r>
                      <a:rPr lang="en-US" sz="2400" b="0" i="1" smtClean="0">
                        <a:latin typeface="Cambria Math" panose="02040503050406030204" pitchFamily="18" charset="0"/>
                      </a:rPr>
                      <m:t>2</m:t>
                    </m:r>
                    <m:r>
                      <a:rPr lang="en-US" sz="2400" i="1">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𝑝</m:t>
                    </m:r>
                  </m:oMath>
                </a14:m>
                <a:endParaRPr lang="en-US" sz="2400" dirty="0"/>
              </a:p>
              <a:p>
                <a:pPr>
                  <a:buFont typeface="Arial" panose="020B0604020202020204" pitchFamily="34" charset="0"/>
                  <a:buChar char="•"/>
                </a:pPr>
                <a:r>
                  <a:rPr lang="en-US" sz="2400" dirty="0"/>
                  <a:t> AIC not reported</a:t>
                </a:r>
              </a:p>
              <a:p>
                <a:pPr lvl="1">
                  <a:buFont typeface="Arial" panose="020B0604020202020204" pitchFamily="34" charset="0"/>
                  <a:buChar char="•"/>
                </a:pPr>
                <a:r>
                  <a:rPr lang="en-US" sz="2200" dirty="0"/>
                  <a:t>AIC requires a likelihood – this is “quasi”</a:t>
                </a:r>
              </a:p>
              <a:p>
                <a:pPr lvl="1"/>
                <a:endParaRPr lang="en-US" sz="2200" dirty="0"/>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7" t="-212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197762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Adjusting for </a:t>
            </a:r>
            <a:r>
              <a:rPr lang="en-US"/>
              <a:t>Overdispersion</a:t>
            </a:r>
            <a:r>
              <a:rPr lang="en-US" dirty="0"/>
              <a:t>: Negative Binomial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t> Basic Idea: Model introduces another parameter (in addition to </a:t>
                </a:r>
                <a14:m>
                  <m:oMath xmlns:m="http://schemas.openxmlformats.org/officeDocument/2006/math">
                    <m:r>
                      <a:rPr lang="en-US" sz="2800" b="0" i="1" smtClean="0">
                        <a:latin typeface="Cambria Math" panose="02040503050406030204" pitchFamily="18" charset="0"/>
                      </a:rPr>
                      <m:t>𝜆</m:t>
                    </m:r>
                  </m:oMath>
                </a14:m>
                <a:r>
                  <a:rPr lang="en-US" sz="2800" dirty="0"/>
                  <a:t>) to allow more flexibility in the model</a:t>
                </a:r>
              </a:p>
              <a:p>
                <a:pPr lvl="1">
                  <a:buFont typeface="Arial" panose="020B0604020202020204" pitchFamily="34" charset="0"/>
                  <a:buChar char="•"/>
                </a:pPr>
                <a:r>
                  <a:rPr lang="en-US" sz="2600" dirty="0"/>
                  <a:t>Negative Binomial RVs take on non-negative integer values</a:t>
                </a:r>
              </a:p>
              <a:p>
                <a:pPr>
                  <a:buFont typeface="Arial" panose="020B0604020202020204" pitchFamily="34" charset="0"/>
                  <a:buChar char="•"/>
                </a:pPr>
                <a:r>
                  <a:rPr lang="en-US" sz="2800" dirty="0"/>
                  <a:t>Benefits</a:t>
                </a:r>
              </a:p>
              <a:p>
                <a:pPr lvl="1">
                  <a:buFont typeface="Arial" panose="020B0604020202020204" pitchFamily="34" charset="0"/>
                  <a:buChar char="•"/>
                </a:pPr>
                <a:r>
                  <a:rPr lang="en-US" sz="2600" dirty="0"/>
                  <a:t>Not a “quasi” model</a:t>
                </a:r>
              </a:p>
              <a:p>
                <a:pPr lvl="1">
                  <a:buFont typeface="Arial" panose="020B0604020202020204" pitchFamily="34" charset="0"/>
                  <a:buChar char="•"/>
                </a:pPr>
                <a:r>
                  <a:rPr lang="en-US" sz="2600" dirty="0"/>
                  <a:t>May not “over-adjust” standard errors</a:t>
                </a:r>
              </a:p>
              <a:p>
                <a:pPr>
                  <a:buFont typeface="Arial" panose="020B0604020202020204" pitchFamily="34" charset="0"/>
                  <a:buChar char="•"/>
                </a:pPr>
                <a:r>
                  <a:rPr lang="en-US" sz="2800" dirty="0"/>
                  <a:t> Inference and Interpretations the same as Poisson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00" t="-25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364040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211233" y="847725"/>
            <a:ext cx="10001250" cy="4667250"/>
          </a:xfrm>
          <a:prstGeom prst="rect">
            <a:avLst/>
          </a:prstGeom>
        </p:spPr>
      </p:pic>
      <p:sp>
        <p:nvSpPr>
          <p:cNvPr id="4" name="Slide Number Placeholder 3"/>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8" name="Picture 7"/>
          <p:cNvPicPr>
            <a:picLocks noChangeAspect="1"/>
          </p:cNvPicPr>
          <p:nvPr/>
        </p:nvPicPr>
        <p:blipFill>
          <a:blip r:embed="rId3"/>
          <a:stretch>
            <a:fillRect/>
          </a:stretch>
        </p:blipFill>
        <p:spPr>
          <a:xfrm>
            <a:off x="987829" y="763161"/>
            <a:ext cx="10277302" cy="4836377"/>
          </a:xfrm>
          <a:prstGeom prst="rect">
            <a:avLst/>
          </a:prstGeom>
        </p:spPr>
      </p:pic>
      <p:sp>
        <p:nvSpPr>
          <p:cNvPr id="3" name="Oval 2"/>
          <p:cNvSpPr/>
          <p:nvPr/>
        </p:nvSpPr>
        <p:spPr>
          <a:xfrm rot="21059343">
            <a:off x="6659857" y="1686134"/>
            <a:ext cx="4505325" cy="821816"/>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18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If our model is the “true” model for the observed data</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𝑅𝑒𝑠𝑖𝑑𝑢𝑎𝑙</m:t>
                      </m:r>
                      <m:r>
                        <a:rPr lang="en-US" sz="2400" b="0" i="1" smtClean="0">
                          <a:latin typeface="Cambria Math" panose="02040503050406030204" pitchFamily="18" charset="0"/>
                        </a:rPr>
                        <m:t> </m:t>
                      </m:r>
                      <m:r>
                        <a:rPr lang="en-US" sz="2400" b="0" i="1" smtClean="0">
                          <a:latin typeface="Cambria Math" panose="02040503050406030204" pitchFamily="18" charset="0"/>
                        </a:rPr>
                        <m:t>𝐷𝑒𝑣𝑖𝑎𝑛𝑐𝑒</m:t>
                      </m:r>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𝜒</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r>
                        <a:rPr lang="en-US" sz="2400" b="0" i="1" smtClean="0">
                          <a:latin typeface="Cambria Math" panose="02040503050406030204" pitchFamily="18" charset="0"/>
                        </a:rPr>
                        <m:t>𝑤𝑖𝑡h</m:t>
                      </m:r>
                      <m:r>
                        <a:rPr lang="en-US" sz="2400" b="0" i="1" smtClean="0">
                          <a:latin typeface="Cambria Math" panose="02040503050406030204" pitchFamily="18" charset="0"/>
                        </a:rPr>
                        <m:t> </m:t>
                      </m:r>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𝑅𝑒𝑠𝑖𝑑𝑢𝑎𝑙</m:t>
                      </m:r>
                      <m:r>
                        <a:rPr lang="en-US" sz="2400" b="0" i="1" smtClean="0">
                          <a:latin typeface="Cambria Math" panose="02040503050406030204" pitchFamily="18" charset="0"/>
                        </a:rPr>
                        <m:t> </m:t>
                      </m:r>
                      <m:r>
                        <a:rPr lang="en-US" sz="2400" b="0" i="1" smtClean="0">
                          <a:latin typeface="Cambria Math" panose="02040503050406030204" pitchFamily="18" charset="0"/>
                        </a:rPr>
                        <m:t>𝑑𝑓</m:t>
                      </m:r>
                    </m:oMath>
                  </m:oMathPara>
                </a14:m>
                <a:endParaRPr lang="en-US" sz="2400" dirty="0"/>
              </a:p>
              <a:p>
                <a:pPr>
                  <a:buFont typeface="Arial" panose="020B0604020202020204" pitchFamily="34" charset="0"/>
                  <a:buChar char="•"/>
                </a:pPr>
                <a:r>
                  <a:rPr lang="en-US" sz="2400" dirty="0"/>
                  <a:t> Compute probability of observing a deviance at least this large, if model is true</a:t>
                </a:r>
              </a:p>
              <a:p>
                <a:pPr lvl="1">
                  <a:buFont typeface="Arial" panose="020B0604020202020204" pitchFamily="34" charset="0"/>
                  <a:buChar char="•"/>
                </a:pPr>
                <a:r>
                  <a:rPr lang="en-US" sz="2200" dirty="0"/>
                  <a:t>Compare to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𝜒</m:t>
                        </m:r>
                      </m:e>
                      <m:sup>
                        <m:r>
                          <a:rPr lang="en-US" sz="2200" b="0" i="1" smtClean="0">
                            <a:latin typeface="Cambria Math" panose="02040503050406030204" pitchFamily="18" charset="0"/>
                          </a:rPr>
                          <m:t>2</m:t>
                        </m:r>
                      </m:sup>
                    </m:sSup>
                  </m:oMath>
                </a14:m>
                <a:r>
                  <a:rPr lang="en-US" sz="2200" dirty="0"/>
                  <a:t> with </a:t>
                </a:r>
                <a14:m>
                  <m:oMath xmlns:m="http://schemas.openxmlformats.org/officeDocument/2006/math">
                    <m:r>
                      <a:rPr lang="en-US" sz="2200" b="0" i="1" smtClean="0">
                        <a:latin typeface="Cambria Math" panose="02040503050406030204" pitchFamily="18" charset="0"/>
                      </a:rPr>
                      <m:t>𝑑𝑓</m:t>
                    </m:r>
                    <m:r>
                      <a:rPr lang="en-US" sz="2200" b="0" i="1" smtClean="0">
                        <a:latin typeface="Cambria Math" panose="02040503050406030204" pitchFamily="18" charset="0"/>
                      </a:rPr>
                      <m:t>=</m:t>
                    </m:r>
                    <m:r>
                      <a:rPr lang="en-US" sz="2200" b="0" i="1" smtClean="0">
                        <a:latin typeface="Cambria Math" panose="02040503050406030204" pitchFamily="18" charset="0"/>
                      </a:rPr>
                      <m:t>𝑅𝑒𝑠𝑖𝑑𝑢𝑎𝑙</m:t>
                    </m:r>
                    <m:r>
                      <a:rPr lang="en-US" sz="2200" b="0" i="1" smtClean="0">
                        <a:latin typeface="Cambria Math" panose="02040503050406030204" pitchFamily="18" charset="0"/>
                      </a:rPr>
                      <m:t> </m:t>
                    </m:r>
                    <m:r>
                      <a:rPr lang="en-US" sz="2200" b="0" i="1" smtClean="0">
                        <a:latin typeface="Cambria Math" panose="02040503050406030204" pitchFamily="18" charset="0"/>
                      </a:rPr>
                      <m:t>𝑑𝑓</m:t>
                    </m:r>
                  </m:oMath>
                </a14:m>
                <a:endParaRPr lang="en-US" sz="2200" dirty="0"/>
              </a:p>
              <a:p>
                <a:pPr lvl="2">
                  <a:buFont typeface="Arial" panose="020B0604020202020204" pitchFamily="34" charset="0"/>
                  <a:buChar char="•"/>
                </a:pPr>
                <a:r>
                  <a:rPr lang="en-US" sz="1800" dirty="0"/>
                  <a:t>Small “p-value” means there is significant evidence of “lack-of-fit”</a:t>
                </a:r>
              </a:p>
              <a:p>
                <a:pPr>
                  <a:buFont typeface="Arial" panose="020B0604020202020204" pitchFamily="34" charset="0"/>
                  <a:buChar char="•"/>
                </a:pPr>
                <a:r>
                  <a:rPr lang="en-US" sz="2400" dirty="0"/>
                  <a:t> Reasons for “lack-of-fit”</a:t>
                </a:r>
              </a:p>
              <a:p>
                <a:pPr lvl="1">
                  <a:buFont typeface="Arial" panose="020B0604020202020204" pitchFamily="34" charset="0"/>
                  <a:buChar char="•"/>
                </a:pPr>
                <a:r>
                  <a:rPr lang="en-US" sz="2200" dirty="0"/>
                  <a:t>Missing covariates</a:t>
                </a:r>
              </a:p>
              <a:p>
                <a:pPr lvl="1">
                  <a:buFont typeface="Arial" panose="020B0604020202020204" pitchFamily="34" charset="0"/>
                  <a:buChar char="•"/>
                </a:pPr>
                <a:r>
                  <a:rPr lang="en-US" sz="2200" dirty="0"/>
                  <a:t>Not enough data</a:t>
                </a:r>
              </a:p>
              <a:p>
                <a:pPr lvl="1">
                  <a:buFont typeface="Arial" panose="020B0604020202020204" pitchFamily="34" charset="0"/>
                  <a:buChar char="•"/>
                </a:pPr>
                <a:r>
                  <a:rPr lang="en-US" sz="2200" dirty="0"/>
                  <a:t>Unusual observations</a:t>
                </a:r>
              </a:p>
              <a:p>
                <a:pPr lvl="1">
                  <a:buFont typeface="Arial" panose="020B0604020202020204" pitchFamily="34" charset="0"/>
                  <a:buChar char="•"/>
                </a:pPr>
                <a:r>
                  <a:rPr lang="en-US" sz="2200" dirty="0"/>
                  <a:t>More (or less) variation than expected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7" t="-2121" b="-181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129680134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2548</TotalTime>
  <Words>610</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Retrospect</vt:lpstr>
      <vt:lpstr>Day 9</vt:lpstr>
      <vt:lpstr>Recall: Multiple Comparisons</vt:lpstr>
      <vt:lpstr>Offset in Poisson Regression</vt:lpstr>
      <vt:lpstr>Overdispersion</vt:lpstr>
      <vt:lpstr>Quasipoisson: Changes</vt:lpstr>
      <vt:lpstr>Adjusting for Overdispersion: Negative Binomial Model</vt:lpstr>
      <vt:lpstr>PowerPoint Presentation</vt:lpstr>
      <vt:lpstr>Model Goodness of Fit</vt:lpstr>
    </vt:vector>
  </TitlesOfParts>
  <Company>St. Lawrence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4003 (aka Stat 313): Advanced Statistical Models</dc:title>
  <dc:creator>Jessica Chapman</dc:creator>
  <cp:lastModifiedBy>Ivan Ramler</cp:lastModifiedBy>
  <cp:revision>116</cp:revision>
  <cp:lastPrinted>2020-02-10T16:32:27Z</cp:lastPrinted>
  <dcterms:created xsi:type="dcterms:W3CDTF">2020-01-12T15:34:29Z</dcterms:created>
  <dcterms:modified xsi:type="dcterms:W3CDTF">2023-09-25T10:12:54Z</dcterms:modified>
</cp:coreProperties>
</file>