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3"/>
  </p:notesMasterIdLst>
  <p:handoutMasterIdLst>
    <p:handoutMasterId r:id="rId14"/>
  </p:handoutMasterIdLst>
  <p:sldIdLst>
    <p:sldId id="259" r:id="rId2"/>
    <p:sldId id="280" r:id="rId3"/>
    <p:sldId id="272" r:id="rId4"/>
    <p:sldId id="281" r:id="rId5"/>
    <p:sldId id="282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20 – More Multilevel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8.1 – 8.5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1,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Write out a multilevel statistical model (using predictors at both levels), including assumptions about variance components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Interpret model parameters (fixed effects and variance components)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Use AIC, BIC, and Likelihood Ratio Tests to compare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50" y="4749548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Quiz Monday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2 will be Thursday evening after Thanksgiving break (Nov 30)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 planning to have class on Wed Nov 29 (but not on Dec 6)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From Stat 213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interpreted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as the amount of variation in the response explained by the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can explore similar metrics for multilevel models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does the within subject (Level One) variation change when we add Level One predictors?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 the between subject (Level Two) variations change when we add Level Two predictors?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7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dirty="0" err="1"/>
              <a:t>rsquared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𝑠𝑖𝑚𝑝𝑙𝑒𝑟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𝑙𝑎𝑟𝑔𝑒𝑟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𝐿𝑒𝑣𝑒𝑙𝑥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𝑠𝑖𝑚𝑝𝑙𝑒𝑟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Level One covariates are recorded about Level One observational units (performances), so they help explain differences among performances (at Level One)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Level Two covariates are recorded about Level Two observations units (musicians), so they help explain difference among musicians (at Level Two)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  <a:blipFill>
                <a:blip r:embed="rId2"/>
                <a:stretch>
                  <a:fillRect l="-1606" r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Caution: Pseudo-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values are not universally reliable as measures of model performance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blipFill>
                <a:blip r:embed="rId3"/>
                <a:stretch>
                  <a:fillRect l="-834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0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Predictors in Multilevel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 does not provide p-values for any of the individual coefficient tests with multilevel models, because the exact distribution of the test statistic is unknown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Rule of thumb: predictor would be considered “significant” if the test statistic is larger than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Interpretations: </a:t>
            </a:r>
            <a:br>
              <a:rPr lang="en-US" dirty="0"/>
            </a:br>
            <a:r>
              <a:rPr lang="en-US" dirty="0"/>
              <a:t>Centering Numerical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052762"/>
            <a:ext cx="9620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vs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0583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REML</a:t>
            </a:r>
            <a:r>
              <a:rPr lang="en-US" sz="2800" dirty="0"/>
              <a:t> (Restricted Maximum Likelihood) gives “better estimates” but likelihood values are only comparable between models with the same </a:t>
            </a:r>
            <a:r>
              <a:rPr lang="en-US" sz="2800" b="1" dirty="0"/>
              <a:t>covariance</a:t>
            </a:r>
            <a:r>
              <a:rPr lang="en-US" sz="2800" dirty="0"/>
              <a:t> structure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Can’t really compare models with different 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REML is a good choice when you have an intended model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ML</a:t>
            </a:r>
            <a:r>
              <a:rPr lang="en-US" sz="2800" dirty="0"/>
              <a:t> (Maximum Likelihood) can give biased estimated for variance components, but uses real likelihoods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AIC/BIC can be used whether or not models are nested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	Both dependent on likelihoods, so must use REML=F in </a:t>
            </a:r>
            <a:r>
              <a:rPr lang="en-US" sz="2800" dirty="0" err="1"/>
              <a:t>lmer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ML is a good choice when you need to compare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0583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For nested models, use a likelihood ratio test to see if the addition of the extra predictors significantly improves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AIC/BIC can be used whether or not models are nested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Both dependent on likelihoods, so must use Maximum Likelihood (i.e. use REML = FALSE in your </a:t>
            </a:r>
            <a:r>
              <a:rPr lang="en-US" sz="2800" dirty="0" err="1"/>
              <a:t>lmer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Affect Models So Far </a:t>
            </a:r>
            <a:br>
              <a:rPr lang="en-US" dirty="0"/>
            </a:br>
            <a:r>
              <a:rPr lang="en-US" dirty="0"/>
              <a:t>(All have same variance components!)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Model 1: # Previous Performances at Level One; No predictors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/>
                  <a:t>Model 2a: # Previous Performances at Level One; (centered) NEM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/>
                  <a:t>Model 2b: # Previous Performances at Level One; NEM to explain different intercepts and different slope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200" dirty="0"/>
                  <a:t>Model 3a: # Previous Performances at Level One; Instrument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𝑂𝑟𝑐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  <a:blipFill>
                <a:blip r:embed="rId2"/>
                <a:stretch>
                  <a:fillRect l="-1516" t="-1897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Intraclass</a:t>
            </a:r>
            <a:r>
              <a:rPr lang="en-US" dirty="0"/>
              <a:t> Correlation </a:t>
            </a:r>
            <a:br>
              <a:rPr lang="en-US" dirty="0"/>
            </a:br>
            <a:r>
              <a:rPr lang="en-US" dirty="0"/>
              <a:t>(Comparing Sources of Variation)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𝐼𝐶𝐶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𝑆𝑢𝑏𝑗𝑒𝑐𝑡𝑠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5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57" y="471487"/>
            <a:ext cx="8482013" cy="5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Intraclass</a:t>
            </a:r>
            <a:r>
              <a:rPr lang="en-US" dirty="0"/>
              <a:t> Correlation and Effective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100" dirty="0"/>
                  <a:t> As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3100" dirty="0"/>
                  <a:t> approaches 0, responses from the same individual are essentially independent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Accounting for multilevel structure of the data is less critical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900" dirty="0"/>
                  <a:t> As 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900" dirty="0"/>
                  <a:t> approaches 1, repeated observations from the same individual essentially provide no additional information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Accounting for multilevel structure of the data is very important!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/>
                  <a:t> Effective Sample Size (How many independent pieces of info do we have?)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0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total number of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1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number of subjects in the study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  <a:blipFill>
                <a:blip r:embed="rId2"/>
                <a:stretch>
                  <a:fillRect l="-1929" t="-2774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3481</TotalTime>
  <Words>775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Day 20 – More Multilevel Models</vt:lpstr>
      <vt:lpstr>Significance of Predictors in Multilevel Models</vt:lpstr>
      <vt:lpstr>Improving Interpretations:  Centering Numerical Covariates</vt:lpstr>
      <vt:lpstr>REML vs ML</vt:lpstr>
      <vt:lpstr>Model Comparisons</vt:lpstr>
      <vt:lpstr>Negative Affect Models So Far  (All have same variance components!)</vt:lpstr>
      <vt:lpstr>Intraclass Correlation  (Comparing Sources of Variation)</vt:lpstr>
      <vt:lpstr>PowerPoint Presentation</vt:lpstr>
      <vt:lpstr>Intraclass Correlation and Effective Sample Size</vt:lpstr>
      <vt:lpstr>R^2 - From Stat 213</vt:lpstr>
      <vt:lpstr>Pseudo-rsquared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211</cp:revision>
  <cp:lastPrinted>2020-02-26T19:05:27Z</cp:lastPrinted>
  <dcterms:created xsi:type="dcterms:W3CDTF">2020-01-12T15:34:29Z</dcterms:created>
  <dcterms:modified xsi:type="dcterms:W3CDTF">2023-11-01T10:42:21Z</dcterms:modified>
</cp:coreProperties>
</file>