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9" r:id="rId4"/>
    <p:sldId id="27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Fixed versus Random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Would a significant effect be interesting/meaningful to write about in a paper/journal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Significant differences in math achievement for different socioeconomic backgrounds – Yes! = Fixed Effect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Scores for School Y are significantly lower than for School Z – No! = Random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E2247-A2A5-4B63-9C92-F828076E46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an.r-project.org/web/packages/DHARMa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14 </a:t>
            </a:r>
            <a:r>
              <a:rPr lang="en-US" dirty="0"/>
              <a:t>– Correlated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Sections 7.1 – 7.9</a:t>
            </a:r>
          </a:p>
          <a:p>
            <a:r>
              <a:rPr lang="en-US" sz="2400" dirty="0"/>
              <a:t>(</a:t>
            </a:r>
            <a:r>
              <a:rPr lang="en-US" sz="1800" dirty="0">
                <a:hlinkClick r:id="rId2"/>
              </a:rPr>
              <a:t>https://bookdown.org/roback/bookdown-bysh/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</a:t>
            </a:r>
            <a:r>
              <a:rPr lang="en-US" sz="2400" dirty="0"/>
              <a:t> 1</a:t>
            </a:r>
          </a:p>
          <a:p>
            <a:pPr marL="201168" lvl="1" indent="0">
              <a:buNone/>
            </a:pP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010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Overdispersion</a:t>
            </a:r>
            <a:r>
              <a:rPr lang="en-US" sz="2400" dirty="0" smtClean="0"/>
              <a:t> in GLMs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a given data structure, recognize the potential for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Identify observational units at varying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Identify fixed versus random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Understand possible problems caused by correlated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363" y="4798419"/>
            <a:ext cx="110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Mini-project 3 due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Solutions to Textbook Exercises posted on Canvas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Effects of Teratogens in Rats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/>
              </p:nvPr>
            </p:nvGraphicFramePr>
            <p:xfrm>
              <a:off x="1096963" y="1846263"/>
              <a:ext cx="4938712" cy="4358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234678">
                      <a:extLst>
                        <a:ext uri="{9D8B030D-6E8A-4147-A177-3AD203B41FA5}">
                          <a16:colId xmlns:a16="http://schemas.microsoft.com/office/drawing/2014/main" val="2292137389"/>
                        </a:ext>
                      </a:extLst>
                    </a:gridCol>
                    <a:gridCol w="1234678">
                      <a:extLst>
                        <a:ext uri="{9D8B030D-6E8A-4147-A177-3AD203B41FA5}">
                          <a16:colId xmlns:a16="http://schemas.microsoft.com/office/drawing/2014/main" val="2310927419"/>
                        </a:ext>
                      </a:extLst>
                    </a:gridCol>
                    <a:gridCol w="1234678">
                      <a:extLst>
                        <a:ext uri="{9D8B030D-6E8A-4147-A177-3AD203B41FA5}">
                          <a16:colId xmlns:a16="http://schemas.microsoft.com/office/drawing/2014/main" val="296331406"/>
                        </a:ext>
                      </a:extLst>
                    </a:gridCol>
                    <a:gridCol w="1234678">
                      <a:extLst>
                        <a:ext uri="{9D8B030D-6E8A-4147-A177-3AD203B41FA5}">
                          <a16:colId xmlns:a16="http://schemas.microsoft.com/office/drawing/2014/main" val="22669157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Pup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Defects?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Dose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Dam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3213306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Control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918059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Control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132183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3434795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11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Control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2997890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Control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699476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127749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16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Low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119019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17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Low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4151869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3477293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60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High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192564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564609601"/>
                  </p:ext>
                </p:extLst>
              </p:nvPr>
            </p:nvGraphicFramePr>
            <p:xfrm>
              <a:off x="1096963" y="1846263"/>
              <a:ext cx="4938712" cy="43586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234678">
                      <a:extLst>
                        <a:ext uri="{9D8B030D-6E8A-4147-A177-3AD203B41FA5}">
                          <a16:colId xmlns:a16="http://schemas.microsoft.com/office/drawing/2014/main" val="2292137389"/>
                        </a:ext>
                      </a:extLst>
                    </a:gridCol>
                    <a:gridCol w="1234678">
                      <a:extLst>
                        <a:ext uri="{9D8B030D-6E8A-4147-A177-3AD203B41FA5}">
                          <a16:colId xmlns:a16="http://schemas.microsoft.com/office/drawing/2014/main" val="2310927419"/>
                        </a:ext>
                      </a:extLst>
                    </a:gridCol>
                    <a:gridCol w="1234678">
                      <a:extLst>
                        <a:ext uri="{9D8B030D-6E8A-4147-A177-3AD203B41FA5}">
                          <a16:colId xmlns:a16="http://schemas.microsoft.com/office/drawing/2014/main" val="296331406"/>
                        </a:ext>
                      </a:extLst>
                    </a:gridCol>
                    <a:gridCol w="1234678">
                      <a:extLst>
                        <a:ext uri="{9D8B030D-6E8A-4147-A177-3AD203B41FA5}">
                          <a16:colId xmlns:a16="http://schemas.microsoft.com/office/drawing/2014/main" val="226691573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Pup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Defects?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Dose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Dam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32133060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Control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9180597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Control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1321831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493" t="-307692" r="-301970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100493" t="-307692" r="-201970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200493" t="-307692" r="-101970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300493" t="-307692" r="-1970" b="-7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47950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000" dirty="0" smtClean="0"/>
                            <a:t>11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Control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2997890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12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Control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6994763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493" t="-609231" r="-30197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100493" t="-609231" r="-20197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200493" t="-609231" r="-10197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300493" t="-609231" r="-1970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490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16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Low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1190198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17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Low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41518696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493" t="-909231" r="-301970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100493" t="-909231" r="-201970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200493" t="-909231" r="-101970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795" marR="89795">
                        <a:blipFill>
                          <a:blip r:embed="rId2"/>
                          <a:stretch>
                            <a:fillRect l="-300493" t="-909231" r="-1970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29386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60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High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 marL="89795" marR="89795"/>
                    </a:tc>
                    <a:extLst>
                      <a:ext uri="{0D108BD9-81ED-4DB2-BD59-A6C34878D82A}">
                        <a16:rowId xmlns:a16="http://schemas.microsoft.com/office/drawing/2014/main" val="192564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Response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Defects?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Fixed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Dose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Random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Dam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5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28" y="286603"/>
            <a:ext cx="11834648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A cluster </a:t>
            </a:r>
            <a:r>
              <a:rPr lang="en-US" dirty="0" err="1"/>
              <a:t>randomised</a:t>
            </a:r>
            <a:r>
              <a:rPr lang="en-US" dirty="0"/>
              <a:t> trial of cloth masks compared with medical masks in healthcare workers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22" y="3744368"/>
            <a:ext cx="1280068" cy="9551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86" y="1845734"/>
            <a:ext cx="1558980" cy="1666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14" y="1845734"/>
            <a:ext cx="1558980" cy="1666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90" y="1838357"/>
            <a:ext cx="1558980" cy="1666744"/>
          </a:xfrm>
          <a:prstGeom prst="rect">
            <a:avLst/>
          </a:prstGeom>
        </p:spPr>
      </p:pic>
      <p:pic>
        <p:nvPicPr>
          <p:cNvPr id="11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998" y="3816569"/>
            <a:ext cx="1280068" cy="955128"/>
          </a:xfrm>
          <a:prstGeom prst="rect">
            <a:avLst/>
          </a:prstGeom>
        </p:spPr>
      </p:pic>
      <p:pic>
        <p:nvPicPr>
          <p:cNvPr id="12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91" y="3673626"/>
            <a:ext cx="1280068" cy="955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331" y="3968322"/>
            <a:ext cx="1110812" cy="1156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066" y="4193570"/>
            <a:ext cx="1110812" cy="1156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865" y="4151190"/>
            <a:ext cx="1110812" cy="11562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884" y="3744368"/>
            <a:ext cx="913085" cy="9849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00" y="3792670"/>
            <a:ext cx="913085" cy="9849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290" y="3512478"/>
            <a:ext cx="913085" cy="984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2" y="5568269"/>
            <a:ext cx="1249648" cy="10740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331" y="5580420"/>
            <a:ext cx="1249648" cy="10740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140" y="5591687"/>
            <a:ext cx="1249648" cy="10740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949" y="5591687"/>
            <a:ext cx="1249648" cy="1074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2940" y="5591687"/>
            <a:ext cx="1249648" cy="1074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2588" y="5591687"/>
            <a:ext cx="1249648" cy="10740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825" y="5609108"/>
            <a:ext cx="1249648" cy="10740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559" y="5609108"/>
            <a:ext cx="1249648" cy="10740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7368" y="5617322"/>
            <a:ext cx="1249648" cy="107407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3" idx="0"/>
          </p:cNvCxnSpPr>
          <p:nvPr/>
        </p:nvCxnSpPr>
        <p:spPr>
          <a:xfrm>
            <a:off x="701346" y="4950372"/>
            <a:ext cx="0" cy="617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84528" y="5188978"/>
            <a:ext cx="5930" cy="402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55815" y="4815627"/>
            <a:ext cx="37611" cy="752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647970" y="4950372"/>
            <a:ext cx="32411" cy="770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31152" y="5341378"/>
            <a:ext cx="5930" cy="402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02439" y="4968027"/>
            <a:ext cx="37611" cy="752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794289" y="4815627"/>
            <a:ext cx="8236" cy="910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077470" y="5346634"/>
            <a:ext cx="5930" cy="402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1035862" y="4699496"/>
            <a:ext cx="50506" cy="1026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156138" y="3505101"/>
            <a:ext cx="235193" cy="239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840003" y="3552398"/>
            <a:ext cx="235193" cy="239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802385" y="3562909"/>
            <a:ext cx="235193" cy="239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625001" y="3486240"/>
            <a:ext cx="156364" cy="246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350908" y="3575578"/>
            <a:ext cx="156364" cy="246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0364765" y="3512478"/>
            <a:ext cx="294076" cy="372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955245" y="3520395"/>
            <a:ext cx="29543" cy="472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563504" y="3672031"/>
            <a:ext cx="72773" cy="479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763672" y="3580132"/>
            <a:ext cx="136786" cy="531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cluster </a:t>
            </a:r>
            <a:r>
              <a:rPr lang="en-US" dirty="0" err="1"/>
              <a:t>randomised</a:t>
            </a:r>
            <a:r>
              <a:rPr lang="en-US" dirty="0"/>
              <a:t> trial of cloth masks compared with medical masks in healthcare workers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/>
              </p:nvPr>
            </p:nvGraphicFramePr>
            <p:xfrm>
              <a:off x="515006" y="1846263"/>
              <a:ext cx="8355725" cy="35661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81821">
                      <a:extLst>
                        <a:ext uri="{9D8B030D-6E8A-4147-A177-3AD203B41FA5}">
                          <a16:colId xmlns:a16="http://schemas.microsoft.com/office/drawing/2014/main" val="2292137389"/>
                        </a:ext>
                      </a:extLst>
                    </a:gridCol>
                    <a:gridCol w="930183">
                      <a:extLst>
                        <a:ext uri="{9D8B030D-6E8A-4147-A177-3AD203B41FA5}">
                          <a16:colId xmlns:a16="http://schemas.microsoft.com/office/drawing/2014/main" val="2310927419"/>
                        </a:ext>
                      </a:extLst>
                    </a:gridCol>
                    <a:gridCol w="1881812">
                      <a:extLst>
                        <a:ext uri="{9D8B030D-6E8A-4147-A177-3AD203B41FA5}">
                          <a16:colId xmlns:a16="http://schemas.microsoft.com/office/drawing/2014/main" val="296331406"/>
                        </a:ext>
                      </a:extLst>
                    </a:gridCol>
                    <a:gridCol w="3461468">
                      <a:extLst>
                        <a:ext uri="{9D8B030D-6E8A-4147-A177-3AD203B41FA5}">
                          <a16:colId xmlns:a16="http://schemas.microsoft.com/office/drawing/2014/main" val="545506223"/>
                        </a:ext>
                      </a:extLst>
                    </a:gridCol>
                    <a:gridCol w="1000441">
                      <a:extLst>
                        <a:ext uri="{9D8B030D-6E8A-4147-A177-3AD203B41FA5}">
                          <a16:colId xmlns:a16="http://schemas.microsoft.com/office/drawing/2014/main" val="22669157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HCW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Rhino?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Intervention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Ward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Hospital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3213306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Control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Emergency Room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918059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Control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Intensive Care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132183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3434795068"/>
                      </a:ext>
                    </a:extLst>
                  </a:tr>
                  <a:tr h="276359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459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Y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Cloth Mask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Pediatrics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2997890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460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</a:t>
                          </a: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Cloth Mask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Infectious</a:t>
                          </a:r>
                          <a:r>
                            <a:rPr lang="en-US" sz="2000" baseline="0" dirty="0" smtClean="0"/>
                            <a:t>/Respiratory Diseases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699476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127749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1606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Medical Mask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Emergency</a:t>
                          </a:r>
                          <a:r>
                            <a:rPr lang="en-US" sz="2000" baseline="0" dirty="0" smtClean="0"/>
                            <a:t> Room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15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119019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1607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Medical</a:t>
                          </a:r>
                          <a:r>
                            <a:rPr lang="en-US" sz="2000" baseline="0" dirty="0" smtClean="0"/>
                            <a:t> Mask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Pediatrics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15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4151869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32735615"/>
                  </p:ext>
                </p:extLst>
              </p:nvPr>
            </p:nvGraphicFramePr>
            <p:xfrm>
              <a:off x="515006" y="1846263"/>
              <a:ext cx="8355725" cy="35661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81821">
                      <a:extLst>
                        <a:ext uri="{9D8B030D-6E8A-4147-A177-3AD203B41FA5}">
                          <a16:colId xmlns:a16="http://schemas.microsoft.com/office/drawing/2014/main" val="2292137389"/>
                        </a:ext>
                      </a:extLst>
                    </a:gridCol>
                    <a:gridCol w="930183">
                      <a:extLst>
                        <a:ext uri="{9D8B030D-6E8A-4147-A177-3AD203B41FA5}">
                          <a16:colId xmlns:a16="http://schemas.microsoft.com/office/drawing/2014/main" val="2310927419"/>
                        </a:ext>
                      </a:extLst>
                    </a:gridCol>
                    <a:gridCol w="1881812">
                      <a:extLst>
                        <a:ext uri="{9D8B030D-6E8A-4147-A177-3AD203B41FA5}">
                          <a16:colId xmlns:a16="http://schemas.microsoft.com/office/drawing/2014/main" val="296331406"/>
                        </a:ext>
                      </a:extLst>
                    </a:gridCol>
                    <a:gridCol w="3461468">
                      <a:extLst>
                        <a:ext uri="{9D8B030D-6E8A-4147-A177-3AD203B41FA5}">
                          <a16:colId xmlns:a16="http://schemas.microsoft.com/office/drawing/2014/main" val="545506223"/>
                        </a:ext>
                      </a:extLst>
                    </a:gridCol>
                    <a:gridCol w="1000441">
                      <a:extLst>
                        <a:ext uri="{9D8B030D-6E8A-4147-A177-3AD203B41FA5}">
                          <a16:colId xmlns:a16="http://schemas.microsoft.com/office/drawing/2014/main" val="226691573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HCW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Rhino?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Intervention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Ward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Hospital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32133060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Control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Emergency Room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9180597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Control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Intensive Care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1321831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6749" marR="46749">
                        <a:blipFill>
                          <a:blip r:embed="rId2"/>
                          <a:stretch>
                            <a:fillRect l="-562" t="-307692" r="-673034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6749" marR="46749">
                        <a:blipFill>
                          <a:blip r:embed="rId2"/>
                          <a:stretch>
                            <a:fillRect l="-117763" t="-307692" r="-688158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6749" marR="46749">
                        <a:blipFill>
                          <a:blip r:embed="rId2"/>
                          <a:stretch>
                            <a:fillRect l="-107120" t="-307692" r="-238511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6749" marR="46749">
                        <a:blipFill>
                          <a:blip r:embed="rId2"/>
                          <a:stretch>
                            <a:fillRect l="-737195" t="-307692" r="-2439" b="-5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47950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000" dirty="0" smtClean="0"/>
                            <a:t>459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Y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Cloth Mask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Pediatrics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2997890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460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</a:t>
                          </a: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Cloth Mask</a:t>
                          </a: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Infectious</a:t>
                          </a:r>
                          <a:r>
                            <a:rPr lang="en-US" sz="2000" baseline="0" dirty="0" smtClean="0"/>
                            <a:t>/Respiratory Diseases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6994763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6749" marR="46749">
                        <a:blipFill>
                          <a:blip r:embed="rId2"/>
                          <a:stretch>
                            <a:fillRect l="-117763" t="-609231" r="-688158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6749" marR="46749">
                        <a:blipFill>
                          <a:blip r:embed="rId2"/>
                          <a:stretch>
                            <a:fillRect l="-107120" t="-609231" r="-238511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6749" marR="46749">
                        <a:blipFill>
                          <a:blip r:embed="rId2"/>
                          <a:stretch>
                            <a:fillRect l="-737195" t="-609231" r="-2439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4902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1606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Medical Mask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Emergency</a:t>
                          </a:r>
                          <a:r>
                            <a:rPr lang="en-US" sz="2000" baseline="0" dirty="0" smtClean="0"/>
                            <a:t> Room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15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1190198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1607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Medical</a:t>
                          </a:r>
                          <a:r>
                            <a:rPr lang="en-US" sz="2000" baseline="0" dirty="0" smtClean="0"/>
                            <a:t> Mask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Pediatrics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15</a:t>
                          </a:r>
                          <a:endParaRPr lang="en-US" sz="2000" dirty="0"/>
                        </a:p>
                      </a:txBody>
                      <a:tcPr marL="46749" marR="46749"/>
                    </a:tc>
                    <a:extLst>
                      <a:ext uri="{0D108BD9-81ED-4DB2-BD59-A6C34878D82A}">
                        <a16:rowId xmlns:a16="http://schemas.microsoft.com/office/drawing/2014/main" val="41518696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038898" y="1846263"/>
            <a:ext cx="278944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Response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Rhinovirus?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Fixed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Intervention, 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Random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Hospital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9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“Video”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286603"/>
            <a:ext cx="11731558" cy="1450757"/>
          </a:xfrm>
        </p:spPr>
        <p:txBody>
          <a:bodyPr/>
          <a:lstStyle/>
          <a:p>
            <a:r>
              <a:rPr lang="en-US" dirty="0" err="1" smtClean="0"/>
              <a:t>Overdispersion</a:t>
            </a:r>
            <a:r>
              <a:rPr lang="en-US" dirty="0" smtClean="0"/>
              <a:t> in General Linear Models (GLMs)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 Ad-hoc (rule of thumb): considered an issue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Hypothesis tests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i="1" dirty="0" smtClean="0"/>
                  <a:t>NOTE: I have not explored these too closely. I wouldn’t recommend blindly using them without further exploration of the topic.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</a:t>
                </a:r>
                <a:r>
                  <a:rPr lang="en-US" sz="2400" b="1" dirty="0" err="1" smtClean="0">
                    <a:latin typeface="Consolas" panose="020B0609020204030204" pitchFamily="49" charset="0"/>
                  </a:rPr>
                  <a:t>DHARMa</a:t>
                </a:r>
                <a:r>
                  <a:rPr lang="en-US" sz="2400" b="1" dirty="0">
                    <a:latin typeface="Consolas" panose="020B0609020204030204" pitchFamily="49" charset="0"/>
                  </a:rPr>
                  <a:t> </a:t>
                </a:r>
                <a:r>
                  <a:rPr lang="en-US" sz="2400" dirty="0"/>
                  <a:t>package (</a:t>
                </a:r>
                <a:r>
                  <a:rPr lang="en-US" sz="2400" dirty="0">
                    <a:hlinkClick r:id="rId2"/>
                  </a:rPr>
                  <a:t>https://</a:t>
                </a:r>
                <a:r>
                  <a:rPr lang="en-US" sz="2400" dirty="0" smtClean="0">
                    <a:hlinkClick r:id="rId2"/>
                  </a:rPr>
                  <a:t>cran.r-project.org/web/packages/DHARMa/index.html</a:t>
                </a:r>
                <a:r>
                  <a:rPr lang="en-US" sz="2400" dirty="0" smtClean="0"/>
                  <a:t>) </a:t>
                </a:r>
                <a:r>
                  <a:rPr lang="en-US" sz="2000" dirty="0" smtClean="0"/>
                  <a:t>uses </a:t>
                </a:r>
                <a:r>
                  <a:rPr lang="en-US" sz="2000" dirty="0"/>
                  <a:t>a simulation-based </a:t>
                </a:r>
                <a:r>
                  <a:rPr lang="en-US" sz="2000" dirty="0" smtClean="0"/>
                  <a:t>approach to address this – Just came out a year ago!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b="1" dirty="0" err="1" smtClean="0">
                    <a:latin typeface="Consolas" panose="020B0609020204030204" pitchFamily="49" charset="0"/>
                  </a:rPr>
                  <a:t>testDispersion</a:t>
                </a:r>
                <a:r>
                  <a:rPr lang="en-US" sz="1800" b="1" dirty="0" smtClean="0">
                    <a:latin typeface="Consolas" panose="020B0609020204030204" pitchFamily="49" charset="0"/>
                  </a:rPr>
                  <a:t>(</a:t>
                </a:r>
                <a:r>
                  <a:rPr lang="en-US" sz="1800" b="1" i="1" dirty="0" err="1" smtClean="0">
                    <a:latin typeface="Consolas" panose="020B0609020204030204" pitchFamily="49" charset="0"/>
                  </a:rPr>
                  <a:t>model_object</a:t>
                </a:r>
                <a:r>
                  <a:rPr lang="en-US" sz="1800" b="1" dirty="0" smtClean="0">
                    <a:latin typeface="Consolas" panose="020B0609020204030204" pitchFamily="49" charset="0"/>
                  </a:rPr>
                  <a:t>)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– works for Poisson, Negative Binomial, and Binomial Logistic Regression models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181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Quasibinomial</a:t>
            </a:r>
            <a:r>
              <a:rPr lang="en-US" dirty="0" smtClean="0"/>
              <a:t>: </a:t>
            </a:r>
            <a:r>
              <a:rPr lang="en-US" dirty="0"/>
              <a:t>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Individual coefficients are now (approximate) t-tests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Nested testing is now F-test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𝑑𝑟𝑜𝑝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𝑑𝑒𝑣𝑖𝑎𝑛𝑐𝑒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𝑑𝑖𝑓𝑓𝑒𝑟𝑒𝑛𝑐𝑒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den>
                          </m:f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	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AIC not reported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AIC requires a likelihood – this is “quasi</a:t>
                </a:r>
                <a:r>
                  <a:rPr lang="en-US" sz="2200" dirty="0" smtClean="0"/>
                  <a:t>”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3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</a:t>
            </a:r>
            <a:br>
              <a:rPr lang="en-US" dirty="0" smtClean="0"/>
            </a:br>
            <a:r>
              <a:rPr lang="en-US" dirty="0" smtClean="0"/>
              <a:t>Correlated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0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For a given data structure, recognize the potential for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Identify observational units at varying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Identify fixed versus random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Achievement in Mathematics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9" y="3001402"/>
            <a:ext cx="2103120" cy="1386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8" y="4516206"/>
            <a:ext cx="750094" cy="7500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87" y="5005635"/>
            <a:ext cx="513397" cy="1093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640" y="4708976"/>
            <a:ext cx="603409" cy="930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081" y="4692944"/>
            <a:ext cx="796766" cy="7000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1499" y="4942464"/>
            <a:ext cx="696754" cy="8034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185" y="5057634"/>
            <a:ext cx="506730" cy="11068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10" y="3037545"/>
            <a:ext cx="2103120" cy="13868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6162" y="4754416"/>
            <a:ext cx="603409" cy="9301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1614" y="5057634"/>
            <a:ext cx="517208" cy="7972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3814" y="4708976"/>
            <a:ext cx="642938" cy="6429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4699" y="4692944"/>
            <a:ext cx="586740" cy="9567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03871" y="5019571"/>
            <a:ext cx="696754" cy="8034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05094" y="4905327"/>
            <a:ext cx="633413" cy="883444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833114" y="4488137"/>
            <a:ext cx="200526" cy="361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03087" y="4488137"/>
            <a:ext cx="143682" cy="47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3"/>
          </p:cNvCxnSpPr>
          <p:nvPr/>
        </p:nvCxnSpPr>
        <p:spPr>
          <a:xfrm flipH="1">
            <a:off x="863282" y="4492158"/>
            <a:ext cx="337210" cy="399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758877" y="4488137"/>
            <a:ext cx="234768" cy="513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53245" y="4612814"/>
            <a:ext cx="3089" cy="504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31326" y="4530387"/>
            <a:ext cx="344702" cy="412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012007" y="4483257"/>
            <a:ext cx="234768" cy="513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0" idx="0"/>
          </p:cNvCxnSpPr>
          <p:nvPr/>
        </p:nvCxnSpPr>
        <p:spPr>
          <a:xfrm>
            <a:off x="7516152" y="4474168"/>
            <a:ext cx="24066" cy="58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974716" y="4563761"/>
            <a:ext cx="299098" cy="362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9845875" y="4392928"/>
            <a:ext cx="234768" cy="513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295549" y="4444692"/>
            <a:ext cx="24066" cy="58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736562" y="4492025"/>
            <a:ext cx="161652" cy="472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72517" y="2764331"/>
            <a:ext cx="1767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… </a:t>
            </a:r>
            <a:endParaRPr lang="en-US" sz="6600" dirty="0"/>
          </a:p>
        </p:txBody>
      </p:sp>
      <p:sp>
        <p:nvSpPr>
          <p:cNvPr id="65" name="Oval 64"/>
          <p:cNvSpPr/>
          <p:nvPr/>
        </p:nvSpPr>
        <p:spPr>
          <a:xfrm rot="166617">
            <a:off x="15447" y="4540564"/>
            <a:ext cx="12185669" cy="1724924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366313" y="5901985"/>
            <a:ext cx="547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Level One Observational Units</a:t>
            </a:r>
            <a:endParaRPr lang="en-US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090109" y="2404395"/>
            <a:ext cx="547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Level Two Observational Units</a:t>
            </a:r>
            <a:endParaRPr lang="en-US" sz="24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23" y="3035915"/>
            <a:ext cx="2103120" cy="138684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249" y="3034166"/>
            <a:ext cx="2103120" cy="1386840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242277" y="3046121"/>
            <a:ext cx="12185669" cy="121344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4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/>
      <p:bldP spid="70" grpId="0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Achievement in Mathematics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096963" y="1846263"/>
              <a:ext cx="10058400" cy="3230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292137389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310927419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96331406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266915734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1714200443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044053126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3933819607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11732042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Student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Minority?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Sex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SES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>
                              <a:solidFill>
                                <a:schemeClr val="tx1"/>
                              </a:solidFill>
                            </a:rPr>
                            <a:t>MathAch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School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>
                              <a:solidFill>
                                <a:schemeClr val="tx1"/>
                              </a:solidFill>
                            </a:rPr>
                            <a:t>S.Sector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>
                              <a:solidFill>
                                <a:schemeClr val="tx1"/>
                              </a:solidFill>
                            </a:rPr>
                            <a:t>S.Size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306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Female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-1.528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5.876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1224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Public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842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059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Female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-0.588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19.708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1224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Public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842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83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-0.528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20.349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1224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Public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842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95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5756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7183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Female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-0.008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16.241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9586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Catholic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262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476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7184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Female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0.792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22.733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9586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Catholic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262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19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7185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Female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1.612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20.967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9586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Catholic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262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1869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9907172"/>
                  </p:ext>
                </p:extLst>
              </p:nvPr>
            </p:nvGraphicFramePr>
            <p:xfrm>
              <a:off x="1096963" y="1846263"/>
              <a:ext cx="10058400" cy="32308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292137389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310927419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96331406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266915734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1714200443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2044053126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3933819607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117320421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Student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Minority?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Sex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SES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>
                              <a:solidFill>
                                <a:schemeClr val="tx1"/>
                              </a:solidFill>
                            </a:rPr>
                            <a:t>MathAch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School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>
                              <a:solidFill>
                                <a:schemeClr val="tx1"/>
                              </a:solidFill>
                            </a:rPr>
                            <a:t>S.Sector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>
                              <a:solidFill>
                                <a:schemeClr val="tx1"/>
                              </a:solidFill>
                            </a:rPr>
                            <a:t>S.Size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3060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Female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-1.528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5.876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1224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Public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842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0597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Female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-0.588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19.708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1224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Public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842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831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-0.528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20.349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1224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Public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842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950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5" t="-348684" r="-703883" b="-2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48684" r="-600483" b="-2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71" t="-348684" r="-503398" b="-2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517" t="-348684" r="-400966" b="-2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56" t="-348684" r="-302913" b="-2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456" t="-348684" r="-202913" b="-2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51" t="-348684" r="-101932" b="-2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1942" t="-348684" r="-2427" b="-28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5756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7183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Female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-0.008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16.241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9586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Catholic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262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4763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7184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Female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0.792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22.733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9586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Catholic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262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0198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7185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Female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1.612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20.967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9586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Catholic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262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18696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6963" y="5349922"/>
            <a:ext cx="1073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would expect students at the same school to have similar Achievement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Intraclass</a:t>
            </a:r>
            <a:r>
              <a:rPr lang="en-US" sz="2400" b="1" dirty="0" smtClean="0"/>
              <a:t> Correlation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399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67341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Fixed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Typically, </a:t>
            </a:r>
            <a:r>
              <a:rPr lang="en-US" sz="2400" i="1" u="sng" dirty="0"/>
              <a:t>fixed effects </a:t>
            </a:r>
            <a:r>
              <a:rPr lang="en-US" sz="2400" dirty="0"/>
              <a:t>describe levels of a factor that we are specifically interested in drawing inferences about, and which would not change in replications of the study. </a:t>
            </a:r>
            <a:endParaRPr lang="en-US" sz="2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Minority?, Sex, SES, </a:t>
            </a:r>
            <a:r>
              <a:rPr lang="en-US" sz="1800" dirty="0" err="1" smtClean="0"/>
              <a:t>S.Sector</a:t>
            </a:r>
            <a:r>
              <a:rPr lang="en-US" sz="1800" dirty="0" smtClean="0"/>
              <a:t>, </a:t>
            </a:r>
            <a:r>
              <a:rPr lang="en-US" sz="1800" dirty="0" err="1" smtClean="0"/>
              <a:t>S.Size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Random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Typically, </a:t>
            </a:r>
            <a:r>
              <a:rPr lang="en-US" sz="2400" i="1" u="sng" dirty="0" smtClean="0"/>
              <a:t>random </a:t>
            </a:r>
            <a:r>
              <a:rPr lang="en-US" sz="2400" i="1" u="sng" dirty="0"/>
              <a:t>effects </a:t>
            </a:r>
            <a:r>
              <a:rPr lang="en-US" sz="2400" dirty="0"/>
              <a:t>describe levels of a factor which can be thought of as a sample from a larger population of factor </a:t>
            </a:r>
            <a:r>
              <a:rPr lang="en-US" sz="2400" dirty="0" smtClean="0"/>
              <a:t>levels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are not typically interested in drawing conclusions about specific levels of a random effect, although we are interested in accounting for the influence of the random effect in our model. </a:t>
            </a:r>
            <a:endParaRPr lang="en-US" sz="20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smtClean="0"/>
              <a:t>School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Effects of Teratogens in 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AutoShape 2" descr="Image result for rats"/>
          <p:cNvSpPr>
            <a:spLocks noChangeAspect="1" noChangeArrowheads="1"/>
          </p:cNvSpPr>
          <p:nvPr/>
        </p:nvSpPr>
        <p:spPr bwMode="auto">
          <a:xfrm>
            <a:off x="2015905" y="3552613"/>
            <a:ext cx="3449473" cy="34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8" y="1845734"/>
            <a:ext cx="260985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70" y="1845734"/>
            <a:ext cx="260985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200" y="1853476"/>
            <a:ext cx="2609850" cy="175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5" y="3996887"/>
            <a:ext cx="1135922" cy="1034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12" y="3957620"/>
            <a:ext cx="1135922" cy="10344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81" y="4207638"/>
            <a:ext cx="1135922" cy="10344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270" y="3857414"/>
            <a:ext cx="1135922" cy="10344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985" y="4178425"/>
            <a:ext cx="1135922" cy="10344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32" y="3818873"/>
            <a:ext cx="1135922" cy="10344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526" y="4163870"/>
            <a:ext cx="1135922" cy="10344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073" y="4124603"/>
            <a:ext cx="1135922" cy="10344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842" y="4374621"/>
            <a:ext cx="1135922" cy="103441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40829" y="3654243"/>
            <a:ext cx="171334" cy="342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27231" y="3638953"/>
            <a:ext cx="171334" cy="342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107215" y="3767039"/>
            <a:ext cx="171334" cy="342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72640" y="3672351"/>
            <a:ext cx="13718" cy="52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52183" y="3656898"/>
            <a:ext cx="13718" cy="52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026901" y="3744352"/>
            <a:ext cx="13718" cy="52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0"/>
          </p:cNvCxnSpPr>
          <p:nvPr/>
        </p:nvCxnSpPr>
        <p:spPr>
          <a:xfrm>
            <a:off x="2551681" y="3626288"/>
            <a:ext cx="223392" cy="331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68065" y="3601373"/>
            <a:ext cx="223392" cy="331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837642" y="3729695"/>
            <a:ext cx="223392" cy="331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91276" y="2015204"/>
            <a:ext cx="135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291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4091</TotalTime>
  <Words>757</Words>
  <Application>Microsoft Office PowerPoint</Application>
  <PresentationFormat>Widescreen</PresentationFormat>
  <Paragraphs>235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Retrospect</vt:lpstr>
      <vt:lpstr>Day 14 – Correlated Data</vt:lpstr>
      <vt:lpstr>Overdispersion in General Linear Models (GLMs)</vt:lpstr>
      <vt:lpstr>Quasibinomial: Changes</vt:lpstr>
      <vt:lpstr>Recognizing  Correlated Data</vt:lpstr>
      <vt:lpstr>Goals for this session</vt:lpstr>
      <vt:lpstr>Modeling Achievement in Mathematics</vt:lpstr>
      <vt:lpstr>Modeling Achievement in Mathematics</vt:lpstr>
      <vt:lpstr>Terminology</vt:lpstr>
      <vt:lpstr>Studying Effects of Teratogens in Rats</vt:lpstr>
      <vt:lpstr>Studying Effects of Teratogens in Rats</vt:lpstr>
      <vt:lpstr>A cluster randomised trial of cloth masks compared with medical masks in healthcare workers</vt:lpstr>
      <vt:lpstr>A cluster randomised trial of cloth masks compared with medical masks in healthcare workers</vt:lpstr>
      <vt:lpstr>End of “Video”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iramler</dc:creator>
  <cp:lastModifiedBy>Ivan Ramler</cp:lastModifiedBy>
  <cp:revision>189</cp:revision>
  <cp:lastPrinted>2020-02-26T19:05:27Z</cp:lastPrinted>
  <dcterms:created xsi:type="dcterms:W3CDTF">2020-01-12T15:34:29Z</dcterms:created>
  <dcterms:modified xsi:type="dcterms:W3CDTF">2023-10-11T12:13:58Z</dcterms:modified>
</cp:coreProperties>
</file>