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4" r:id="rId1"/>
  </p:sldMasterIdLst>
  <p:notesMasterIdLst>
    <p:notesMasterId r:id="rId19"/>
  </p:notesMasterIdLst>
  <p:handoutMasterIdLst>
    <p:handoutMasterId r:id="rId20"/>
  </p:handoutMasterIdLst>
  <p:sldIdLst>
    <p:sldId id="259" r:id="rId2"/>
    <p:sldId id="279" r:id="rId3"/>
    <p:sldId id="272" r:id="rId4"/>
    <p:sldId id="273" r:id="rId5"/>
    <p:sldId id="275" r:id="rId6"/>
    <p:sldId id="280" r:id="rId7"/>
    <p:sldId id="261" r:id="rId8"/>
    <p:sldId id="274" r:id="rId9"/>
    <p:sldId id="278" r:id="rId10"/>
    <p:sldId id="263" r:id="rId11"/>
    <p:sldId id="281" r:id="rId12"/>
    <p:sldId id="267" r:id="rId13"/>
    <p:sldId id="276" r:id="rId14"/>
    <p:sldId id="269" r:id="rId15"/>
    <p:sldId id="270" r:id="rId16"/>
    <p:sldId id="265" r:id="rId17"/>
    <p:sldId id="277" r:id="rId1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3653B-4B2C-4EAA-88DF-1C917DAA29C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F8B3B-7672-4C76-A397-78CE0C3B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1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2A167C-42FC-45B1-B58E-3C9D725ED17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6E2247-A2A5-4B63-9C92-F828076E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br>
              <a:rPr lang="en-US" dirty="0"/>
            </a:br>
            <a:endParaRPr lang="en-US" sz="1400" dirty="0"/>
          </a:p>
          <a:p>
            <a:pPr lvl="1"/>
            <a:r>
              <a:rPr lang="en-US" dirty="0"/>
              <a:t>What is the expected number of customers to arrive in an hour?</a:t>
            </a:r>
            <a:endParaRPr lang="en-US" sz="1400" dirty="0"/>
          </a:p>
          <a:p>
            <a:r>
              <a:rPr lang="en-US" dirty="0"/>
              <a:t> </a:t>
            </a:r>
            <a:endParaRPr lang="en-US" sz="1400" dirty="0"/>
          </a:p>
          <a:p>
            <a:pPr lvl="1"/>
            <a:r>
              <a:rPr lang="en-US" dirty="0"/>
              <a:t>What is the probability that 8 customers arrive in a given hour?</a:t>
            </a:r>
            <a:endParaRPr lang="en-US" sz="1400" dirty="0"/>
          </a:p>
          <a:p>
            <a:r>
              <a:rPr lang="en-US" dirty="0"/>
              <a:t> </a:t>
            </a:r>
            <a:endParaRPr lang="en-US" sz="1400" dirty="0"/>
          </a:p>
          <a:p>
            <a:r>
              <a:rPr lang="en-US" dirty="0"/>
              <a:t> </a:t>
            </a:r>
            <a:endParaRPr lang="en-US" sz="1400" dirty="0"/>
          </a:p>
          <a:p>
            <a:r>
              <a:rPr lang="en-US" dirty="0"/>
              <a:t> </a:t>
            </a:r>
            <a:endParaRPr lang="en-US" sz="1400" dirty="0"/>
          </a:p>
          <a:p>
            <a:r>
              <a:rPr lang="en-US" dirty="0"/>
              <a:t> </a:t>
            </a:r>
            <a:endParaRPr lang="en-US" sz="1400" dirty="0"/>
          </a:p>
          <a:p>
            <a:r>
              <a:rPr lang="en-US" dirty="0"/>
              <a:t>What is the probability that more than 4 customers arrive in a given hour?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E2247-A2A5-4B63-9C92-F828076E46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7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9EF6-318F-4010-A9EF-62D27DF91A0E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82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0761-3CB3-4515-BFA4-1BE72ADA507E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5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6817-DCAD-4EDC-907A-30B227A85851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2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E8D7-0C98-4BDD-8C3C-52B17DC1C408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2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49DC-0895-43E0-98D8-6AD03AA9647F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6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94B-16C6-4E55-8863-5DE4B6B48883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6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C5BF-2505-4B7D-9E25-C310411FD857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1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ECBC-AD99-431C-ABF0-BEBB2D4C8101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4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6257-C853-4DB2-953F-8B63E494B591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1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997560-9662-4DA0-A00F-48D47A1408DC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94E-9E04-44A9-B9CF-BC8A23310C39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DEF376-A92D-4E02-8971-0F56A2ACFAF6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92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roback/bookdown-BeyondMLR/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936" y="1845734"/>
            <a:ext cx="5664102" cy="40233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Read: Sections 3.3.1, 3.3.2, 3.3.6</a:t>
            </a:r>
          </a:p>
          <a:p>
            <a:r>
              <a:rPr lang="en-US" sz="2400" dirty="0"/>
              <a:t> </a:t>
            </a:r>
            <a:r>
              <a:rPr lang="en-US" sz="1800" dirty="0">
                <a:hlinkClick r:id="rId2"/>
              </a:rPr>
              <a:t>https://bookdown.org/roback/bookdown-BeyondMLR/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Practice:</a:t>
            </a:r>
          </a:p>
          <a:p>
            <a:pPr lvl="1"/>
            <a:r>
              <a:rPr lang="en-US" sz="2200" dirty="0"/>
              <a:t>Conceptual Exercises: 2, 5, 6, 7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843016" cy="40233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Goals for today: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For Bernoulli, Binomial, and Poisson, and random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Recognize when each is the appropriate model for a scenario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Define RVs in context of an application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Identify possible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Recognize form of pdf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Identify mean and std. dev. (for most)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Match the response variable for a study to one of these RVs (and rule out others)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0936" y="5146471"/>
            <a:ext cx="11056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Announcements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Quiz 2 is Monday, September 18</a:t>
            </a:r>
          </a:p>
        </p:txBody>
      </p:sp>
    </p:spTree>
    <p:extLst>
      <p:ext uri="{BB962C8B-B14F-4D97-AF65-F5344CB8AC3E}">
        <p14:creationId xmlns:p14="http://schemas.microsoft.com/office/powerpoint/2010/main" val="388648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Binomial RV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8E01-957A-4D65-AB27-5654818DED81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097280" y="1935072"/>
                <a:ext cx="10058400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“Experiment”: Roll five six-sided dice and observe the number of  sixes rolled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Define RV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What is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What is the probability that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 single six is rolled?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Five sixes are rolled?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At least 3 sixes are rolled?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What is the expected number of sixes rolled?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935072"/>
                <a:ext cx="10058400" cy="4023360"/>
              </a:xfrm>
              <a:prstGeom prst="rect">
                <a:avLst/>
              </a:prstGeom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46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Count the number of typographical </a:t>
            </a:r>
            <a:r>
              <a:rPr lang="en-US" sz="2400" dirty="0" err="1"/>
              <a:t>errers</a:t>
            </a:r>
            <a:r>
              <a:rPr lang="en-US" sz="2400" dirty="0"/>
              <a:t> on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5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Poisson RV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0731" y="1923393"/>
            <a:ext cx="9264869" cy="4050371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sz="2400" dirty="0"/>
              <a:t>Conditions for a Poisson experiment are the following:</a:t>
            </a:r>
          </a:p>
          <a:p>
            <a:pPr marL="609600" indent="-609600">
              <a:buFontTx/>
              <a:buAutoNum type="arabicPeriod"/>
            </a:pPr>
            <a:r>
              <a:rPr lang="en-US" sz="2400" dirty="0"/>
              <a:t>Events must occur independently</a:t>
            </a:r>
          </a:p>
          <a:p>
            <a:pPr marL="609600" indent="-609600">
              <a:buFontTx/>
              <a:buAutoNum type="arabicPeriod"/>
            </a:pPr>
            <a:r>
              <a:rPr lang="en-US" sz="2400" dirty="0"/>
              <a:t>Must be fixed space (time interval, area, volume, etc.)</a:t>
            </a:r>
          </a:p>
          <a:p>
            <a:pPr marL="609600" indent="-609600">
              <a:buFontTx/>
              <a:buAutoNum type="arabicPeriod"/>
            </a:pPr>
            <a:r>
              <a:rPr lang="en-US" sz="2400" dirty="0"/>
              <a:t>Y = number of events in that fixed space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8E01-957A-4D65-AB27-5654818DED8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0858" y="3948578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/>
              <a:t>Y = # of auto accidents in 1 week</a:t>
            </a:r>
          </a:p>
          <a:p>
            <a:pPr lvl="1"/>
            <a:r>
              <a:rPr lang="en-US" sz="2400" dirty="0"/>
              <a:t>Y = # of customers entering a checkout line in 10 minutes</a:t>
            </a:r>
          </a:p>
          <a:p>
            <a:pPr lvl="1"/>
            <a:r>
              <a:rPr lang="en-US" sz="2400" dirty="0"/>
              <a:t>Y = # of “naked eye” stars in a telescope field</a:t>
            </a:r>
          </a:p>
          <a:p>
            <a:pPr lvl="1"/>
            <a:r>
              <a:rPr lang="en-US" sz="2400" dirty="0"/>
              <a:t>Y = # of goals scored in a soccer game</a:t>
            </a:r>
          </a:p>
        </p:txBody>
      </p:sp>
    </p:spTree>
    <p:extLst>
      <p:ext uri="{BB962C8B-B14F-4D97-AF65-F5344CB8AC3E}">
        <p14:creationId xmlns:p14="http://schemas.microsoft.com/office/powerpoint/2010/main" val="3449789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RV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sz="2400" dirty="0"/>
                  <a:t>Poisson pdf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   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=0,1,2,.., ∞</m:t>
                      </m:r>
                    </m:oMath>
                  </m:oMathPara>
                </a14:m>
                <a:endParaRPr lang="en-US" sz="32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Mean and Standard Deviation of Poisson RV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4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8E01-957A-4D65-AB27-5654818DED8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955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532" y="3276600"/>
            <a:ext cx="473846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5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1" y="0"/>
            <a:ext cx="473846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05000" y="39624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Plots of the Poisson Probability Distribution Function with </a:t>
            </a:r>
            <a:r>
              <a:rPr lang="en-US" i="1" dirty="0">
                <a:latin typeface="Symbol" pitchFamily="18" charset="2"/>
              </a:rPr>
              <a:t>l</a:t>
            </a:r>
            <a:r>
              <a:rPr lang="en-US" dirty="0"/>
              <a:t> = 11 and </a:t>
            </a:r>
            <a:r>
              <a:rPr lang="en-US" i="1" dirty="0">
                <a:latin typeface="Symbol" pitchFamily="18" charset="2"/>
              </a:rPr>
              <a:t>l</a:t>
            </a:r>
            <a:r>
              <a:rPr lang="en-US" dirty="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413593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/>
              <a:t>: Poisson RV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Suppose that the number of typographical </a:t>
            </a:r>
            <a:r>
              <a:rPr lang="en-US" sz="2400" dirty="0" err="1"/>
              <a:t>errers</a:t>
            </a:r>
            <a:r>
              <a:rPr lang="en-US" sz="2400" dirty="0"/>
              <a:t> on a single slide of our notes has a Poisson distribution with </a:t>
            </a:r>
            <a:r>
              <a:rPr lang="el-GR" sz="2400" dirty="0"/>
              <a:t>λ</a:t>
            </a:r>
            <a:r>
              <a:rPr lang="en-US" sz="2400" dirty="0"/>
              <a:t>=0.25.  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Define RV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What is the probability there is</a:t>
            </a:r>
          </a:p>
          <a:p>
            <a:pPr lvl="1"/>
            <a:r>
              <a:rPr lang="en-US" sz="2000" dirty="0"/>
              <a:t>Exactly one error on the next slide?</a:t>
            </a:r>
          </a:p>
          <a:p>
            <a:pPr lvl="1"/>
            <a:r>
              <a:rPr lang="en-US" sz="2000" dirty="0"/>
              <a:t>At least one error on the next slide?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8E01-957A-4D65-AB27-5654818DED8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8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Free Throws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2894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 basketball player can make 70% of her free-throws. </a:t>
                </a:r>
              </a:p>
              <a:p>
                <a:r>
                  <a:rPr lang="en-US" dirty="0"/>
                  <a:t>She shoots 20 free-throws. </a:t>
                </a:r>
              </a:p>
              <a:p>
                <a:r>
                  <a:rPr lang="en-US" dirty="0"/>
                  <a:t>Assume each shot is independent.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= # of shots made (out of 20 attempts)</a:t>
                </a:r>
              </a:p>
              <a:p>
                <a:pPr marL="514350" indent="-514350">
                  <a:buAutoNum type="arabicParenR"/>
                </a:pPr>
                <a:r>
                  <a:rPr lang="en-US" dirty="0"/>
                  <a:t>How many free-throws is she expected to make?</a:t>
                </a:r>
              </a:p>
              <a:p>
                <a:pPr marL="514350" indent="-514350">
                  <a:buAutoNum type="arabicParenR"/>
                </a:pPr>
                <a:r>
                  <a:rPr lang="en-US" dirty="0"/>
                  <a:t>What is the standard deviation?</a:t>
                </a:r>
              </a:p>
              <a:p>
                <a:pPr marL="0" indent="0">
                  <a:buNone/>
                </a:pPr>
                <a:r>
                  <a:rPr lang="en-US" dirty="0"/>
                  <a:t>What is the probability that…</a:t>
                </a:r>
              </a:p>
              <a:p>
                <a:pPr marL="0" indent="0">
                  <a:buNone/>
                </a:pPr>
                <a:r>
                  <a:rPr lang="en-US" dirty="0"/>
                  <a:t>3) … she makes exactly 12 shots?</a:t>
                </a:r>
              </a:p>
              <a:p>
                <a:pPr marL="0" indent="0">
                  <a:buNone/>
                </a:pPr>
                <a:r>
                  <a:rPr lang="en-US" dirty="0"/>
                  <a:t>4) … she makes more than 17 shots?</a:t>
                </a:r>
              </a:p>
              <a:p>
                <a:pPr marL="0" indent="0">
                  <a:buNone/>
                </a:pPr>
                <a:r>
                  <a:rPr lang="en-US" dirty="0"/>
                  <a:t>5) … she makes 12 or fewer shots?</a:t>
                </a:r>
              </a:p>
              <a:p>
                <a:pPr marL="0" indent="0">
                  <a:buNone/>
                </a:pPr>
                <a:r>
                  <a:rPr lang="en-US" dirty="0"/>
                  <a:t>6) … she makes between 5 and 15 shots, inclusive?</a:t>
                </a:r>
              </a:p>
              <a:p>
                <a:pPr marL="514350" indent="-514350">
                  <a:buAutoNum type="arabicParenR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28942"/>
              </a:xfrm>
              <a:blipFill>
                <a:blip r:embed="rId2"/>
                <a:stretch>
                  <a:fillRect l="-1515" t="-2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8E01-957A-4D65-AB27-5654818DED8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67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Customer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Assume customers arrive at a travel agency at </a:t>
            </a:r>
            <a:r>
              <a:rPr lang="en-US" sz="2400"/>
              <a:t>an average rate </a:t>
            </a:r>
            <a:r>
              <a:rPr lang="en-US" sz="2400" dirty="0"/>
              <a:t>of 6 per hour.</a:t>
            </a:r>
          </a:p>
          <a:p>
            <a:r>
              <a:rPr lang="en-US" sz="2400" dirty="0"/>
              <a:t>Let Y = number of customers that arrive in an hour</a:t>
            </a:r>
          </a:p>
          <a:p>
            <a:r>
              <a:rPr lang="en-US" sz="2400" dirty="0"/>
              <a:t>How many customers should the staff expect to arrive (in an hour)?</a:t>
            </a:r>
          </a:p>
          <a:p>
            <a:r>
              <a:rPr lang="en-US" sz="2400" dirty="0"/>
              <a:t>What is the standard deviation?</a:t>
            </a:r>
          </a:p>
          <a:p>
            <a:r>
              <a:rPr lang="en-US" sz="2400" dirty="0"/>
              <a:t>What is the probability that (in a given hour)</a:t>
            </a:r>
          </a:p>
          <a:p>
            <a:r>
              <a:rPr lang="en-US" sz="2400" dirty="0"/>
              <a:t> - no one arrives?</a:t>
            </a:r>
          </a:p>
          <a:p>
            <a:r>
              <a:rPr lang="en-US" sz="2400" dirty="0"/>
              <a:t> - fewer than 4 customers arrive?</a:t>
            </a:r>
          </a:p>
          <a:p>
            <a:r>
              <a:rPr lang="en-US" sz="2400" dirty="0"/>
              <a:t> - at least 7 customers arrive?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800" dirty="0"/>
              <a:t>Roll a single six-sided die one time and observe if a six is rolled</a:t>
            </a:r>
            <a:r>
              <a:rPr lang="en-US" sz="2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6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Random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1097280" y="1845734"/>
                <a:ext cx="10058400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09600" indent="-609600">
                  <a:buFont typeface="Calibri" panose="020F0502020204030204" pitchFamily="34" charset="0"/>
                  <a:buNone/>
                </a:pPr>
                <a:r>
                  <a:rPr lang="en-US" sz="3000" dirty="0"/>
                  <a:t>Bernoulli “Experiment” has the following conditions</a:t>
                </a:r>
              </a:p>
              <a:p>
                <a:pPr marL="609600" indent="-609600">
                  <a:buFontTx/>
                  <a:buAutoNum type="arabicPeriod"/>
                </a:pPr>
                <a:r>
                  <a:rPr lang="en-US" sz="3000" dirty="0"/>
                  <a:t>A single trial</a:t>
                </a:r>
                <a:endParaRPr lang="en-US" sz="3000" i="1" dirty="0"/>
              </a:p>
              <a:p>
                <a:pPr marL="609600" indent="-609600">
                  <a:buFontTx/>
                  <a:buAutoNum type="arabicPeriod"/>
                </a:pPr>
                <a:r>
                  <a:rPr lang="en-US" sz="3000" dirty="0"/>
                  <a:t>The trial results in one of two outcomes, either a success(</a:t>
                </a:r>
                <a:r>
                  <a:rPr lang="en-US" sz="3000" i="1" dirty="0"/>
                  <a:t>S</a:t>
                </a:r>
                <a:r>
                  <a:rPr lang="en-US" sz="3000" dirty="0"/>
                  <a:t>) or a failure(</a:t>
                </a:r>
                <a:r>
                  <a:rPr lang="en-US" sz="3000" i="1" dirty="0"/>
                  <a:t>F</a:t>
                </a:r>
                <a:r>
                  <a:rPr lang="en-US" sz="3000" dirty="0"/>
                  <a:t>)</a:t>
                </a:r>
              </a:p>
              <a:p>
                <a:pPr marL="609600" indent="-609600">
                  <a:buFontTx/>
                  <a:buAutoNum type="arabicPeriod"/>
                </a:pPr>
                <a:r>
                  <a:rPr lang="en-US" sz="3000" dirty="0"/>
                  <a:t>Probability of success is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3000" i="1" dirty="0"/>
              </a:p>
              <a:p>
                <a:pPr marL="609600" indent="-609600">
                  <a:buFontTx/>
                  <a:buAutoNum type="arabicPeriod"/>
                </a:pPr>
                <a:r>
                  <a:rPr lang="en-US" sz="3000" dirty="0"/>
                  <a:t>RV Y is the # of successes  </a:t>
                </a:r>
              </a:p>
              <a:p>
                <a:pPr marL="609600" indent="-609600">
                  <a:buFont typeface="Calibri" panose="020F0502020204030204" pitchFamily="34" charset="0"/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34"/>
                <a:ext cx="10058400" cy="4023360"/>
              </a:xfrm>
              <a:prstGeom prst="rect">
                <a:avLst/>
              </a:prstGeom>
              <a:blipFill>
                <a:blip r:embed="rId2"/>
                <a:stretch>
                  <a:fillRect l="-2364" t="-3030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2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RV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sz="2400" dirty="0"/>
                  <a:t>Bernoulli </a:t>
                </a:r>
                <a:r>
                  <a:rPr lang="en-US" sz="2400" b="1" dirty="0"/>
                  <a:t>p</a:t>
                </a:r>
                <a:r>
                  <a:rPr lang="en-US" sz="2400" dirty="0"/>
                  <a:t>robability </a:t>
                </a:r>
                <a:r>
                  <a:rPr lang="en-US" sz="2400" b="1" dirty="0"/>
                  <a:t>d</a:t>
                </a:r>
                <a:r>
                  <a:rPr lang="en-US" sz="2400" dirty="0"/>
                  <a:t>ensity </a:t>
                </a:r>
                <a:r>
                  <a:rPr lang="en-US" sz="2400" b="1" dirty="0"/>
                  <a:t>f</a:t>
                </a:r>
                <a:r>
                  <a:rPr lang="en-US" sz="2400" dirty="0"/>
                  <a:t>unction (pdf)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   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=0,1</m:t>
                      </m:r>
                    </m:oMath>
                  </m:oMathPara>
                </a14:m>
                <a:endParaRPr lang="en-US" sz="32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Mean and Standard Deviation of Bernoulli RV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4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Bernoulli RV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“Experiment”: Roll a single six-sided die one time and observe if a six is rolled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Define RV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What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What is the probability that a six is not rolled?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4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Roll five six-sided dice and observe the number of  sixes rolled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3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52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pPr marL="609600" indent="-609600">
                  <a:buNone/>
                </a:pPr>
                <a:r>
                  <a:rPr lang="en-US" sz="3000" dirty="0"/>
                  <a:t>Binomial “Experiment” has the following conditions</a:t>
                </a:r>
              </a:p>
              <a:p>
                <a:pPr marL="609600" indent="-609600">
                  <a:buFontTx/>
                  <a:buAutoNum type="arabicPeriod"/>
                </a:pPr>
                <a:r>
                  <a:rPr lang="en-US" sz="3000" dirty="0"/>
                  <a:t>A fixed number of trials,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000" i="1" dirty="0"/>
              </a:p>
              <a:p>
                <a:pPr marL="609600" indent="-609600">
                  <a:buFontTx/>
                  <a:buAutoNum type="arabicPeriod"/>
                </a:pPr>
                <a:r>
                  <a:rPr lang="en-US" sz="3000" dirty="0"/>
                  <a:t>Each trial results in one of two outcomes, either a success(</a:t>
                </a:r>
                <a:r>
                  <a:rPr lang="en-US" sz="3000" i="1" dirty="0"/>
                  <a:t>S</a:t>
                </a:r>
                <a:r>
                  <a:rPr lang="en-US" sz="3000" dirty="0"/>
                  <a:t>) or a failure(</a:t>
                </a:r>
                <a:r>
                  <a:rPr lang="en-US" sz="3000" i="1" dirty="0"/>
                  <a:t>F</a:t>
                </a:r>
                <a:r>
                  <a:rPr lang="en-US" sz="3000" dirty="0"/>
                  <a:t>)</a:t>
                </a:r>
              </a:p>
              <a:p>
                <a:pPr marL="609600" indent="-609600">
                  <a:buFontTx/>
                  <a:buAutoNum type="arabicPeriod"/>
                </a:pPr>
                <a:r>
                  <a:rPr lang="en-US" sz="3000" dirty="0"/>
                  <a:t>Probability of success,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000" dirty="0"/>
                  <a:t>,  is the same for each trial</a:t>
                </a:r>
              </a:p>
              <a:p>
                <a:pPr marL="609600" indent="-609600">
                  <a:buFontTx/>
                  <a:buAutoNum type="arabicPeriod"/>
                </a:pPr>
                <a:r>
                  <a:rPr lang="en-US" sz="3000" dirty="0"/>
                  <a:t>Trials are independent</a:t>
                </a:r>
              </a:p>
              <a:p>
                <a:pPr marL="609600" indent="-609600">
                  <a:buFontTx/>
                  <a:buAutoNum type="arabicPeriod"/>
                </a:pPr>
                <a:r>
                  <a:rPr lang="en-US" sz="3000" dirty="0"/>
                  <a:t>RV Y is the # of success in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000" dirty="0"/>
                  <a:t> trials.</a:t>
                </a:r>
              </a:p>
              <a:p>
                <a:pPr marL="609600" indent="-60960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1075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2364" t="-3030" r="-1818" b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E8E01-957A-4D65-AB27-5654818DED8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2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RV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sz="2400" dirty="0"/>
                  <a:t>Binomial pdf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   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Mean and Standard Deviation of Binomial RV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8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024" y="3369029"/>
            <a:ext cx="5334274" cy="344949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24" y="1"/>
            <a:ext cx="5334274" cy="34494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0"/>
            <a:ext cx="5334274" cy="34494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0" y="3369029"/>
            <a:ext cx="5334274" cy="344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990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871</TotalTime>
  <Words>865</Words>
  <Application>Microsoft Office PowerPoint</Application>
  <PresentationFormat>Widescreen</PresentationFormat>
  <Paragraphs>142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Symbol</vt:lpstr>
      <vt:lpstr>Retrospect</vt:lpstr>
      <vt:lpstr>Day 6</vt:lpstr>
      <vt:lpstr>Scenario</vt:lpstr>
      <vt:lpstr>Bernoulli Random Variable</vt:lpstr>
      <vt:lpstr>Bernoulli RV</vt:lpstr>
      <vt:lpstr>Example: Bernoulli RV</vt:lpstr>
      <vt:lpstr>Scenario</vt:lpstr>
      <vt:lpstr>Binomial Random Variable</vt:lpstr>
      <vt:lpstr>Binomial RV</vt:lpstr>
      <vt:lpstr>PowerPoint Presentation</vt:lpstr>
      <vt:lpstr>Example: Binomial RV</vt:lpstr>
      <vt:lpstr>Scenario</vt:lpstr>
      <vt:lpstr>Poisson RV</vt:lpstr>
      <vt:lpstr>Poisson RV</vt:lpstr>
      <vt:lpstr>PowerPoint Presentation</vt:lpstr>
      <vt:lpstr>Example: Poisson RV</vt:lpstr>
      <vt:lpstr>Example: Free Throws</vt:lpstr>
      <vt:lpstr>Example: Customer Service</vt:lpstr>
    </vt:vector>
  </TitlesOfParts>
  <Company>St. Lawrence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4003 (aka Stat 313): Advanced Statistical Models</dc:title>
  <dc:creator>Jessica Chapman</dc:creator>
  <cp:lastModifiedBy>Ivan Ramler</cp:lastModifiedBy>
  <cp:revision>73</cp:revision>
  <cp:lastPrinted>2021-09-07T22:41:42Z</cp:lastPrinted>
  <dcterms:created xsi:type="dcterms:W3CDTF">2020-01-12T15:34:29Z</dcterms:created>
  <dcterms:modified xsi:type="dcterms:W3CDTF">2023-09-11T23:02:17Z</dcterms:modified>
</cp:coreProperties>
</file>