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8"/>
  </p:notesMasterIdLst>
  <p:sldIdLst>
    <p:sldId id="259" r:id="rId2"/>
    <p:sldId id="269" r:id="rId3"/>
    <p:sldId id="275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Chapter 2 of </a:t>
            </a:r>
            <a:r>
              <a:rPr lang="en-US" sz="2400" dirty="0" err="1"/>
              <a:t>Legler</a:t>
            </a:r>
            <a:r>
              <a:rPr lang="en-US" sz="2400" dirty="0"/>
              <a:t> and Roback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 1, 2 </a:t>
            </a:r>
          </a:p>
          <a:p>
            <a:pPr lvl="1"/>
            <a:r>
              <a:rPr lang="en-US" sz="2200" dirty="0"/>
              <a:t>Guided Exercises: 2, 3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likelihood functions to compare </a:t>
            </a:r>
            <a:r>
              <a:rPr lang="en-US" dirty="0" smtClean="0"/>
              <a:t>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Hot </a:t>
            </a:r>
            <a:r>
              <a:rPr lang="en-US" smtClean="0"/>
              <a:t>Hand Application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936" y="5146471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Quiz 2 </a:t>
            </a:r>
            <a:r>
              <a:rPr lang="en-US" sz="2400" dirty="0"/>
              <a:t>is </a:t>
            </a:r>
            <a:r>
              <a:rPr lang="en-US" sz="2400" dirty="0" smtClean="0"/>
              <a:t>next Monday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For a model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free parameters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Akaike</a:t>
                </a:r>
                <a:r>
                  <a:rPr lang="en-US" sz="2400" dirty="0"/>
                  <a:t> Information Criterion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𝑚𝑎𝑥𝑖𝑚𝑖𝑧𝑒𝑑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𝑙𝑖𝑘𝑒𝑙𝑖h𝑜𝑜𝑑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Bayesian Information Criterion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𝑚𝑎𝑥𝑖𝑚𝑖𝑧𝑒𝑑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𝑙𝑖𝑘𝑒𝑙𝑖h𝑜𝑜𝑑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Smaller is better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(Asymptotic) Likelihood Ratio Test (Nested Models)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Recall: Two models are nested if the larger model contains all of the same parameters as the smaller model, with some additional parameters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Another way to think about nested models: parameters in the full model can be equated or set to constants to form the reduced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Likelihood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maximized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under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Likelihood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maximized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under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/>
                  <a:t> Reference distribution: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with </a:t>
                </a:r>
                <a:r>
                  <a:rPr lang="en-US" b="0" dirty="0" err="1"/>
                  <a:t>df</a:t>
                </a:r>
                <a:r>
                  <a:rPr lang="en-US" b="0" dirty="0"/>
                  <a:t> = # “free” parameters in full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– # “free” parameters in reduced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  <a:blipFill>
                <a:blip r:embed="rId2"/>
                <a:stretch>
                  <a:fillRect l="-131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86103550"/>
              </p:ext>
            </p:extLst>
          </p:nvPr>
        </p:nvGraphicFramePr>
        <p:xfrm>
          <a:off x="1633208" y="66196"/>
          <a:ext cx="8626416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505">
                  <a:extLst>
                    <a:ext uri="{9D8B030D-6E8A-4147-A177-3AD203B41FA5}">
                      <a16:colId xmlns:a16="http://schemas.microsoft.com/office/drawing/2014/main" val="591708240"/>
                    </a:ext>
                  </a:extLst>
                </a:gridCol>
                <a:gridCol w="1712938">
                  <a:extLst>
                    <a:ext uri="{9D8B030D-6E8A-4147-A177-3AD203B41FA5}">
                      <a16:colId xmlns:a16="http://schemas.microsoft.com/office/drawing/2014/main" val="831528317"/>
                    </a:ext>
                  </a:extLst>
                </a:gridCol>
                <a:gridCol w="5215973">
                  <a:extLst>
                    <a:ext uri="{9D8B030D-6E8A-4147-A177-3AD203B41FA5}">
                      <a16:colId xmlns:a16="http://schemas.microsoft.com/office/drawing/2014/main" val="121308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 to Likelihood</a:t>
                      </a:r>
                      <a:r>
                        <a:rPr lang="en-US" baseline="0" dirty="0"/>
                        <a:t> for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One Family (Data Point)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0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9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1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1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0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0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4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6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466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023" y="6459785"/>
            <a:ext cx="575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</a:t>
            </a:r>
            <a:r>
              <a:rPr lang="en-US" b="1" i="1" dirty="0"/>
              <a:t>National Longitudinal Survey of Youth</a:t>
            </a:r>
          </a:p>
        </p:txBody>
      </p:sp>
    </p:spTree>
    <p:extLst>
      <p:ext uri="{BB962C8B-B14F-4D97-AF65-F5344CB8AC3E}">
        <p14:creationId xmlns:p14="http://schemas.microsoft.com/office/powerpoint/2010/main" val="104832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 for Model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𝑁𝐵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5416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5256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1721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2265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3905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𝑁𝐵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2781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9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Next Time: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Watch short video introducing three non-normal probability </a:t>
            </a:r>
            <a:r>
              <a:rPr lang="en-US" sz="2800" dirty="0" smtClean="0"/>
              <a:t>distributions</a:t>
            </a:r>
            <a:r>
              <a:rPr lang="en-US" sz="2800" dirty="0"/>
              <a:t> </a:t>
            </a:r>
            <a:r>
              <a:rPr lang="en-US" sz="2800" dirty="0" smtClean="0"/>
              <a:t>(on </a:t>
            </a:r>
            <a:r>
              <a:rPr lang="en-US" sz="2800" dirty="0" err="1" smtClean="0"/>
              <a:t>Panopto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Complete </a:t>
            </a:r>
            <a:r>
              <a:rPr lang="en-US" sz="2800" dirty="0" smtClean="0"/>
              <a:t>Canvas quiz </a:t>
            </a:r>
            <a:r>
              <a:rPr lang="en-US" sz="2800" dirty="0"/>
              <a:t>before class </a:t>
            </a:r>
            <a:r>
              <a:rPr lang="en-US" sz="2800" dirty="0" smtClean="0"/>
              <a:t>starts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74390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5273</TotalTime>
  <Words>431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Retrospect</vt:lpstr>
      <vt:lpstr>Day 5</vt:lpstr>
      <vt:lpstr>Information Criteria</vt:lpstr>
      <vt:lpstr>(Asymptotic) Likelihood Ratio Test (Nested Models)</vt:lpstr>
      <vt:lpstr>PowerPoint Presentation</vt:lpstr>
      <vt:lpstr>Likelihood Function for Model 3</vt:lpstr>
      <vt:lpstr>Before Next Time: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89</cp:revision>
  <dcterms:created xsi:type="dcterms:W3CDTF">2020-01-12T15:34:29Z</dcterms:created>
  <dcterms:modified xsi:type="dcterms:W3CDTF">2023-09-11T12:41:23Z</dcterms:modified>
</cp:coreProperties>
</file>