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18 – Multilevel </a:t>
            </a:r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Sections 8.1 – 8.5</a:t>
            </a:r>
          </a:p>
          <a:p>
            <a:r>
              <a:rPr lang="en-US" sz="2400" dirty="0"/>
              <a:t>(</a:t>
            </a:r>
            <a:r>
              <a:rPr lang="en-US" sz="1800" dirty="0">
                <a:hlinkClick r:id="rId2"/>
              </a:rPr>
              <a:t>https://bookdown.org/roback/bookdown-bysh/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 1, 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010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 smtClean="0"/>
              <a:t> Write </a:t>
            </a:r>
            <a:r>
              <a:rPr lang="en-US" sz="2400" dirty="0"/>
              <a:t>out a multilevel statistical model, including assumptions about variance components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Interpret model parameters (fixed effects and variance components</a:t>
            </a:r>
            <a:r>
              <a:rPr lang="en-US" sz="2400" dirty="0" smtClean="0"/>
              <a:t>)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363" y="5333442"/>
            <a:ext cx="1105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Quiz </a:t>
            </a:r>
            <a:r>
              <a:rPr lang="en-US" sz="2400" dirty="0" smtClean="0"/>
              <a:t>Monday (correlated data and basic structures of multilevel models)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0583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For nested models, use a likelihood ratio test to see if the addition of the extra predictors significantly improves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AIC/BIC can be used whether or not models are nested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Both dependent on likelihoods, so must use </a:t>
            </a:r>
            <a:r>
              <a:rPr lang="en-US" sz="2800" dirty="0" smtClean="0"/>
              <a:t>Maximum Likelihood (i.e. use REML = FALSE in your </a:t>
            </a:r>
            <a:r>
              <a:rPr lang="en-US" sz="2800" dirty="0" err="1" smtClean="0"/>
              <a:t>lmer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Data: Data Structure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256" y="4702845"/>
            <a:ext cx="1011446" cy="6767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16" y="5569302"/>
            <a:ext cx="964086" cy="645061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43" y="5490097"/>
            <a:ext cx="964086" cy="645061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86" y="4770825"/>
            <a:ext cx="964086" cy="645061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324" y="4946173"/>
            <a:ext cx="964086" cy="645061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567" y="4763738"/>
            <a:ext cx="964086" cy="645061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24" y="5490097"/>
            <a:ext cx="964086" cy="645061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14" y="4845036"/>
            <a:ext cx="964086" cy="645061"/>
          </a:xfrm>
          <a:prstGeom prst="rect">
            <a:avLst/>
          </a:prstGeom>
        </p:spPr>
      </p:pic>
      <p:pic>
        <p:nvPicPr>
          <p:cNvPr id="13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998" y="5475231"/>
            <a:ext cx="964086" cy="645061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37" y="5490097"/>
            <a:ext cx="964086" cy="645061"/>
          </a:xfrm>
          <a:prstGeom prst="rect">
            <a:avLst/>
          </a:prstGeo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983" y="5521911"/>
            <a:ext cx="964086" cy="645061"/>
          </a:xfrm>
          <a:prstGeom prst="rect">
            <a:avLst/>
          </a:prstGeom>
        </p:spPr>
      </p:pic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575" y="4763738"/>
            <a:ext cx="964086" cy="64506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9822" y="4656043"/>
            <a:ext cx="237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One Observational Units: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122" y="5258629"/>
            <a:ext cx="23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Diaries (performances)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2588" y="2265913"/>
            <a:ext cx="237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Two Observational Units: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122" y="2890372"/>
            <a:ext cx="23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Musicians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98" y="1826644"/>
            <a:ext cx="1847850" cy="2476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05" y="1855219"/>
            <a:ext cx="1895475" cy="24193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878" y="2179276"/>
            <a:ext cx="2495550" cy="183832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2659712" y="4152240"/>
            <a:ext cx="436768" cy="680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9788" y="4193275"/>
            <a:ext cx="127260" cy="1357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939949" y="4101109"/>
            <a:ext cx="469853" cy="770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700186" y="4173417"/>
            <a:ext cx="399840" cy="1550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326645" y="4262110"/>
            <a:ext cx="436768" cy="680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184056" y="4303145"/>
            <a:ext cx="809925" cy="136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7606883" y="4210978"/>
            <a:ext cx="469852" cy="770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367119" y="4283286"/>
            <a:ext cx="399840" cy="1550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9814270" y="4017602"/>
            <a:ext cx="164607" cy="924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911437" y="3979347"/>
            <a:ext cx="585890" cy="1745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1110229" y="3887178"/>
            <a:ext cx="614622" cy="957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0870466" y="3959487"/>
            <a:ext cx="329448" cy="166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8353" y="5779040"/>
            <a:ext cx="289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One Covariates: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-6290" y="6041326"/>
            <a:ext cx="80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Memory?, Audience, Performance Type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354" y="3335345"/>
            <a:ext cx="289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Two Covariates: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742" y="3549164"/>
            <a:ext cx="297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Age, Gender, Experience,</a:t>
            </a:r>
          </a:p>
          <a:p>
            <a:r>
              <a:rPr lang="en-US" b="1" dirty="0">
                <a:solidFill>
                  <a:srgbClr val="C00000"/>
                </a:solidFill>
              </a:rPr>
              <a:t>NEM, PEM, Absorption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67116" y="4390974"/>
            <a:ext cx="33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Response is Negative Affect</a:t>
            </a:r>
          </a:p>
        </p:txBody>
      </p:sp>
    </p:spTree>
    <p:extLst>
      <p:ext uri="{BB962C8B-B14F-4D97-AF65-F5344CB8AC3E}">
        <p14:creationId xmlns:p14="http://schemas.microsoft.com/office/powerpoint/2010/main" val="23165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1" grpId="0"/>
      <p:bldP spid="72" grpId="0"/>
      <p:bldP spid="73" grpId="0"/>
      <p:bldP spid="74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Modeling: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There is some overall/underlying relationship between negative affect and number of previous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individual differs from the “overall” by their own random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7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11" y="1845734"/>
            <a:ext cx="7154285" cy="441142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79679" y="3766783"/>
            <a:ext cx="218364" cy="2456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79679" y="3104867"/>
            <a:ext cx="327545" cy="181515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1007" y="537031"/>
            <a:ext cx="4438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looks more different: slopes for individuals or intercepts for individuals?</a:t>
            </a:r>
          </a:p>
        </p:txBody>
      </p:sp>
    </p:spTree>
    <p:extLst>
      <p:ext uri="{BB962C8B-B14F-4D97-AF65-F5344CB8AC3E}">
        <p14:creationId xmlns:p14="http://schemas.microsoft.com/office/powerpoint/2010/main" val="605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11" y="1845734"/>
            <a:ext cx="7154285" cy="4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8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Work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845734"/>
            <a:ext cx="11439144" cy="432646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Look through pages 1-3 of the new handout (Multilevel Models, Part 2)</a:t>
            </a:r>
            <a:br>
              <a:rPr lang="en-US" sz="2800" dirty="0"/>
            </a:br>
            <a:endParaRPr lang="en-US" sz="2800" dirty="0"/>
          </a:p>
          <a:p>
            <a:pPr marL="544068" lvl="1" indent="-342900">
              <a:buFont typeface="+mj-lt"/>
              <a:buAutoNum type="arabicPeriod"/>
            </a:pPr>
            <a:r>
              <a:rPr lang="en-US" sz="2400" dirty="0"/>
              <a:t>On page 2, why does each pair of plots look different (e.g., plot with x = PEM from top row and plot with x = PEM from bottom row)?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400" dirty="0"/>
              <a:t>Do you conclusions about each predictor differ when looking at top versus bottom row plots? If so, how?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400" dirty="0"/>
              <a:t>Which numerical predictor looks most useful (most related to NA)?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400" dirty="0"/>
              <a:t>On page 3, why does each pair of plots look different (e.g., plot with x = gender from top row and plot with x = gender from bottom row)?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400" dirty="0"/>
              <a:t>Do you conclusions about each predictor differ when looking at top versus bottom row plots? If so, how?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400" dirty="0"/>
              <a:t>Using whichever level two numerical predictor you prefer, write out the multilevel model that uses the predictor to explain why musicians have different intercepts (just intercepts, not slopes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Predictors in Multilevel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 does not provide p-values for any of the individual coefficient tests with multilevel models, because the exact distribution of the test statistic is unknown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Rule of thumb: predictor would be considered “significant” if the test statistic is larger than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8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Interpretations: </a:t>
            </a:r>
            <a:br>
              <a:rPr lang="en-US" dirty="0"/>
            </a:br>
            <a:r>
              <a:rPr lang="en-US" dirty="0"/>
              <a:t>Centering Numerical 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052762"/>
            <a:ext cx="9620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REML vs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05837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 smtClean="0"/>
              <a:t>REML</a:t>
            </a:r>
            <a:r>
              <a:rPr lang="en-US" sz="2800" dirty="0" smtClean="0"/>
              <a:t> (Restricted Maximum Likelihood) gives </a:t>
            </a:r>
            <a:r>
              <a:rPr lang="en-US" sz="2800" dirty="0"/>
              <a:t>“better estimates” but likelihood values are only comparable between models with the same </a:t>
            </a:r>
            <a:r>
              <a:rPr lang="en-US" sz="2800" b="1" dirty="0"/>
              <a:t>covariance</a:t>
            </a:r>
            <a:r>
              <a:rPr lang="en-US" sz="2800" dirty="0"/>
              <a:t> structure 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Can’t really compare models with different fixed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REML is a good choice when you have an intended model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ML</a:t>
            </a:r>
            <a:r>
              <a:rPr lang="en-US" sz="2800" dirty="0" smtClean="0"/>
              <a:t> (Maximum Likelihood) can give biased estimated for variance components, but uses real likelihoods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/>
              <a:t>AIC/BIC can be used whether or not models are </a:t>
            </a:r>
            <a:r>
              <a:rPr lang="en-US" sz="2600" dirty="0" smtClean="0"/>
              <a:t>nested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	Both </a:t>
            </a:r>
            <a:r>
              <a:rPr lang="en-US" sz="2800" dirty="0"/>
              <a:t>dependent on likelihoods, so must use </a:t>
            </a:r>
            <a:r>
              <a:rPr lang="en-US" sz="2800" dirty="0" smtClean="0"/>
              <a:t>REML=F in </a:t>
            </a:r>
            <a:r>
              <a:rPr lang="en-US" sz="2800" dirty="0" err="1" smtClean="0"/>
              <a:t>lmer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ML is a good choice when you need to compare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998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3231</TotalTime>
  <Words>563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Day 18 – Multilevel Models</vt:lpstr>
      <vt:lpstr>Music Data: Data Structure</vt:lpstr>
      <vt:lpstr>Multilevel Modeling: Basic Idea</vt:lpstr>
      <vt:lpstr>Model Visualization</vt:lpstr>
      <vt:lpstr>Model Visualization</vt:lpstr>
      <vt:lpstr>Neighborhood Work time</vt:lpstr>
      <vt:lpstr>Significance of Predictors in Multilevel Models</vt:lpstr>
      <vt:lpstr>Improving Interpretations:  Centering Numerical Covariates</vt:lpstr>
      <vt:lpstr>REML vs ML</vt:lpstr>
      <vt:lpstr>Model Comparisons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Chapman;iramler</dc:creator>
  <cp:lastModifiedBy>Ivan Ramler</cp:lastModifiedBy>
  <cp:revision>199</cp:revision>
  <cp:lastPrinted>2020-02-26T19:05:27Z</cp:lastPrinted>
  <dcterms:created xsi:type="dcterms:W3CDTF">2020-01-12T15:34:29Z</dcterms:created>
  <dcterms:modified xsi:type="dcterms:W3CDTF">2023-10-25T11:46:37Z</dcterms:modified>
</cp:coreProperties>
</file>