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15 – Correlated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Sections 7.1 – 7.9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</a:t>
            </a:r>
            <a:r>
              <a:rPr lang="en-US" sz="2400" dirty="0"/>
              <a:t> 1</a:t>
            </a:r>
          </a:p>
          <a:p>
            <a:pPr marL="201168" lvl="1" indent="0">
              <a:buNone/>
            </a:pP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For a given data structure, recognize the potential for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Identify observational units at varying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Identify fixed versus random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Understand possible problems caused by correlated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363" y="4798419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class on Wednesday, Oct 18 (I’ll be in by 8:50 am for additional office hours)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 1 is Thursday, Oct 19 from 7 – 9pm in </a:t>
            </a:r>
            <a:r>
              <a:rPr lang="en-US" sz="2400" dirty="0" err="1"/>
              <a:t>Bewkes</a:t>
            </a:r>
            <a:r>
              <a:rPr lang="en-US" sz="2400" dirty="0"/>
              <a:t> 107</a:t>
            </a:r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Correlated Data?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Researchers conducted a randomized controlled study where patients were randomly assigned to either an anti-epileptic drug or a placebo. For each patient, the number of seizures at baseline was measured over a 2 week period. For four consecutive visits the number of seizures were determined over the past 2 week period. Patient age and gender along with visit number were recorded.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Identify the most basic observational units (level one)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Identify the grouping units (there could be multiple levels of grouping)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State the response(s) measured and variable type (Normal, binary, Poisson)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Write a sentence describing within-group correlation (what might be related and why?)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Identify fixed and random effects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64" y="357130"/>
            <a:ext cx="66770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Music Performance Anxiety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0583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2800" dirty="0"/>
              <a:t>A 2010 study examined emotional state of musicians before performances and investigated factors that might impact emotional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Design: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37 undergraduates from a competitive undergrad music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Subjects completed diaries prior to performances over course of an academic year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Included a Positive Affect </a:t>
            </a:r>
            <a:r>
              <a:rPr lang="en-US" sz="2400" b="1" dirty="0"/>
              <a:t>Negative Affect </a:t>
            </a:r>
            <a:r>
              <a:rPr lang="en-US" sz="2400" dirty="0"/>
              <a:t>Schedule (PANAS) before </a:t>
            </a:r>
            <a:r>
              <a:rPr lang="en-US" sz="2400" u="sng" dirty="0"/>
              <a:t>each</a:t>
            </a:r>
            <a:r>
              <a:rPr lang="en-US" sz="2400" dirty="0"/>
              <a:t> </a:t>
            </a:r>
            <a:r>
              <a:rPr lang="en-US" sz="2400" u="sng" dirty="0"/>
              <a:t>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Most subjects completed 12 – 15 diaries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8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Data: Key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28" y="1845734"/>
            <a:ext cx="851154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neighborhoods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0297" y="3577077"/>
            <a:ext cx="72701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Task: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response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Level One observational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Level Two observational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Level One covariates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Level Two covariates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1" y="1845734"/>
            <a:ext cx="7705725" cy="890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05" y="1845734"/>
            <a:ext cx="1066800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05" y="1874309"/>
            <a:ext cx="285750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4" y="2767778"/>
            <a:ext cx="7577138" cy="523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418" y="2741583"/>
            <a:ext cx="1171575" cy="576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098" y="2691252"/>
            <a:ext cx="2881313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2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Modeling: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There is some overall/underlying relationship between negative affect and number of previous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individual differs from the “overall” by their own random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761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4092</TotalTime>
  <Words>374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Day 15 – Correlated Data</vt:lpstr>
      <vt:lpstr>Review: Correlated Data?</vt:lpstr>
      <vt:lpstr>PowerPoint Presentation</vt:lpstr>
      <vt:lpstr>Case Study: Music Performance Anxiety</vt:lpstr>
      <vt:lpstr>Music Data: Key Variables</vt:lpstr>
      <vt:lpstr>In your neighborhoods</vt:lpstr>
      <vt:lpstr>Multilevel Modeling: Basic Idea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189</cp:revision>
  <cp:lastPrinted>2020-02-26T19:05:27Z</cp:lastPrinted>
  <dcterms:created xsi:type="dcterms:W3CDTF">2020-01-12T15:34:29Z</dcterms:created>
  <dcterms:modified xsi:type="dcterms:W3CDTF">2023-10-14T13:37:00Z</dcterms:modified>
</cp:coreProperties>
</file>