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1" r:id="rId5"/>
    <p:sldId id="264" r:id="rId6"/>
    <p:sldId id="257" r:id="rId7"/>
    <p:sldId id="263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B319B62-B747-4FAD-8542-6C719C604804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9E2D26D-0EE9-4FE6-9652-0B4612F01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66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2A167C-42FC-45B1-B58E-3C9D725ED17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6E2247-A2A5-4B63-9C92-F828076E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9EF6-318F-4010-A9EF-62D27DF91A0E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0761-3CB3-4515-BFA4-1BE72ADA507E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6817-DCAD-4EDC-907A-30B227A85851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E8D7-0C98-4BDD-8C3C-52B17DC1C408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9DC-0895-43E0-98D8-6AD03AA9647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94B-16C6-4E55-8863-5DE4B6B48883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C5BF-2505-4B7D-9E25-C310411FD857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ECBC-AD99-431C-ABF0-BEBB2D4C8101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6257-C853-4DB2-953F-8B63E494B591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997560-9662-4DA0-A00F-48D47A1408DC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94E-9E04-44A9-B9CF-BC8A23310C39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EF376-A92D-4E02-8971-0F56A2ACFAF6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yslu.stlawu.edu/~iramler/stat234/coursenotes/data-visualization-with-the-grammar-of-graphics-ggplots2.html" TargetMode="External"/><Relationship Id="rId2" Type="http://schemas.openxmlformats.org/officeDocument/2006/relationships/hyperlink" Target="https://bookdown.org/roback/bookdown-BeyondMLR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 313: Advanced Statistical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Ivan Ramler</a:t>
            </a:r>
            <a:endParaRPr lang="en-US" b="1" dirty="0"/>
          </a:p>
          <a:p>
            <a:r>
              <a:rPr lang="en-US" b="1" dirty="0" err="1"/>
              <a:t>Bewkes</a:t>
            </a:r>
            <a:r>
              <a:rPr lang="en-US" b="1" dirty="0"/>
              <a:t> </a:t>
            </a:r>
            <a:r>
              <a:rPr lang="en-US" b="1" dirty="0" smtClean="0"/>
              <a:t>124</a:t>
            </a:r>
            <a:endParaRPr lang="en-US" b="1" dirty="0"/>
          </a:p>
          <a:p>
            <a:r>
              <a:rPr lang="en-US" b="1" dirty="0" smtClean="0"/>
              <a:t>iramler@stlawu.edu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3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¼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800" dirty="0"/>
              <a:t>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Major and Minor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Stat 213 (with </a:t>
            </a:r>
            <a:r>
              <a:rPr lang="en-US" sz="2800" dirty="0" smtClean="0"/>
              <a:t>whom, if not me)? 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Have you had any calculus?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Have you taken Probability (Stat 325)?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Tell me </a:t>
            </a:r>
            <a:r>
              <a:rPr lang="en-US" sz="2800" dirty="0" smtClean="0"/>
              <a:t>an accomplishment from the past year that you are proud of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s://lh3.googleusercontent.com/pw/AIL4fc8thSguC2Fax9rf1LE1HkXl554fIx7ME8S3ComipzxGth3k5c-V6c6HHf80yfkO7TZ5Q5aNPZ65Sj4GuQmBbwxAoX2bQeXNoh86NlQ8MCz4CqRqgtCjJTcbm0v1KxU3uAS_X4Ef04LfOCVWos-slphYQSIEpWkClSPFlyDZTlw4rSGMoBb5DAFjBHJlzmwCkEWCm-30P8fEdDtv95Zw91ARA_ehT31Fse2MnBuhXQnt0wTvVyFhCvGZ-zUePRa0tS1r2_91_ZKj8aeRJ64xz36TGFSXS-BTeTsMADSNWIiWa16oEYJMqw1cHwu4M7PJAIt0w6TSXzVRf3XxNSKMOI_4nALgUyk2QkM7AQcCDSIQHV_DF8iaKx4QeL8pxoPqsGXXIHtzN6W2skJF1Ao8uhbnF-GeDnXXlC2N2htGpVsupXF1tvVO2Xk-wbpf3Rj8cEc1xSdOkOVW3JfvG0tZOToeMxVZqaYU262YiHiQtLG8acw4AU7XZqWaXmwGXG9tOth6Srldqqno6sLSX5qUKxKx5iIkj4t93K0bAHXYiWu3nmKQKXxd_un1OmgGSz5EiAYNA1kgh3Ao-UhWj0nkK4j6xRntChkqqjwhho06Bx-PtqcfIVZ14xXDofIzeUvUmzl6j0cT1IcEZ7rivtIpbTCoGBL4vy-0Rubr61zeNhN0yxPv42qyQJuZXLqoN7xNbt3NLE2IWhLRrpJMmzKB6_36ilnXuqvnE2qT_bzUyG7pYXz3e1FchenXXy1s7zfbAdBegP1omnqmoHmg3v3koP15Ls2gvKsCmS2UtUW2lOGLuwRHvzpRVgRZOV-vxDTvkqgJou4dTuZs3ctCUtw5bqPqcBKVeoyfSQZV96UZAvTM07lMSEC58Xyvb6qMn01k7P6CkVEswCdLF4UZPqvdwgk=w1163-h874-s-no?authuse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870" y="1845733"/>
            <a:ext cx="3785810" cy="284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18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5520805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Read: Chapter 1 of </a:t>
            </a:r>
            <a:r>
              <a:rPr lang="en-US" sz="2400" dirty="0" err="1"/>
              <a:t>Legler</a:t>
            </a:r>
            <a:r>
              <a:rPr lang="en-US" sz="2400" dirty="0"/>
              <a:t> and Roback </a:t>
            </a:r>
            <a:br>
              <a:rPr lang="en-US" sz="2400" dirty="0"/>
            </a:br>
            <a:r>
              <a:rPr lang="en-US" sz="2400" dirty="0"/>
              <a:t>(Skip 1.6.5)</a:t>
            </a:r>
          </a:p>
          <a:p>
            <a:r>
              <a:rPr lang="en-US" sz="1800" dirty="0">
                <a:hlinkClick r:id="rId2"/>
              </a:rPr>
              <a:t>https://bookdown.org/roback/bookdown-BeyondMLR/</a:t>
            </a:r>
            <a:r>
              <a:rPr lang="en-US" sz="1800" dirty="0"/>
              <a:t>) </a:t>
            </a:r>
            <a:endParaRPr lang="en-US" sz="2400" dirty="0"/>
          </a:p>
          <a:p>
            <a:r>
              <a:rPr lang="en-US" sz="2400" dirty="0"/>
              <a:t>Practice:</a:t>
            </a:r>
          </a:p>
          <a:p>
            <a:pPr lvl="1"/>
            <a:r>
              <a:rPr lang="en-US" sz="2200" dirty="0"/>
              <a:t>Conceptual Exercises: 2</a:t>
            </a:r>
          </a:p>
          <a:p>
            <a:pPr lvl="1"/>
            <a:r>
              <a:rPr lang="en-US" sz="2200" dirty="0"/>
              <a:t>Guided Exercises: 1 </a:t>
            </a:r>
          </a:p>
          <a:p>
            <a:r>
              <a:rPr lang="en-US" sz="2400" dirty="0" err="1"/>
              <a:t>ggplot</a:t>
            </a:r>
            <a:r>
              <a:rPr lang="en-US" sz="2400" dirty="0"/>
              <a:t> review/primers</a:t>
            </a:r>
            <a:r>
              <a:rPr lang="en-US" sz="2400" dirty="0" smtClean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https://myslu.stlawu.edu/~</a:t>
            </a:r>
            <a:r>
              <a:rPr lang="en-US" dirty="0" smtClean="0">
                <a:hlinkClick r:id="rId3"/>
              </a:rPr>
              <a:t>iramler/stat234/coursenotes/data-visualization-with-the-grammar-of-graphics-ggplots2.html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32320" y="1862668"/>
            <a:ext cx="4628131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Goals for today: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Setting up laptops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 Review </a:t>
            </a:r>
            <a:r>
              <a:rPr lang="en-US" sz="2400" dirty="0"/>
              <a:t>Exploratory Data Analysis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Review MLR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Assumptions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Identifying appropriate model forms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Residual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Inference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Interpretations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Recognize situations where MLR is not appropriate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MLR Form and Model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292963" cy="4023360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sz="2800" dirty="0"/>
                  <a:t>MLR models have the form</a:t>
                </a:r>
                <a:br>
                  <a:rPr lang="en-US" sz="2800" dirty="0"/>
                </a:br>
                <a:endParaRPr lang="en-US" sz="2800" dirty="0"/>
              </a:p>
              <a:p>
                <a:pPr marL="148431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800" dirty="0"/>
                  <a:t>The model assumptions are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Linearity: linear relationship between mean response and predictors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Independence: independence of random errors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Normality: Normal responses at each X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Equal (constant) variance/spread: SD of responses equal at each 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292963" cy="4023360"/>
              </a:xfrm>
              <a:blipFill>
                <a:blip r:embed="rId2"/>
                <a:stretch>
                  <a:fillRect l="-1955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5-Point Star 4"/>
          <p:cNvSpPr/>
          <p:nvPr/>
        </p:nvSpPr>
        <p:spPr>
          <a:xfrm>
            <a:off x="667352" y="4272013"/>
            <a:ext cx="309612" cy="348114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675373" y="4819052"/>
            <a:ext cx="309612" cy="348114"/>
          </a:xfrm>
          <a:prstGeom prst="star5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362" y="-265853"/>
            <a:ext cx="5411638" cy="38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1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Violations that Can’t be Fixed with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76" y="1845734"/>
            <a:ext cx="11992824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Non-Normal Data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Number of goals scored per game for a hockey (soccer)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Did a child experience a respiratory disease (pneumonia or bronchitis) in their first year of life?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Correlated (non-independent)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Modeling math scores of elementary schools students, with data collected from multiple schools (and other predictors include gender and socioeconomic status)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46" y="4892737"/>
            <a:ext cx="1104748" cy="728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380" y="4892737"/>
            <a:ext cx="1104748" cy="7284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065" y="4881949"/>
            <a:ext cx="1104748" cy="728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200" y="4881949"/>
            <a:ext cx="1104748" cy="7284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10206" y="4502740"/>
            <a:ext cx="1767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…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19" y="5632075"/>
            <a:ext cx="532565" cy="5325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021" y="5680571"/>
            <a:ext cx="428423" cy="66038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847" y="5747915"/>
            <a:ext cx="462121" cy="40604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187" y="5545534"/>
            <a:ext cx="404116" cy="46599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5631" y="5929936"/>
            <a:ext cx="293908" cy="64194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5154" y="5637478"/>
            <a:ext cx="352064" cy="54268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3517" y="6034212"/>
            <a:ext cx="301767" cy="46516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5610" y="5695048"/>
            <a:ext cx="375128" cy="37512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00771" y="5693580"/>
            <a:ext cx="401960" cy="6554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77604" y="5953255"/>
            <a:ext cx="477330" cy="55041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32973" y="5894147"/>
            <a:ext cx="433936" cy="60522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1835" y="5914857"/>
            <a:ext cx="311207" cy="703870"/>
          </a:xfrm>
          <a:prstGeom prst="rect">
            <a:avLst/>
          </a:prstGeom>
        </p:spPr>
      </p:pic>
      <p:pic>
        <p:nvPicPr>
          <p:cNvPr id="48" name="Picture 4" descr="Young student black girl reading in school chair Vector Ima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304" y="5627305"/>
            <a:ext cx="386848" cy="57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23976" y="5881912"/>
            <a:ext cx="395323" cy="49366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32095" y="5557538"/>
            <a:ext cx="350679" cy="67321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33164" y="5544770"/>
            <a:ext cx="426287" cy="73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5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Kentucky derby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One race in the “Triple Crown”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Louisville, 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First weekend in May (usually)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Our interest: speed of winner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745" y="1845734"/>
            <a:ext cx="4698935" cy="2640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634" y="127635"/>
            <a:ext cx="2632172" cy="1487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325" y="4530006"/>
            <a:ext cx="2619375" cy="17430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3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Derby Data: The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Winning speed (feet per second)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Year race was run (1896 – 2017)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Condition of track: “fast,” “good” (good or dusty), “slow” (slow, heavy, muddy, or sloppy)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Number of starters</a:t>
            </a:r>
          </a:p>
        </p:txBody>
      </p:sp>
      <p:sp>
        <p:nvSpPr>
          <p:cNvPr id="5" name="AutoShape 2" descr="Image result for kentucky derby s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152" y="3463698"/>
            <a:ext cx="2809875" cy="1628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567" y="4385679"/>
            <a:ext cx="2696062" cy="19084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1844</TotalTime>
  <Words>389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Retrospect</vt:lpstr>
      <vt:lpstr>Stat 313: Advanced Statistical Models</vt:lpstr>
      <vt:lpstr>¼ sheets</vt:lpstr>
      <vt:lpstr>Day 1</vt:lpstr>
      <vt:lpstr>MLR Form and Model Assumptions</vt:lpstr>
      <vt:lpstr>Examples of Violations that Can’t be Fixed with Transformations</vt:lpstr>
      <vt:lpstr>The Kentucky derby</vt:lpstr>
      <vt:lpstr>Derby Data: The Variables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4003 (aka Stat 313): Advanced Statistical Models</dc:title>
  <dc:creator>Jessica Chapman</dc:creator>
  <cp:lastModifiedBy>Ivan Ramler</cp:lastModifiedBy>
  <cp:revision>38</cp:revision>
  <cp:lastPrinted>2021-08-23T16:24:09Z</cp:lastPrinted>
  <dcterms:created xsi:type="dcterms:W3CDTF">2020-01-12T15:34:29Z</dcterms:created>
  <dcterms:modified xsi:type="dcterms:W3CDTF">2023-08-22T13:36:42Z</dcterms:modified>
</cp:coreProperties>
</file>