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0"/>
  </p:notesMasterIdLst>
  <p:handoutMasterIdLst>
    <p:handoutMasterId r:id="rId11"/>
  </p:handoutMasterIdLst>
  <p:sldIdLst>
    <p:sldId id="259" r:id="rId2"/>
    <p:sldId id="296" r:id="rId3"/>
    <p:sldId id="301" r:id="rId4"/>
    <p:sldId id="302" r:id="rId5"/>
    <p:sldId id="303" r:id="rId6"/>
    <p:sldId id="304" r:id="rId7"/>
    <p:sldId id="307" r:id="rId8"/>
    <p:sldId id="305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eyondML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Read: Sections 4.1 – 4.10</a:t>
            </a:r>
          </a:p>
          <a:p>
            <a:r>
              <a:rPr lang="en-US" sz="2400" dirty="0" smtClean="0"/>
              <a:t>(</a:t>
            </a:r>
            <a:r>
              <a:rPr lang="en-US" sz="1800" dirty="0">
                <a:hlinkClick r:id="rId2"/>
              </a:rPr>
              <a:t>https://bookdown.org/roback/bookdown-BeyondMLR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 </a:t>
            </a:r>
            <a:endParaRPr lang="en-US" sz="2400" dirty="0" smtClean="0"/>
          </a:p>
          <a:p>
            <a:r>
              <a:rPr lang="en-US" sz="2400" dirty="0" smtClean="0"/>
              <a:t>Practice:</a:t>
            </a:r>
          </a:p>
          <a:p>
            <a:pPr lvl="1"/>
            <a:r>
              <a:rPr lang="en-US" sz="2200" dirty="0" smtClean="0"/>
              <a:t>Conceptual Exercises</a:t>
            </a:r>
            <a:r>
              <a:rPr lang="en-US" sz="2200" smtClean="0"/>
              <a:t>: 11, 12, 13</a:t>
            </a:r>
            <a:endParaRPr lang="en-US" sz="2200" dirty="0" smtClean="0"/>
          </a:p>
          <a:p>
            <a:pPr lvl="1"/>
            <a:r>
              <a:rPr lang="en-US" sz="2200" dirty="0" smtClean="0"/>
              <a:t>Guided Exercises: 3,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596128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Adjust model for possible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(two methods)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Recognize when a Poisson response is possibly zero-inflated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possible reasons for a zero-inflated Poisson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Fit and interpret a zero-inflated Poisson reg.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707" y="4853139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In-class Quiz 3 </a:t>
            </a:r>
            <a:r>
              <a:rPr lang="en-US" sz="2400" dirty="0" smtClean="0"/>
              <a:t>on Monday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Mini-project </a:t>
            </a:r>
            <a:r>
              <a:rPr lang="en-US" sz="2400" dirty="0" smtClean="0"/>
              <a:t>2 </a:t>
            </a:r>
            <a:r>
              <a:rPr lang="en-US" sz="2400" dirty="0"/>
              <a:t>due </a:t>
            </a:r>
            <a:r>
              <a:rPr lang="en-US" sz="2400" dirty="0" smtClean="0"/>
              <a:t>Friday by 4pm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Overdispersion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Means there is more variation in the response than the model allows for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Consequence: Standard Errors are likely too small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One solution (“</a:t>
                </a:r>
                <a:r>
                  <a:rPr lang="en-US" sz="2200" dirty="0" err="1" smtClean="0"/>
                  <a:t>Quasilikelihood</a:t>
                </a:r>
                <a:r>
                  <a:rPr lang="en-US" sz="2200" dirty="0" smtClean="0"/>
                  <a:t>): Add new “</a:t>
                </a:r>
                <a:r>
                  <a:rPr lang="en-US" sz="2200" dirty="0" err="1" smtClean="0"/>
                  <a:t>overdispersion</a:t>
                </a:r>
                <a:r>
                  <a:rPr lang="en-US" sz="2200" dirty="0" smtClean="0"/>
                  <a:t>” parameter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to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“Adjust” standard errors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201168" lvl="1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Using </a:t>
            </a:r>
            <a:r>
              <a:rPr lang="en-US" dirty="0" err="1" smtClean="0"/>
              <a:t>Quasilikelihood</a:t>
            </a:r>
            <a:r>
              <a:rPr lang="en-US" dirty="0" smtClean="0"/>
              <a:t>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960742" cy="402336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Test of individual coefficients are (approximately) t, not Normal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“Drop in Deviance” tests need to be adjusted (and become F tests)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𝐷𝑟𝑜𝑝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𝐷𝑒𝑣𝑖𝑎𝑛𝑐𝑒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</a:t>
                </a:r>
                <a:r>
                  <a:rPr lang="en-US" dirty="0" smtClean="0"/>
                  <a:t>Reference Distribution: 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 smtClean="0"/>
                  <a:t>AIC not reported</a:t>
                </a:r>
              </a:p>
              <a:p>
                <a:pPr marL="749808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AIC requires a likelihood, and this is “quasi”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960742" cy="4023360"/>
              </a:xfrm>
              <a:blipFill>
                <a:blip r:embed="rId2"/>
                <a:stretch>
                  <a:fillRect l="-172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for </a:t>
            </a:r>
            <a:r>
              <a:rPr lang="en-US" smtClean="0"/>
              <a:t>Overdispersion</a:t>
            </a:r>
            <a:r>
              <a:rPr lang="en-US" dirty="0" smtClean="0"/>
              <a:t>: Negative Binomial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 Basic Idea: Model introduces another parameter (in addition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 smtClean="0"/>
                  <a:t>) to allow more flexibility in the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Negative Binomial RVs take on non-negative integer values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Benefits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Not a “quasi”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May not “over-adjust” standard errors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Inference and Interpretations the same as Poisson Regression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Zero-Inflated 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ZIP = More observed “0” values than should occur in a true Poisson distribution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Creates </a:t>
            </a:r>
            <a:r>
              <a:rPr lang="en-US" sz="2200" dirty="0" err="1" smtClean="0"/>
              <a:t>overdispersion</a:t>
            </a:r>
            <a:endParaRPr lang="en-US" sz="2200" dirty="0" smtClean="0"/>
          </a:p>
          <a:p>
            <a:pPr marL="201168" lvl="1" indent="0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55" y="2816095"/>
            <a:ext cx="4115157" cy="329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16095"/>
            <a:ext cx="411515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Model (“Latent Variable Model”)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ZIP models takes into account that non-drinkers (0s) are of two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People who drink, but just happened to have 0 drinks “last weekend”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“Valid” counts for our Poisson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Non-drinkers (will never drink) </a:t>
            </a:r>
            <a:r>
              <a:rPr lang="en-US" sz="2400" b="1" dirty="0" smtClean="0">
                <a:solidFill>
                  <a:srgbClr val="C00000"/>
                </a:solidFill>
              </a:rPr>
              <a:t>– “True Zeros”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ZIP </a:t>
            </a:r>
            <a:r>
              <a:rPr lang="en-US" sz="2600" dirty="0"/>
              <a:t>models have two parts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Models count data (# of drinks) using available predictors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Estimates proportion of 0s reported by non-drinkers (potentially based on predictors of not drinking)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Using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19" y="3550744"/>
            <a:ext cx="3454037" cy="27632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40096" y="3647102"/>
            <a:ext cx="905256" cy="104241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754880" y="3072384"/>
            <a:ext cx="717788" cy="7273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35040" y="3540246"/>
                <a:ext cx="795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3540246"/>
                <a:ext cx="7955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1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Vuong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Can’t use a drop-in-deviance test to compare regular Poisson and ZIP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Not nested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Vuong test can be used to compare non-nested models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1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2746</TotalTime>
  <Words>477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Retrospect</vt:lpstr>
      <vt:lpstr>Day 10</vt:lpstr>
      <vt:lpstr>Overdispersion</vt:lpstr>
      <vt:lpstr>Implications of Using Quasilikelihood Approach</vt:lpstr>
      <vt:lpstr>Adjusting for Overdispersion: Negative Binomial Model</vt:lpstr>
      <vt:lpstr>Zero-Inflated Poisson</vt:lpstr>
      <vt:lpstr>ZIP Model (“Latent Variable Model”)</vt:lpstr>
      <vt:lpstr>ZIP Models</vt:lpstr>
      <vt:lpstr>Vuong Test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124</cp:revision>
  <cp:lastPrinted>2023-09-25T19:56:45Z</cp:lastPrinted>
  <dcterms:created xsi:type="dcterms:W3CDTF">2020-01-12T15:34:29Z</dcterms:created>
  <dcterms:modified xsi:type="dcterms:W3CDTF">2023-09-26T16:32:58Z</dcterms:modified>
</cp:coreProperties>
</file>