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17 </a:t>
            </a:r>
            <a:r>
              <a:rPr lang="en-US" dirty="0"/>
              <a:t>– </a:t>
            </a:r>
            <a:r>
              <a:rPr lang="en-US" dirty="0" smtClean="0"/>
              <a:t>Multilevel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Sections 8.1 – 8.5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 1, 7</a:t>
            </a:r>
          </a:p>
          <a:p>
            <a:pPr marL="201168" lvl="1" indent="0">
              <a:buNone/>
            </a:pP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</a:t>
            </a:r>
            <a:r>
              <a:rPr lang="en-US" sz="2400" dirty="0"/>
              <a:t> Recognize when response variables and covariates have been collected at multiple levels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Write out a multilevel statistical model, including assumptions about variance components</a:t>
            </a:r>
          </a:p>
          <a:p>
            <a:pPr>
              <a:buFont typeface="Arial" panose="020B0604020202020204" pitchFamily="34" charset="0"/>
              <a:buChar char="•"/>
              <a:tabLst>
                <a:tab pos="857250" algn="l"/>
              </a:tabLst>
            </a:pPr>
            <a:r>
              <a:rPr lang="en-US" sz="2400" dirty="0"/>
              <a:t> Interpret model parameters (fixed effects and variance components)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363" y="5080525"/>
            <a:ext cx="1105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prepared for a Quiz on Monday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Music Performance Anxiety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0583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2800" dirty="0"/>
              <a:t>A 2010 study examined emotional state of musicians before performances and investigated factors that might impact emotional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Design: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37 undergraduates from a competitive undergrad music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Subjects completed diaries prior to performances over course of an academic year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Included a Positive Affect </a:t>
            </a:r>
            <a:r>
              <a:rPr lang="en-US" sz="2400" b="1" dirty="0"/>
              <a:t>Negative Affect </a:t>
            </a:r>
            <a:r>
              <a:rPr lang="en-US" sz="2400" dirty="0"/>
              <a:t>Schedule (PANAS) before </a:t>
            </a:r>
            <a:r>
              <a:rPr lang="en-US" sz="2400" u="sng" dirty="0"/>
              <a:t>each</a:t>
            </a:r>
            <a:r>
              <a:rPr lang="en-US" sz="2400" dirty="0"/>
              <a:t> </a:t>
            </a:r>
            <a:r>
              <a:rPr lang="en-US" sz="2400" u="sng" dirty="0"/>
              <a:t>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Most subjects completed 12 – 15 diaries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8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Data: Key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28" y="1845734"/>
            <a:ext cx="851154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neighborhoods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0297" y="3577077"/>
            <a:ext cx="72701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Task: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response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Level One observational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Level Two observational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Level One covariates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Identify Level Two covariates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1" y="1845734"/>
            <a:ext cx="7705725" cy="890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05" y="1845734"/>
            <a:ext cx="1066800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05" y="1874309"/>
            <a:ext cx="285750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4" y="2767778"/>
            <a:ext cx="7577138" cy="523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418" y="2741583"/>
            <a:ext cx="1171575" cy="576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098" y="2691252"/>
            <a:ext cx="2881313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Modeling: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There is some overall/underlying relationship between negative affect and number of previous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individual differs from the “overall” by their own random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7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Modeling: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There is some overall/underlying relationship between negative affect and number of previous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individual differs from the “overall” by their own random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11" y="1845734"/>
            <a:ext cx="7154285" cy="441142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79679" y="3766783"/>
            <a:ext cx="218364" cy="2456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79679" y="3104867"/>
            <a:ext cx="327545" cy="181515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1007" y="537031"/>
            <a:ext cx="4438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looks more different: slopes for individuals or intercepts for individuals?</a:t>
            </a:r>
          </a:p>
        </p:txBody>
      </p:sp>
    </p:spTree>
    <p:extLst>
      <p:ext uri="{BB962C8B-B14F-4D97-AF65-F5344CB8AC3E}">
        <p14:creationId xmlns:p14="http://schemas.microsoft.com/office/powerpoint/2010/main" val="14363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11" y="1845734"/>
            <a:ext cx="7154285" cy="4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3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Data: Data Structure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256" y="4702845"/>
            <a:ext cx="1011446" cy="6767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16" y="5569302"/>
            <a:ext cx="964086" cy="645061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43" y="5490097"/>
            <a:ext cx="964086" cy="645061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86" y="4770825"/>
            <a:ext cx="964086" cy="645061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324" y="4946173"/>
            <a:ext cx="964086" cy="645061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567" y="4763738"/>
            <a:ext cx="964086" cy="645061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24" y="5490097"/>
            <a:ext cx="964086" cy="645061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14" y="4845036"/>
            <a:ext cx="964086" cy="645061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998" y="5475231"/>
            <a:ext cx="964086" cy="645061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37" y="5490097"/>
            <a:ext cx="964086" cy="645061"/>
          </a:xfrm>
          <a:prstGeom prst="rect">
            <a:avLst/>
          </a:prstGeo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83" y="5521911"/>
            <a:ext cx="964086" cy="645061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575" y="4763738"/>
            <a:ext cx="964086" cy="64506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9822" y="4656043"/>
            <a:ext cx="237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One Observational Units: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122" y="5258629"/>
            <a:ext cx="23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Diaries (performances)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2588" y="2265913"/>
            <a:ext cx="237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Two Observational Units: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122" y="2890372"/>
            <a:ext cx="23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Musicians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98" y="1826644"/>
            <a:ext cx="1847850" cy="2476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05" y="1855219"/>
            <a:ext cx="1895475" cy="24193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878" y="2179276"/>
            <a:ext cx="2495550" cy="183832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2659712" y="4152240"/>
            <a:ext cx="436768" cy="680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9788" y="4193275"/>
            <a:ext cx="127260" cy="1357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939949" y="4101109"/>
            <a:ext cx="469853" cy="770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700186" y="4173417"/>
            <a:ext cx="399840" cy="1550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326645" y="4262110"/>
            <a:ext cx="436768" cy="680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84056" y="4303145"/>
            <a:ext cx="809925" cy="136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7606883" y="4210978"/>
            <a:ext cx="469852" cy="770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367119" y="4283286"/>
            <a:ext cx="399840" cy="1550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9814270" y="4017602"/>
            <a:ext cx="164607" cy="924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911437" y="3979347"/>
            <a:ext cx="585890" cy="1745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1110229" y="3887178"/>
            <a:ext cx="614622" cy="957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870466" y="3959487"/>
            <a:ext cx="329448" cy="166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8353" y="5779040"/>
            <a:ext cx="28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One Covariates: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-6290" y="6041326"/>
            <a:ext cx="80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Memory?, Audience, Performance Type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354" y="3335345"/>
            <a:ext cx="28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Two Covariates: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742" y="3549164"/>
            <a:ext cx="29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Age, Gender, Experience,</a:t>
            </a:r>
          </a:p>
          <a:p>
            <a:r>
              <a:rPr lang="en-US" b="1" dirty="0">
                <a:solidFill>
                  <a:srgbClr val="C00000"/>
                </a:solidFill>
              </a:rPr>
              <a:t>NEM, PEM, Absorption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67116" y="4390974"/>
            <a:ext cx="3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Response is Negative Affect</a:t>
            </a:r>
          </a:p>
        </p:txBody>
      </p:sp>
    </p:spTree>
    <p:extLst>
      <p:ext uri="{BB962C8B-B14F-4D97-AF65-F5344CB8AC3E}">
        <p14:creationId xmlns:p14="http://schemas.microsoft.com/office/powerpoint/2010/main" val="18658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1" grpId="0"/>
      <p:bldP spid="72" grpId="0"/>
      <p:bldP spid="73" grpId="0"/>
      <p:bldP spid="74" grpId="0"/>
      <p:bldP spid="7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4096</TotalTime>
  <Words>310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Day 17 – Multilevel Models</vt:lpstr>
      <vt:lpstr>Case Study: Music Performance Anxiety</vt:lpstr>
      <vt:lpstr>Music Data: Key Variables</vt:lpstr>
      <vt:lpstr>In your neighborhoods</vt:lpstr>
      <vt:lpstr>Multilevel Modeling: Basic Idea</vt:lpstr>
      <vt:lpstr>Multilevel Modeling: Basic Idea</vt:lpstr>
      <vt:lpstr>Model Visualization</vt:lpstr>
      <vt:lpstr>Model Visualization</vt:lpstr>
      <vt:lpstr>Music Data: Data Structure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190</cp:revision>
  <cp:lastPrinted>2020-02-26T19:05:27Z</cp:lastPrinted>
  <dcterms:created xsi:type="dcterms:W3CDTF">2020-01-12T15:34:29Z</dcterms:created>
  <dcterms:modified xsi:type="dcterms:W3CDTF">2023-10-20T15:49:52Z</dcterms:modified>
</cp:coreProperties>
</file>