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4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1" r:id="rId3"/>
    <p:sldId id="312" r:id="rId4"/>
    <p:sldId id="313" r:id="rId5"/>
    <p:sldId id="318" r:id="rId6"/>
    <p:sldId id="314" r:id="rId7"/>
    <p:sldId id="315" r:id="rId8"/>
    <p:sldId id="316" r:id="rId9"/>
    <p:sldId id="317" r:id="rId1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3653B-4B2C-4EAA-88DF-1C917DAA29C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F8B3B-7672-4C76-A397-78CE0C3B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1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2A167C-42FC-45B1-B58E-3C9D725ED17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6E2247-A2A5-4B63-9C92-F828076E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19EF6-318F-4010-A9EF-62D27DF91A0E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0761-3CB3-4515-BFA4-1BE72ADA507E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2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56817-DCAD-4EDC-907A-30B227A85851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2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E8D7-0C98-4BDD-8C3C-52B17DC1C408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2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849DC-0895-43E0-98D8-6AD03AA9647F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4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94B-16C6-4E55-8863-5DE4B6B48883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C5BF-2505-4B7D-9E25-C310411FD857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ECBC-AD99-431C-ABF0-BEBB2D4C8101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4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6257-C853-4DB2-953F-8B63E494B591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9997560-9662-4DA0-A00F-48D47A1408DC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0A94E-9E04-44A9-B9CF-BC8A23310C39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DEF376-A92D-4E02-8971-0F56A2ACFAF6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9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roback/bookdown-bysh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png"/><Relationship Id="rId4" Type="http://schemas.openxmlformats.org/officeDocument/2006/relationships/image" Target="../media/image5.wmf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13 </a:t>
            </a:r>
            <a:r>
              <a:rPr lang="en-US" dirty="0"/>
              <a:t>– </a:t>
            </a:r>
            <a:r>
              <a:rPr lang="en-US" dirty="0" smtClean="0"/>
              <a:t>Binomial Logistic </a:t>
            </a:r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Read: Sections 6.1 – 6.4</a:t>
            </a:r>
          </a:p>
          <a:p>
            <a:r>
              <a:rPr lang="en-US" sz="2400" dirty="0"/>
              <a:t>(</a:t>
            </a:r>
            <a:r>
              <a:rPr lang="en-US" sz="1800" dirty="0">
                <a:hlinkClick r:id="rId2"/>
              </a:rPr>
              <a:t>https://bookdown.org/roback/bookdown-bysh/</a:t>
            </a:r>
            <a:r>
              <a:rPr lang="en-US" sz="1800" dirty="0"/>
              <a:t>)</a:t>
            </a:r>
            <a:endParaRPr lang="en-US" sz="2400" dirty="0"/>
          </a:p>
          <a:p>
            <a:r>
              <a:rPr lang="en-US" sz="2400" dirty="0"/>
              <a:t>Practice:</a:t>
            </a:r>
          </a:p>
          <a:p>
            <a:pPr lvl="1"/>
            <a:r>
              <a:rPr lang="en-US" sz="2200" dirty="0"/>
              <a:t>Conceptual Exercises:</a:t>
            </a:r>
            <a:r>
              <a:rPr lang="en-US" sz="2400" dirty="0"/>
              <a:t> 1</a:t>
            </a:r>
            <a:endParaRPr lang="en-US" sz="2200" dirty="0"/>
          </a:p>
          <a:p>
            <a:pPr lvl="1"/>
            <a:r>
              <a:rPr lang="en-US" sz="2200" dirty="0"/>
              <a:t>Guided Exercises:  </a:t>
            </a:r>
            <a:r>
              <a:rPr lang="en-US" sz="2400" dirty="0"/>
              <a:t>2, 3 </a:t>
            </a:r>
          </a:p>
          <a:p>
            <a:pPr marL="201168" lvl="1" indent="0">
              <a:buNone/>
            </a:pP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840102" cy="4023360"/>
          </a:xfrm>
        </p:spPr>
        <p:txBody>
          <a:bodyPr>
            <a:normAutofit/>
          </a:bodyPr>
          <a:lstStyle/>
          <a:p>
            <a:r>
              <a:rPr lang="en-US" sz="2400" dirty="0"/>
              <a:t>Goals for today: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Fit </a:t>
            </a:r>
            <a:r>
              <a:rPr lang="en-US" sz="2400" dirty="0"/>
              <a:t>logistic regression </a:t>
            </a:r>
            <a:r>
              <a:rPr lang="en-US" sz="2400" dirty="0" smtClean="0"/>
              <a:t>models with a Binomial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Correct logistic regression model for </a:t>
            </a:r>
            <a:r>
              <a:rPr lang="en-US" sz="2400" dirty="0" err="1" smtClean="0"/>
              <a:t>overdispersion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6650" y="4773288"/>
            <a:ext cx="11056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Announcements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Mini-project </a:t>
            </a:r>
            <a:r>
              <a:rPr lang="en-US" sz="2400" dirty="0"/>
              <a:t>3 is due </a:t>
            </a:r>
            <a:r>
              <a:rPr lang="en-US" sz="2400" dirty="0" smtClean="0"/>
              <a:t>Wednesday, </a:t>
            </a:r>
            <a:r>
              <a:rPr lang="en-US" sz="2400" dirty="0"/>
              <a:t>October </a:t>
            </a:r>
            <a:r>
              <a:rPr lang="en-US" sz="2400" dirty="0" smtClean="0"/>
              <a:t>11 by 4pm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MAJOR CHANGE:</a:t>
            </a:r>
            <a:r>
              <a:rPr lang="en-US" sz="2400" dirty="0" smtClean="0"/>
              <a:t> Exam </a:t>
            </a:r>
            <a:r>
              <a:rPr lang="en-US" sz="2400" dirty="0"/>
              <a:t>1 is </a:t>
            </a:r>
            <a:r>
              <a:rPr lang="en-US" sz="2400" dirty="0" smtClean="0"/>
              <a:t>Thursday, </a:t>
            </a:r>
            <a:r>
              <a:rPr lang="en-US" sz="2400" dirty="0"/>
              <a:t>October </a:t>
            </a:r>
            <a:r>
              <a:rPr lang="en-US" sz="2400" dirty="0" smtClean="0"/>
              <a:t>19 from 7-9pm in </a:t>
            </a:r>
            <a:r>
              <a:rPr lang="en-US" sz="2400" dirty="0" err="1" smtClean="0"/>
              <a:t>Bewkes</a:t>
            </a:r>
            <a:r>
              <a:rPr lang="en-US" sz="2400" dirty="0" smtClean="0"/>
              <a:t> 107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4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r>
              <a:rPr lang="en-US"/>
              <a:t>Model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Binary Response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Response is dichotomous (two possible responses)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Independence of Responses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Variance Structure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Variance of a Binomial RV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Linearity</a:t>
                </a:r>
              </a:p>
              <a:p>
                <a:pPr marL="749808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Log odds are linearly related to predictors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536192" y="3791712"/>
            <a:ext cx="4303776" cy="125577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496" y="538758"/>
            <a:ext cx="8229600" cy="1143000"/>
          </a:xfrm>
        </p:spPr>
        <p:txBody>
          <a:bodyPr/>
          <a:lstStyle/>
          <a:p>
            <a:r>
              <a:rPr lang="en-US" dirty="0"/>
              <a:t>Testing Individual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258" y="1765547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an individual predictor useful in the current model?</a:t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Test Statistic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r"/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29200" y="2133601"/>
          <a:ext cx="1524000" cy="99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3" imgW="698500" imgH="457200" progId="Equation.3">
                  <p:embed/>
                </p:oleObj>
              </mc:Choice>
              <mc:Fallback>
                <p:oleObj name="Equation" r:id="rId3" imgW="6985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33601"/>
                        <a:ext cx="1524000" cy="997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953000" y="2133600"/>
            <a:ext cx="1600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>
            <p:extLst/>
          </p:nvPr>
        </p:nvGraphicFramePr>
        <p:xfrm>
          <a:off x="4484689" y="3733800"/>
          <a:ext cx="23193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5" imgW="736560" imgH="507960" progId="Equation.3">
                  <p:embed/>
                </p:oleObj>
              </mc:Choice>
              <mc:Fallback>
                <p:oleObj name="Equation" r:id="rId5" imgW="736560" imgH="507960" progId="Equation.3">
                  <p:embed/>
                  <p:pic>
                    <p:nvPicPr>
                      <p:cNvPr id="149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9" y="3733800"/>
                        <a:ext cx="2319337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619500" y="5564832"/>
            <a:ext cx="464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P-value = 2P( Z &gt; |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t.s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.| )</a:t>
            </a:r>
            <a:r>
              <a:rPr lang="en-US" sz="3200" dirty="0"/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162800" y="3276600"/>
            <a:ext cx="3352800" cy="52322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In the R output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43600" y="3581400"/>
            <a:ext cx="1219200" cy="44702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324600" y="3804910"/>
            <a:ext cx="1295400" cy="99569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</p:cNvCxnSpPr>
          <p:nvPr/>
        </p:nvCxnSpPr>
        <p:spPr>
          <a:xfrm rot="5400000">
            <a:off x="6852910" y="3728710"/>
            <a:ext cx="191518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4419600" y="3505200"/>
            <a:ext cx="2743200" cy="990600"/>
          </a:xfrm>
          <a:prstGeom prst="curvedConnector3">
            <a:avLst>
              <a:gd name="adj1" fmla="val 1255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42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 Interval for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480"/>
                <a:ext cx="8229600" cy="46177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C% CI for </a:t>
                </a:r>
                <a:r>
                  <a:rPr lang="en-US" sz="2400" i="1" dirty="0">
                    <a:latin typeface="Symbol" pitchFamily="18" charset="2"/>
                    <a:cs typeface="Arial" pitchFamily="34" charset="0"/>
                  </a:rPr>
                  <a:t>b</a:t>
                </a:r>
                <a:r>
                  <a:rPr lang="en-US" sz="2400" i="1" baseline="-25000" dirty="0">
                    <a:latin typeface="Symbol" pitchFamily="18" charset="2"/>
                    <a:cs typeface="Arial" pitchFamily="34" charset="0"/>
                  </a:rPr>
                  <a:t>i</a:t>
                </a:r>
              </a:p>
              <a:p>
                <a:endParaRPr lang="en-US" sz="24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z*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from Normal distribution, remaining values come from R output</a:t>
                </a:r>
              </a:p>
              <a:p>
                <a:pPr lvl="1"/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Has form: (L, U)</a:t>
                </a:r>
              </a:p>
              <a:p>
                <a:pPr lvl="1"/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400" dirty="0">
                    <a:latin typeface="Arial" pitchFamily="34" charset="0"/>
                    <a:cs typeface="Arial" pitchFamily="34" charset="0"/>
                  </a:rPr>
                  <a:t>CI for Odds Multiplier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  <a:cs typeface="Arial" pitchFamily="34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cs typeface="Arial" pitchFamily="34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>
                  <a:latin typeface="Arial" pitchFamily="34" charset="0"/>
                  <a:cs typeface="Arial" pitchFamily="34" charset="0"/>
                </a:endParaRPr>
              </a:p>
              <a:p>
                <a:pPr lvl="1"/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480"/>
                <a:ext cx="8229600" cy="4617720"/>
              </a:xfrm>
              <a:blipFill>
                <a:blip r:embed="rId3"/>
                <a:stretch>
                  <a:fillRect l="-1111" t="-1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191001" y="2362200"/>
          <a:ext cx="262724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Equation" r:id="rId4" imgW="774360" imgH="291960" progId="Equation.3">
                  <p:embed/>
                </p:oleObj>
              </mc:Choice>
              <mc:Fallback>
                <p:oleObj name="Equation" r:id="rId4" imgW="774360" imgH="291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2362200"/>
                        <a:ext cx="262724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033579" y="5044966"/>
          <a:ext cx="195580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6" imgW="533169" imgH="228501" progId="Equation.3">
                  <p:embed/>
                </p:oleObj>
              </mc:Choice>
              <mc:Fallback>
                <p:oleObj name="Equation" r:id="rId6" imgW="533169" imgH="228501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579" y="5044966"/>
                        <a:ext cx="195580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49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If our model is the “true” model for the observed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𝑑𝑓</m:t>
                      </m:r>
                    </m:oMath>
                  </m:oMathPara>
                </a14:m>
                <a:endParaRPr lang="en-US" sz="24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Compute probability of observing a deviance at least this large, if model is true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Compare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𝑅𝑒𝑠𝑖𝑑𝑢𝑎𝑙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sz="22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Small “p-value” means there is significant evidence of “lack-of-fit”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Reasons for “lack-of-fit”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Missing covariates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Not enough data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Unusual observations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More (or less) variation than expected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Overall Model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for Overall Model Usefulness: </a:t>
                </a: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Likelihood Ratio Test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/>
                </a:r>
                <a:b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=…=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en-US" sz="24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  <m:r>
                        <a:rPr lang="en-US" sz="2400" b="0" i="1" smtClean="0">
                          <a:latin typeface="Cambria Math"/>
                        </a:rPr>
                        <m:t>𝑎𝑡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𝑙𝑒𝑎𝑠𝑡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𝑜𝑛𝑒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Deviance 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 estimates are chosen to minimize 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−2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log</m:t>
                    </m:r>
                    <m:r>
                      <a:rPr lang="en-US" sz="2000" b="0" i="1" smtClean="0">
                        <a:latin typeface="Cambria Math"/>
                      </a:rPr>
                      <m:t>⁡(</m:t>
                    </m:r>
                    <m:r>
                      <a:rPr lang="en-US" sz="2000" b="0" i="1" smtClean="0">
                        <a:latin typeface="Cambria Math"/>
                      </a:rPr>
                      <m:t>𝑙𝑖𝑘𝑒𝑙𝑖h𝑜𝑜𝑑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” (also called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deviance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Test is based on comparing deviance with and without the predictor(s)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“Drop in deviance test”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8027" y="1904012"/>
                <a:ext cx="8458200" cy="4389120"/>
              </a:xfrm>
              <a:blipFill>
                <a:blip r:embed="rId2"/>
                <a:stretch>
                  <a:fillRect l="-2091" t="-1806" r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Overall Model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Null Deviance</a:t>
                </a:r>
                <a:r>
                  <a:rPr lang="en-US" sz="240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𝑛𝑜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𝑝𝑟𝑒𝑑𝑖𝑐𝑡𝑜𝑟𝑠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Residual (Error) Deviance: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−2∗"</m:t>
                    </m:r>
                    <m:r>
                      <a:rPr lang="en-US" sz="2400" b="0" i="1" smtClean="0">
                        <a:latin typeface="Cambria Math"/>
                      </a:rPr>
                      <m:t>𝑙𝑜𝑔𝑙𝑖𝑘𝑒𝑙𝑖h𝑜𝑜𝑑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𝑓𝑜𝑟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𝑚𝑜𝑑𝑒𝑙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𝑤𝑖𝑡h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𝑝𝑟𝑒𝑑𝑖𝑐𝑡𝑜𝑟</m:t>
                    </m:r>
                    <m:r>
                      <a:rPr lang="en-US" sz="2400" b="0" i="1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</a:p>
              <a:p>
                <a:r>
                  <a:rPr lang="en-US" sz="2400" b="1" dirty="0">
                    <a:latin typeface="+mj-lt"/>
                  </a:rPr>
                  <a:t>Test Statistic: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𝑁𝑢𝑙𝑙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  <m:r>
                      <a:rPr lang="en-US" sz="2400" b="0" i="1" smtClean="0">
                        <a:latin typeface="Cambria Math"/>
                      </a:rPr>
                      <m:t> −</m:t>
                    </m:r>
                    <m:r>
                      <a:rPr lang="en-US" sz="2400" b="0" i="1" smtClean="0">
                        <a:latin typeface="Cambria Math"/>
                      </a:rPr>
                      <m:t>𝑅𝑒𝑠𝑖𝑑𝑢𝑎𝑙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𝐷𝑒𝑣𝑖𝑎𝑛𝑐𝑒</m:t>
                    </m:r>
                  </m:oMath>
                </a14:m>
                <a:endParaRPr lang="en-US" sz="2400" b="1" dirty="0">
                  <a:latin typeface="+mj-lt"/>
                </a:endParaRPr>
              </a:p>
              <a:p>
                <a:r>
                  <a:rPr lang="en-US" sz="2400" b="1" dirty="0">
                    <a:latin typeface="+mj-lt"/>
                  </a:rPr>
                  <a:t>Reference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+mj-lt"/>
                  </a:rPr>
                  <a:t> with </a:t>
                </a:r>
                <a:r>
                  <a:rPr lang="en-US" sz="2400" dirty="0" err="1">
                    <a:latin typeface="+mj-lt"/>
                  </a:rPr>
                  <a:t>df</a:t>
                </a:r>
                <a:r>
                  <a:rPr lang="en-US" sz="2400" dirty="0">
                    <a:latin typeface="+mj-lt"/>
                  </a:rPr>
                  <a:t> = # predictor terms in model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366" y="1935480"/>
                <a:ext cx="10731062" cy="4617720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Source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Deviance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Chi-Square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Null – Residual Deviance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Statkey</a:t>
                          </a:r>
                          <a:r>
                            <a:rPr lang="en-US" dirty="0"/>
                            <a:t>, </a:t>
                          </a:r>
                          <a:r>
                            <a:rPr lang="en-US" dirty="0" err="1"/>
                            <a:t>df</a:t>
                          </a:r>
                          <a:r>
                            <a:rPr lang="en-US" dirty="0"/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/>
                            <a:t/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(Right tail)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“Residual Deviance”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 dirty="0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“Null</a:t>
                          </a:r>
                          <a:r>
                            <a:rPr lang="en-US" baseline="0" dirty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2601" y="1981200"/>
              <a:ext cx="8534401" cy="174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5844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68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Source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Chi-Square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p-value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Model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61905" r="-508500" b="-13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Null – Residual Deviance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714" t="-61905" r="-1429" b="-13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Error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278689" r="-508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“Residual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Total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500" t="-378689" r="-508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“Null</a:t>
                          </a:r>
                          <a:r>
                            <a:rPr lang="en-US" baseline="0" dirty="0" smtClean="0"/>
                            <a:t> Deviance”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553200" y="2667000"/>
            <a:ext cx="1219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9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Subsets of Predictors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Recall: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Two models are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nested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if one model contains all the terms of the second model and at least one additional term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45" y="61518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Nested Likelihood Ratio Test (LRT)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738175" y="1774565"/>
          <a:ext cx="5029200" cy="96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3" imgW="2374560" imgH="457200" progId="Equation.3">
                  <p:embed/>
                </p:oleObj>
              </mc:Choice>
              <mc:Fallback>
                <p:oleObj name="Equation" r:id="rId3" imgW="2374560" imgH="457200" progId="Equation.3">
                  <p:embed/>
                  <p:pic>
                    <p:nvPicPr>
                      <p:cNvPr id="5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175" y="1774565"/>
                        <a:ext cx="5029200" cy="9686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EE005-2428-45CE-A3D8-D2D9D0ED1A2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296854" y="4389844"/>
          <a:ext cx="6415873" cy="9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2908080" imgH="431640" progId="Equation.3">
                  <p:embed/>
                </p:oleObj>
              </mc:Choice>
              <mc:Fallback>
                <p:oleObj name="Equation" r:id="rId5" imgW="2908080" imgH="4316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854" y="4389844"/>
                        <a:ext cx="6415873" cy="9525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2017715" y="5973497"/>
            <a:ext cx="6974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Also called the “drop-in-deviance” test  (dropping to the reduced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+mj-lt"/>
                  </a:rPr>
                  <a:t>P-value: Compare test statistic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𝑑𝑓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+mj-lt"/>
                  </a:rPr>
                  <a:t> (right tail)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22928"/>
                <a:ext cx="8153400" cy="521618"/>
              </a:xfrm>
              <a:prstGeom prst="rect">
                <a:avLst/>
              </a:prstGeom>
              <a:blipFill>
                <a:blip r:embed="rId9"/>
                <a:stretch>
                  <a:fillRect l="-1121" t="-470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1676400" y="2743200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4357087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2600" y="5349958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752600" y="5944546"/>
            <a:ext cx="883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8561" y="3087371"/>
                <a:ext cx="103439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𝑇𝑒𝑠𝑡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𝑆𝑖𝑚𝑝𝑙𝑒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𝐷𝑒𝑣𝑖𝑎𝑛𝑐𝑒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𝐶𝑜𝑚𝑝𝑙𝑒𝑥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61" y="3087371"/>
                <a:ext cx="10343922" cy="707886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29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2424</TotalTime>
  <Words>590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Times New Roman</vt:lpstr>
      <vt:lpstr>Retrospect</vt:lpstr>
      <vt:lpstr>Equation</vt:lpstr>
      <vt:lpstr>Day 13 – Binomial Logistic Regression</vt:lpstr>
      <vt:lpstr>Logistic Regression Model Assumptions</vt:lpstr>
      <vt:lpstr>Testing Individual Coefficients</vt:lpstr>
      <vt:lpstr>Confidence Interval for Coefficients</vt:lpstr>
      <vt:lpstr>Model Goodness of Fit</vt:lpstr>
      <vt:lpstr>Evaluating Overall Model Utility</vt:lpstr>
      <vt:lpstr>Evaluating Overall Model Utility</vt:lpstr>
      <vt:lpstr>Evaluating Subsets of Predictors</vt:lpstr>
      <vt:lpstr>Nested Likelihood Ratio Test (LRT)</vt:lpstr>
    </vt:vector>
  </TitlesOfParts>
  <Company>St. Lawrence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4003 (aka Stat 313): Advanced Statistical Models</dc:title>
  <dc:creator>Jessica Chapman</dc:creator>
  <cp:lastModifiedBy>Ivan Ramler</cp:lastModifiedBy>
  <cp:revision>166</cp:revision>
  <cp:lastPrinted>2020-02-26T19:05:27Z</cp:lastPrinted>
  <dcterms:created xsi:type="dcterms:W3CDTF">2020-01-12T15:34:29Z</dcterms:created>
  <dcterms:modified xsi:type="dcterms:W3CDTF">2023-10-09T11:26:50Z</dcterms:modified>
</cp:coreProperties>
</file>