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7"/>
  </p:notesMasterIdLst>
  <p:handoutMasterIdLst>
    <p:handoutMasterId r:id="rId18"/>
  </p:handoutMasterIdLst>
  <p:sldIdLst>
    <p:sldId id="259" r:id="rId2"/>
    <p:sldId id="302" r:id="rId3"/>
    <p:sldId id="304" r:id="rId4"/>
    <p:sldId id="284" r:id="rId5"/>
    <p:sldId id="285" r:id="rId6"/>
    <p:sldId id="283" r:id="rId7"/>
    <p:sldId id="286" r:id="rId8"/>
    <p:sldId id="291" r:id="rId9"/>
    <p:sldId id="292" r:id="rId10"/>
    <p:sldId id="306" r:id="rId11"/>
    <p:sldId id="305" r:id="rId12"/>
    <p:sldId id="289" r:id="rId13"/>
    <p:sldId id="290" r:id="rId14"/>
    <p:sldId id="293" r:id="rId15"/>
    <p:sldId id="294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eyondMLR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Read: Sections 4.1 – 4.5</a:t>
            </a:r>
          </a:p>
          <a:p>
            <a:r>
              <a:rPr lang="en-US" sz="2400" dirty="0" smtClean="0"/>
              <a:t>(</a:t>
            </a:r>
            <a:r>
              <a:rPr lang="en-US" sz="1800" dirty="0">
                <a:hlinkClick r:id="rId2"/>
              </a:rPr>
              <a:t>https://bookdown.org/roback/bookdown-BeyondMLR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 </a:t>
            </a:r>
            <a:endParaRPr lang="en-US" sz="2400" dirty="0" smtClean="0"/>
          </a:p>
          <a:p>
            <a:r>
              <a:rPr lang="en-US" sz="2400" dirty="0" smtClean="0"/>
              <a:t>Practice:</a:t>
            </a:r>
          </a:p>
          <a:p>
            <a:pPr lvl="1"/>
            <a:r>
              <a:rPr lang="en-US" sz="2200" dirty="0" smtClean="0"/>
              <a:t>Conceptual Exercises: 1-5, 8, 9</a:t>
            </a:r>
          </a:p>
          <a:p>
            <a:pPr lvl="1"/>
            <a:r>
              <a:rPr lang="en-US" sz="2200" dirty="0" smtClean="0"/>
              <a:t>Guided Exercises: 2a-g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Recognize when to use Poisson regression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Write out a Poisson regression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Fit a Poisson regression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Interpret output from a Poisson regression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Conduct basic inference for a Poisson regression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650" y="5453595"/>
            <a:ext cx="1105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Mini-project 2 assigned soon (FYI, still working on grading MP1)</a:t>
            </a:r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One unit change in x-variable changes the (predicted) log-mean response by the slope.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Instead, we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exponentiate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it to use a quantity called </a:t>
                </a:r>
                <a:br>
                  <a:rPr lang="en-US" sz="2400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			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Relative 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Risk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cs typeface="Arial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Represents a multiplicative effect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Often convert to a percentage increase/decrease, i.e.,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cs typeface="Arial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∗100%</m:t>
                    </m:r>
                  </m:oMath>
                </a14:m>
                <a:endParaRPr lang="en-US" sz="2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 one unit increase in x-variable is associated with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cs typeface="Arial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itchFamily="34" charset="0"/>
                      </a:rPr>
                      <m:t>∗100%</m:t>
                    </m:r>
                  </m:oMath>
                </a14:m>
                <a:r>
                  <a:rPr lang="en-US" sz="2000" dirty="0" smtClean="0"/>
                  <a:t> increase in the mean y-variable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Use common sense when flipping between positive/negative and increase/decrease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For multiple predictors, similar rule applies as in MLR (e.g., “holding other variables constant”)</a:t>
                </a: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879" r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for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4170" y="1935480"/>
                <a:ext cx="8216630" cy="46177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C% CI for </a:t>
                </a:r>
                <a:r>
                  <a:rPr lang="en-US" sz="2400" i="1" dirty="0" smtClean="0">
                    <a:latin typeface="Symbol" pitchFamily="18" charset="2"/>
                    <a:cs typeface="Arial" pitchFamily="34" charset="0"/>
                  </a:rPr>
                  <a:t>b</a:t>
                </a:r>
                <a:r>
                  <a:rPr lang="en-US" sz="2400" i="1" baseline="-25000" dirty="0" smtClean="0">
                    <a:latin typeface="Symbol" pitchFamily="18" charset="2"/>
                    <a:cs typeface="Arial" pitchFamily="34" charset="0"/>
                  </a:rPr>
                  <a:t>i</a:t>
                </a:r>
              </a:p>
              <a:p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z*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from Normal distribution, remaining values come from R output</a:t>
                </a:r>
              </a:p>
              <a:p>
                <a:pPr lvl="1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Has form: (L, U)</a:t>
                </a:r>
              </a:p>
              <a:p>
                <a:pPr lvl="1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(R uses a variation of this called 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profile likelihood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– the resulting CI is similar to, but not exactly equal to the above.)</a:t>
                </a:r>
              </a:p>
              <a:p>
                <a:pPr lvl="1"/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CI for Relative Risk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4170" y="1935480"/>
                <a:ext cx="8216630" cy="4617720"/>
              </a:xfrm>
              <a:blipFill>
                <a:blip r:embed="rId3"/>
                <a:stretch>
                  <a:fillRect l="-1113" t="-1849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191001" y="2362200"/>
          <a:ext cx="262724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774360" imgH="291960" progId="Equation.3">
                  <p:embed/>
                </p:oleObj>
              </mc:Choice>
              <mc:Fallback>
                <p:oleObj name="Equation" r:id="rId4" imgW="774360" imgH="291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362200"/>
                        <a:ext cx="262724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126480" y="5093605"/>
          <a:ext cx="195580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6" imgW="533169" imgH="228501" progId="Equation.3">
                  <p:embed/>
                </p:oleObj>
              </mc:Choice>
              <mc:Fallback>
                <p:oleObj name="Equation" r:id="rId6" imgW="533169" imgH="228501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0" y="5093605"/>
                        <a:ext cx="195580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Overall Model Utility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 for Overall Model Usefulness: </a:t>
                </a: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Likelihood Ratio Test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=…=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sz="2400" b="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𝑎𝑡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𝑙𝑒𝑎𝑠𝑡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𝑜𝑛𝑒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Deviance </a:t>
                </a: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Parameter estimates are chosen to minimize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latin typeface="Cambria Math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</a:rPr>
                      <m:t>𝑙𝑖𝑘𝑒𝑙𝑖h𝑜𝑜𝑑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” (also called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deviance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 is based on comparing deviance with and without the predictor(s)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  <a:blipFill>
                <a:blip r:embed="rId2"/>
                <a:stretch>
                  <a:fillRect l="-2091" t="-1806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Overall Model Utility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b="1" dirty="0" smtClean="0">
                    <a:latin typeface="+mj-lt"/>
                  </a:rPr>
                  <a:t>Null Deviance</a:t>
                </a:r>
                <a:r>
                  <a:rPr lang="en-US" sz="24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𝑛𝑜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𝑝𝑟𝑒𝑑𝑖𝑐𝑡𝑜𝑟𝑠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endParaRPr lang="en-US" sz="2400" dirty="0" smtClean="0">
                  <a:latin typeface="+mj-lt"/>
                </a:endParaRPr>
              </a:p>
              <a:p>
                <a:r>
                  <a:rPr lang="en-US" sz="2400" b="1" dirty="0" smtClean="0">
                    <a:latin typeface="+mj-lt"/>
                  </a:rPr>
                  <a:t>Residual (Error) Deviance:</a:t>
                </a:r>
                <a:r>
                  <a:rPr lang="en-US" sz="2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𝑙𝑜𝑔𝑙𝑖𝑘𝑒𝑙𝑖h𝑜𝑜𝑑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</a:p>
              <a:p>
                <a:r>
                  <a:rPr lang="en-US" sz="2400" b="1" dirty="0" smtClean="0">
                    <a:latin typeface="+mj-lt"/>
                  </a:rPr>
                  <a:t>Test Statistic: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𝑁𝑢𝑙𝑙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𝑅𝑒𝑠𝑖𝑑𝑢𝑎𝑙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</m:oMath>
                </a14:m>
                <a:endParaRPr lang="en-US" sz="2400" b="1" dirty="0" smtClean="0">
                  <a:latin typeface="+mj-lt"/>
                </a:endParaRPr>
              </a:p>
              <a:p>
                <a:r>
                  <a:rPr lang="en-US" sz="2400" b="1" dirty="0" smtClean="0">
                    <a:latin typeface="+mj-lt"/>
                  </a:rPr>
                  <a:t>Reference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+mj-lt"/>
                  </a:rPr>
                  <a:t> with </a:t>
                </a:r>
                <a:r>
                  <a:rPr lang="en-US" sz="2400" dirty="0" err="1" smtClean="0">
                    <a:latin typeface="+mj-lt"/>
                  </a:rPr>
                  <a:t>df</a:t>
                </a:r>
                <a:r>
                  <a:rPr lang="en-US" sz="2400" dirty="0" smtClean="0">
                    <a:latin typeface="+mj-lt"/>
                  </a:rPr>
                  <a:t> = # predictor terms in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Chi-Square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– Residual 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Statkey</a:t>
                          </a:r>
                          <a:r>
                            <a:rPr lang="en-US" dirty="0" smtClean="0"/>
                            <a:t>, </a:t>
                          </a:r>
                          <a:r>
                            <a:rPr lang="en-US" dirty="0" err="1" smtClean="0"/>
                            <a:t>df</a:t>
                          </a:r>
                          <a:r>
                            <a:rPr lang="en-US" dirty="0" smtClean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(Right tail)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“Residual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“Null</a:t>
                          </a:r>
                          <a:r>
                            <a:rPr lang="en-US" baseline="0" dirty="0" smtClean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Chi-Square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61905" r="-50850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– Residual 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714" t="-61905" r="-1429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278689" r="-508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“Residual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378689" r="-508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“Null</a:t>
                          </a:r>
                          <a:r>
                            <a:rPr lang="en-US" baseline="0" dirty="0" smtClean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553200" y="26670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Subsets of Predictors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Recall: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Two models are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nested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if one model contains all the terms of the second model and at least one additional term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Nested Likelihood Ratio Test (LRT)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96047"/>
              </p:ext>
            </p:extLst>
          </p:nvPr>
        </p:nvGraphicFramePr>
        <p:xfrm>
          <a:off x="2738175" y="1774565"/>
          <a:ext cx="5029200" cy="96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" imgW="2374560" imgH="457200" progId="Equation.3">
                  <p:embed/>
                </p:oleObj>
              </mc:Choice>
              <mc:Fallback>
                <p:oleObj name="Equation" r:id="rId3" imgW="2374560" imgH="457200" progId="Equation.3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175" y="1774565"/>
                        <a:ext cx="5029200" cy="9686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173927"/>
              </p:ext>
            </p:extLst>
          </p:nvPr>
        </p:nvGraphicFramePr>
        <p:xfrm>
          <a:off x="2017715" y="2835276"/>
          <a:ext cx="7467930" cy="152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5" imgW="3492360" imgH="711000" progId="Equation.3">
                  <p:embed/>
                </p:oleObj>
              </mc:Choice>
              <mc:Fallback>
                <p:oleObj name="Equation" r:id="rId5" imgW="3492360" imgH="711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5" y="2835276"/>
                        <a:ext cx="7467930" cy="15218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70365"/>
              </p:ext>
            </p:extLst>
          </p:nvPr>
        </p:nvGraphicFramePr>
        <p:xfrm>
          <a:off x="2296854" y="4389844"/>
          <a:ext cx="6415873" cy="9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7" imgW="2908080" imgH="431640" progId="Equation.3">
                  <p:embed/>
                </p:oleObj>
              </mc:Choice>
              <mc:Fallback>
                <p:oleObj name="Equation" r:id="rId7" imgW="29080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854" y="4389844"/>
                        <a:ext cx="6415873" cy="952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017715" y="5973497"/>
            <a:ext cx="6974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Also called the “drop-in-deviance” test  (dropping to the reduced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P-value: Compare test statistic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+mj-lt"/>
                  </a:rPr>
                  <a:t> (right tail)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blipFill>
                <a:blip r:embed="rId9"/>
                <a:stretch>
                  <a:fillRect l="-1121"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676400" y="2743200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4357087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5349958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5944546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Multiple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92963" cy="402336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sz="2800" dirty="0"/>
                  <a:t>MLR models have the </a:t>
                </a:r>
                <a:r>
                  <a:rPr lang="en-US" sz="2800" dirty="0" smtClean="0"/>
                  <a:t>form</a:t>
                </a:r>
                <a:br>
                  <a:rPr lang="en-US" sz="2800" dirty="0" smtClean="0"/>
                </a:br>
                <a:r>
                  <a:rPr lang="en-US" sz="2800" dirty="0"/>
                  <a:t/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800" dirty="0"/>
                  <a:t>The model assumptions are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Linearity: linear relationship between mean response and predictors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Independence: independence of random errors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Normality: Normal responses at each 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Equal (constant) variance/spread: SD of responses equal at each 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92963" cy="4023360"/>
              </a:xfrm>
              <a:blipFill>
                <a:blip r:embed="rId2"/>
                <a:stretch>
                  <a:fillRect l="-1955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09221" y="2048256"/>
            <a:ext cx="4069080" cy="102412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65391" y="3694176"/>
            <a:ext cx="2322577" cy="57471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 Model count data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 Model the log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as a function of linear predictors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967728" y="1737360"/>
            <a:ext cx="9144" cy="5486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9248" y="1845734"/>
            <a:ext cx="3877056" cy="14081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do we know about the mean of a Poisson?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Why can’t we use a line to model the mean response?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99832" y="2494281"/>
            <a:ext cx="3675888" cy="568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 Model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Poisson Response variable (count data)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Independence (observations independent of one another)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Mean = Variance (necessary for Poisson RVs)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Linearity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 smtClean="0"/>
                  <a:t> must be a linear function of predictors)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82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vs Poisson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62929"/>
            <a:ext cx="5577840" cy="3188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262929"/>
            <a:ext cx="5577840" cy="31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1: Philippines Household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Goal: Model number of people per house in Philippines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29" y="2278310"/>
            <a:ext cx="3095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496" y="538758"/>
            <a:ext cx="8229600" cy="1143000"/>
          </a:xfrm>
        </p:spPr>
        <p:txBody>
          <a:bodyPr/>
          <a:lstStyle/>
          <a:p>
            <a:r>
              <a:rPr lang="en-US" dirty="0" smtClean="0"/>
              <a:t>Testing Individual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258" y="1765547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an individual predictor useful in the current model?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Test Statistic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/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29200" y="2133601"/>
          <a:ext cx="1524000" cy="99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698500" imgH="457200" progId="Equation.3">
                  <p:embed/>
                </p:oleObj>
              </mc:Choice>
              <mc:Fallback>
                <p:oleObj name="Equation" r:id="rId3" imgW="6985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33601"/>
                        <a:ext cx="1524000" cy="997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953000" y="2133600"/>
            <a:ext cx="1600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extLst/>
          </p:nvPr>
        </p:nvGraphicFramePr>
        <p:xfrm>
          <a:off x="4484689" y="3733800"/>
          <a:ext cx="23193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736560" imgH="507960" progId="Equation.3">
                  <p:embed/>
                </p:oleObj>
              </mc:Choice>
              <mc:Fallback>
                <p:oleObj name="Equation" r:id="rId5" imgW="736560" imgH="507960" progId="Equation.3">
                  <p:embed/>
                  <p:pic>
                    <p:nvPicPr>
                      <p:cNvPr id="149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9" y="3733800"/>
                        <a:ext cx="2319337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19500" y="5564832"/>
            <a:ext cx="464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P-value = 2P( Z &gt; |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t.s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.| )</a:t>
            </a:r>
            <a:r>
              <a:rPr lang="en-US" sz="3200" dirty="0"/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62800" y="3276600"/>
            <a:ext cx="3352800" cy="52322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In the R output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43600" y="3581400"/>
            <a:ext cx="1219200" cy="4470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24600" y="3804910"/>
            <a:ext cx="1295400" cy="9956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 rot="5400000">
            <a:off x="6852910" y="3728710"/>
            <a:ext cx="191518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419600" y="3505200"/>
            <a:ext cx="2743200" cy="990600"/>
          </a:xfrm>
          <a:prstGeom prst="curvedConnector3">
            <a:avLst>
              <a:gd name="adj1" fmla="val 1255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Interpreting Coefficients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4170" y="1935480"/>
                <a:ext cx="8216630" cy="461772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One unit change in x-variable changes the (predicted) log-mean response by the slope.</a:t>
                </a:r>
              </a:p>
              <a:p>
                <a:pPr marL="201168" lvl="1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CI for Relative Risk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4170" y="1935480"/>
                <a:ext cx="8216630" cy="4617720"/>
              </a:xfrm>
              <a:blipFill>
                <a:blip r:embed="rId2"/>
                <a:stretch>
                  <a:fillRect l="-1706" t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1216</TotalTime>
  <Words>887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Times New Roman</vt:lpstr>
      <vt:lpstr>Retrospect</vt:lpstr>
      <vt:lpstr>Equation</vt:lpstr>
      <vt:lpstr>Day 7</vt:lpstr>
      <vt:lpstr>Poisson Regression</vt:lpstr>
      <vt:lpstr>Recall: Multiple Linear Regression</vt:lpstr>
      <vt:lpstr>Poisson Regression Model</vt:lpstr>
      <vt:lpstr>Poisson Regression Model Assumptions</vt:lpstr>
      <vt:lpstr>Least Squares vs Poisson Regression</vt:lpstr>
      <vt:lpstr>Case Study 1: Philippines Household Data</vt:lpstr>
      <vt:lpstr>Testing Individual Coefficients</vt:lpstr>
      <vt:lpstr>Interpreting Coefficients</vt:lpstr>
      <vt:lpstr>Interpreting Coefficients</vt:lpstr>
      <vt:lpstr>Confidence Interval for Coefficients</vt:lpstr>
      <vt:lpstr>Evaluating Overall Model Utility</vt:lpstr>
      <vt:lpstr>Evaluating Overall Model Utility</vt:lpstr>
      <vt:lpstr>Evaluating Subsets of Predictors</vt:lpstr>
      <vt:lpstr>Nested Likelihood Ratio Test (LRT)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105</cp:revision>
  <cp:lastPrinted>2020-02-10T16:32:27Z</cp:lastPrinted>
  <dcterms:created xsi:type="dcterms:W3CDTF">2020-01-12T15:34:29Z</dcterms:created>
  <dcterms:modified xsi:type="dcterms:W3CDTF">2023-09-18T12:21:09Z</dcterms:modified>
</cp:coreProperties>
</file>