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04" r:id="rId1"/>
  </p:sldMasterIdLst>
  <p:notesMasterIdLst>
    <p:notesMasterId r:id="rId5"/>
  </p:notesMasterIdLst>
  <p:handoutMasterIdLst>
    <p:handoutMasterId r:id="rId6"/>
  </p:handoutMasterIdLst>
  <p:sldIdLst>
    <p:sldId id="259" r:id="rId2"/>
    <p:sldId id="283" r:id="rId3"/>
    <p:sldId id="285" r:id="rId4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9" autoAdjust="0"/>
    <p:restoredTop sz="94660"/>
  </p:normalViewPr>
  <p:slideViewPr>
    <p:cSldViewPr snapToGrid="0">
      <p:cViewPr varScale="1">
        <p:scale>
          <a:sx n="79" d="100"/>
          <a:sy n="79" d="100"/>
        </p:scale>
        <p:origin x="84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13653B-4B2C-4EAA-88DF-1C917DAA29CC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3F8B3B-7672-4C76-A397-78CE0C3BB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618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B2A167C-42FC-45B1-B58E-3C9D725ED173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66E2247-A2A5-4B63-9C92-F828076E4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34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19EF6-318F-4010-A9EF-62D27DF91A0E}" type="datetime1">
              <a:rPr lang="en-US" smtClean="0"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823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0761-3CB3-4515-BFA4-1BE72ADA507E}" type="datetime1">
              <a:rPr lang="en-US" smtClean="0"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254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6817-DCAD-4EDC-907A-30B227A85851}" type="datetime1">
              <a:rPr lang="en-US" smtClean="0"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822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9E8D7-0C98-4BDD-8C3C-52B17DC1C408}" type="datetime1">
              <a:rPr lang="en-US" smtClean="0"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422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849DC-0895-43E0-98D8-6AD03AA9647F}" type="datetime1">
              <a:rPr lang="en-US" smtClean="0"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460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94B-16C6-4E55-8863-5DE4B6B48883}" type="datetime1">
              <a:rPr lang="en-US" smtClean="0"/>
              <a:t>11/27/2023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960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C5BF-2505-4B7D-9E25-C310411FD857}" type="datetime1">
              <a:rPr lang="en-US" smtClean="0"/>
              <a:t>11/27/2023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019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7ECBC-AD99-431C-ABF0-BEBB2D4C8101}" type="datetime1">
              <a:rPr lang="en-US" smtClean="0"/>
              <a:t>11/27/2023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842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96257-C853-4DB2-953F-8B63E494B591}" type="datetime1">
              <a:rPr lang="en-US" smtClean="0"/>
              <a:t>11/27/2023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415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9997560-9662-4DA0-A00F-48D47A1408DC}" type="datetime1">
              <a:rPr lang="en-US" smtClean="0"/>
              <a:t>11/27/2023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882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0A94E-9E04-44A9-B9CF-BC8A23310C39}" type="datetime1">
              <a:rPr lang="en-US" smtClean="0"/>
              <a:t>11/27/2023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866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CDEF376-A92D-4E02-8971-0F56A2ACFAF6}" type="datetime1">
              <a:rPr lang="en-US" smtClean="0"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929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11" Type="http://schemas.openxmlformats.org/officeDocument/2006/relationships/image" Target="../media/image3.png"/><Relationship Id="rId10" Type="http://schemas.openxmlformats.org/officeDocument/2006/relationships/image" Target="../media/image2.png"/><Relationship Id="rId4" Type="http://schemas.openxmlformats.org/officeDocument/2006/relationships/image" Target="../media/image1.wmf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</a:t>
            </a:r>
            <a:r>
              <a:rPr lang="en-US" dirty="0" smtClean="0"/>
              <a:t>25 </a:t>
            </a:r>
            <a:r>
              <a:rPr lang="en-US" dirty="0"/>
              <a:t>– </a:t>
            </a:r>
            <a:r>
              <a:rPr lang="en-US" dirty="0" smtClean="0"/>
              <a:t>Extending MLMs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6650" y="1811778"/>
            <a:ext cx="110567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Announcements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Extra credit </a:t>
            </a:r>
            <a:r>
              <a:rPr lang="en-US" sz="2400" dirty="0" smtClean="0"/>
              <a:t>Tuesday (3:55pm in Bloomer) and Thursday (3:55 pm in Bloomer)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Details will be added to Canvas today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Exam 2 is </a:t>
            </a:r>
            <a:r>
              <a:rPr lang="en-US" sz="2400" dirty="0" smtClean="0"/>
              <a:t>Thursday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Practice Problems for Exam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Any Conceptual or Guided questions from chapters 7 – 10 would be good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Can probably skim through the “Exploratory Analysis” pieces by using the code in the solutions (posted on Canvas)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Open-ended questions (from Ch. 7 – 10) are good too, but probably with extra guidance from the </a:t>
            </a:r>
            <a:r>
              <a:rPr lang="en-US" sz="2400" dirty="0" smtClean="0"/>
              <a:t>solutions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8864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Longitudinal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Tx/>
              <a:buNone/>
            </a:pPr>
            <a:r>
              <a:rPr lang="en-US" sz="2800" b="1" dirty="0" smtClean="0">
                <a:solidFill>
                  <a:schemeClr val="tx1"/>
                </a:solidFill>
              </a:rPr>
              <a:t>Goals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b="1" i="1" u="sng" dirty="0" smtClean="0">
                <a:solidFill>
                  <a:schemeClr val="tx1"/>
                </a:solidFill>
              </a:rPr>
              <a:t> Recognize </a:t>
            </a:r>
            <a:r>
              <a:rPr lang="en-US" b="1" i="1" u="sng" dirty="0">
                <a:solidFill>
                  <a:schemeClr val="tx1"/>
                </a:solidFill>
              </a:rPr>
              <a:t>longitudinal data as a special case of multilevel data, with time at Level One.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Build </a:t>
            </a:r>
            <a:r>
              <a:rPr lang="en-US" dirty="0">
                <a:solidFill>
                  <a:schemeClr val="tx1"/>
                </a:solidFill>
              </a:rPr>
              <a:t>and understand a taxonomy of models for longitudinal data.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Interpret </a:t>
            </a:r>
            <a:r>
              <a:rPr lang="en-US" dirty="0">
                <a:solidFill>
                  <a:schemeClr val="tx1"/>
                </a:solidFill>
              </a:rPr>
              <a:t>model parameters in multilevel models with time at Level One.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Compare </a:t>
            </a:r>
            <a:r>
              <a:rPr lang="en-US" dirty="0">
                <a:solidFill>
                  <a:schemeClr val="tx1"/>
                </a:solidFill>
              </a:rPr>
              <a:t>models, both nested and not, with appropriate statistical tests and summary statistics.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Consider </a:t>
            </a:r>
            <a:r>
              <a:rPr lang="en-US" dirty="0">
                <a:solidFill>
                  <a:schemeClr val="tx1"/>
                </a:solidFill>
              </a:rPr>
              <a:t>different ways of modeling the variance-covariance structure in longitudinal data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29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6045" y="615187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Nested </a:t>
            </a:r>
            <a:r>
              <a:rPr lang="en-US" dirty="0"/>
              <a:t>Likelihood Ratio Test (LRT)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EE005-2428-45CE-A3D8-D2D9D0ED1A2C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0676624"/>
              </p:ext>
            </p:extLst>
          </p:nvPr>
        </p:nvGraphicFramePr>
        <p:xfrm>
          <a:off x="1859160" y="4476733"/>
          <a:ext cx="6415873" cy="95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3" imgW="2908080" imgH="431640" progId="Equation.3">
                  <p:embed/>
                </p:oleObj>
              </mc:Choice>
              <mc:Fallback>
                <p:oleObj name="Equation" r:id="rId3" imgW="2908080" imgH="43164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9160" y="4476733"/>
                        <a:ext cx="6415873" cy="9525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2017715" y="5973497"/>
            <a:ext cx="6974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Also called the “drop-in-deviance” test  (dropping to the reduced model)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981200" y="5422928"/>
                <a:ext cx="8153400" cy="521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+mj-lt"/>
                  </a:rPr>
                  <a:t>P-value: Compare test statistic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/>
                          </a:rPr>
                          <m:t>𝜒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𝑑𝑓</m:t>
                        </m:r>
                      </m:sub>
                      <m:sup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400" dirty="0">
                    <a:latin typeface="+mj-lt"/>
                  </a:rPr>
                  <a:t> (right tail)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5422928"/>
                <a:ext cx="8153400" cy="521618"/>
              </a:xfrm>
              <a:prstGeom prst="rect">
                <a:avLst/>
              </a:prstGeom>
              <a:blipFill>
                <a:blip r:embed="rId9"/>
                <a:stretch>
                  <a:fillRect l="-1121" t="-4706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>
            <a:off x="1676400" y="2743200"/>
            <a:ext cx="8839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76400" y="4357087"/>
            <a:ext cx="8839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752600" y="5349958"/>
            <a:ext cx="8839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752600" y="5944546"/>
            <a:ext cx="8839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868561" y="3087371"/>
                <a:ext cx="10663624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𝑇𝑒𝑠𝑡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𝑆𝑡𝑎𝑡</m:t>
                      </m:r>
                    </m:oMath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𝒍𝒐𝒈𝑳𝒊𝒌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𝑭𝒖𝒍𝒍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𝑴𝒐𝒅𝒆𝒍</m:t>
                          </m:r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𝒍𝒐𝒈𝑳𝒊𝒌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𝑹𝒆𝒅𝒖𝒄𝒆𝒅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𝑴𝒐𝒅𝒆𝒍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𝑅𝑒𝑠𝑖𝑑𝑢𝑎𝑙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𝐷𝑒𝑣𝑖𝑎𝑛𝑐𝑒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𝑆𝑖𝑚𝑝𝑙𝑒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𝑀𝑜𝑑𝑒𝑙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𝑅𝑒𝑠𝑖𝑑𝑢𝑎𝑙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𝐷𝑒𝑣𝑖𝑎𝑛𝑐𝑒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𝐶𝑜𝑚𝑝𝑙𝑒𝑥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𝑀𝑜𝑑𝑒𝑙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561" y="3087371"/>
                <a:ext cx="10663624" cy="1015663"/>
              </a:xfrm>
              <a:prstGeom prst="rect">
                <a:avLst/>
              </a:prstGeom>
              <a:blipFill>
                <a:blip r:embed="rId10"/>
                <a:stretch>
                  <a:fillRect b="-5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90532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𝑟𝑒𝑑𝑢𝑐𝑒𝑑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𝑚𝑜𝑑𝑒𝑙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𝑠𝑢𝑓𝑓𝑖𝑐𝑖𝑒𝑛𝑡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𝑓𝑢𝑙𝑙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𝑚𝑜𝑑𝑒𝑙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𝑏𝑒𝑡𝑡𝑒𝑟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905323"/>
              </a:xfr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600347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3573</TotalTime>
  <Words>278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Retrospect</vt:lpstr>
      <vt:lpstr>Equation</vt:lpstr>
      <vt:lpstr>Day 25 – Extending MLMs</vt:lpstr>
      <vt:lpstr>Longitudinal Data</vt:lpstr>
      <vt:lpstr>Nested Likelihood Ratio Test (LRT)</vt:lpstr>
    </vt:vector>
  </TitlesOfParts>
  <Company>St. Lawrence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 4003 (aka Stat 313): Advanced Statistical Models</dc:title>
  <dc:creator>Jessica Chapman</dc:creator>
  <cp:lastModifiedBy>Ivan Ramler</cp:lastModifiedBy>
  <cp:revision>227</cp:revision>
  <cp:lastPrinted>2023-11-06T13:10:41Z</cp:lastPrinted>
  <dcterms:created xsi:type="dcterms:W3CDTF">2020-01-12T15:34:29Z</dcterms:created>
  <dcterms:modified xsi:type="dcterms:W3CDTF">2023-11-27T13:31:23Z</dcterms:modified>
</cp:coreProperties>
</file>