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12"/>
  </p:notesMasterIdLst>
  <p:handoutMasterIdLst>
    <p:handoutMasterId r:id="rId13"/>
  </p:handoutMasterIdLst>
  <p:sldIdLst>
    <p:sldId id="259" r:id="rId2"/>
    <p:sldId id="281" r:id="rId3"/>
    <p:sldId id="282" r:id="rId4"/>
    <p:sldId id="274" r:id="rId5"/>
    <p:sldId id="275" r:id="rId6"/>
    <p:sldId id="276" r:id="rId7"/>
    <p:sldId id="277" r:id="rId8"/>
    <p:sldId id="278" r:id="rId9"/>
    <p:sldId id="279" r:id="rId10"/>
    <p:sldId id="283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653B-4B2C-4EAA-88DF-1C917DAA29C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8B3B-7672-4C76-A397-78CE0C3B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ysh/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21 – </a:t>
            </a:r>
            <a:r>
              <a:rPr lang="en-US" dirty="0" smtClean="0"/>
              <a:t>More </a:t>
            </a:r>
            <a:r>
              <a:rPr lang="en-US" dirty="0"/>
              <a:t>Multilevel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Read: Sections 8.1 – 8.5</a:t>
            </a:r>
          </a:p>
          <a:p>
            <a:r>
              <a:rPr lang="en-US" sz="2400" dirty="0"/>
              <a:t>(</a:t>
            </a:r>
            <a:r>
              <a:rPr lang="en-US" sz="1800" dirty="0">
                <a:hlinkClick r:id="rId2"/>
              </a:rPr>
              <a:t>https://bookdown.org/roback/bookdown-bysh/</a:t>
            </a:r>
            <a:r>
              <a:rPr lang="en-US" sz="1800" dirty="0"/>
              <a:t>)</a:t>
            </a:r>
            <a:endParaRPr lang="en-US" sz="2400" dirty="0"/>
          </a:p>
          <a:p>
            <a:r>
              <a:rPr lang="en-US" sz="2400" dirty="0"/>
              <a:t>Practice:</a:t>
            </a:r>
          </a:p>
          <a:p>
            <a:pPr lvl="1"/>
            <a:r>
              <a:rPr lang="en-US" sz="2200" dirty="0"/>
              <a:t>Expect weekly “prep tasks</a:t>
            </a:r>
            <a:r>
              <a:rPr lang="en-US" sz="2200" dirty="0" smtClean="0"/>
              <a:t>”</a:t>
            </a:r>
          </a:p>
          <a:p>
            <a:pPr lvl="1"/>
            <a:r>
              <a:rPr lang="en-US" sz="2200" dirty="0" smtClean="0"/>
              <a:t>Late policy?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840102" cy="4023360"/>
          </a:xfrm>
        </p:spPr>
        <p:txBody>
          <a:bodyPr>
            <a:normAutofit/>
          </a:bodyPr>
          <a:lstStyle/>
          <a:p>
            <a:r>
              <a:rPr lang="en-US" sz="2400" dirty="0"/>
              <a:t>Goals for today:</a:t>
            </a:r>
          </a:p>
          <a:p>
            <a:pPr>
              <a:buFont typeface="Arial" panose="020B0604020202020204" pitchFamily="34" charset="0"/>
              <a:buChar char="•"/>
              <a:tabLst>
                <a:tab pos="857250" algn="l"/>
              </a:tabLst>
            </a:pPr>
            <a:r>
              <a:rPr lang="en-US" sz="2400" dirty="0"/>
              <a:t> Write out a multilevel statistical model (using predictors at both levels), including assumptions about variance components</a:t>
            </a:r>
          </a:p>
          <a:p>
            <a:pPr>
              <a:buFont typeface="Arial" panose="020B0604020202020204" pitchFamily="34" charset="0"/>
              <a:buChar char="•"/>
              <a:tabLst>
                <a:tab pos="857250" algn="l"/>
              </a:tabLst>
            </a:pPr>
            <a:r>
              <a:rPr lang="en-US" sz="2400" dirty="0"/>
              <a:t> Interpret model parameters (fixed effects and variance components)</a:t>
            </a:r>
          </a:p>
          <a:p>
            <a:pPr>
              <a:buFont typeface="Arial" panose="020B0604020202020204" pitchFamily="34" charset="0"/>
              <a:buChar char="•"/>
              <a:tabLst>
                <a:tab pos="857250" algn="l"/>
              </a:tabLst>
            </a:pPr>
            <a:r>
              <a:rPr lang="en-US" sz="2400" dirty="0"/>
              <a:t> Use AIC, BIC, and Likelihood Ratio Tests to compare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650" y="4749548"/>
            <a:ext cx="1105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Announcements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Quiz next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 2 will be Thursday evening after Thanksgiving break (Nov 30)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Currently planning to have class on Wed Nov 29 (but not on Dec 6)</a:t>
            </a:r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Final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features of a "final multilevel model" include:</a:t>
            </a:r>
          </a:p>
          <a:p>
            <a:endParaRPr lang="en-US" dirty="0"/>
          </a:p>
          <a:p>
            <a:r>
              <a:rPr lang="en-US" dirty="0"/>
              <a:t>- fixed effects allow one to address primary research questions</a:t>
            </a:r>
          </a:p>
          <a:p>
            <a:r>
              <a:rPr lang="en-US" dirty="0"/>
              <a:t>- fixed effects control for important covariates at all levels</a:t>
            </a:r>
          </a:p>
          <a:p>
            <a:r>
              <a:rPr lang="en-US" dirty="0"/>
              <a:t>- potential interactions have been investigated</a:t>
            </a:r>
          </a:p>
          <a:p>
            <a:r>
              <a:rPr lang="en-US" dirty="0"/>
              <a:t>- variables are centered where interpretations can be enhanced</a:t>
            </a:r>
          </a:p>
          <a:p>
            <a:r>
              <a:rPr lang="en-US" dirty="0"/>
              <a:t>- important variance components have been included</a:t>
            </a:r>
          </a:p>
          <a:p>
            <a:r>
              <a:rPr lang="en-US" dirty="0"/>
              <a:t>- unnecessary terms have been removed</a:t>
            </a:r>
          </a:p>
          <a:p>
            <a:r>
              <a:rPr lang="en-US" dirty="0"/>
              <a:t>- the model tells a "persuasive story parsimoniously"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9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REML vs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05837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/>
              <a:t>REML</a:t>
            </a:r>
            <a:r>
              <a:rPr lang="en-US" sz="2800" dirty="0"/>
              <a:t> (Restricted Maximum Likelihood) gives “better estimates” but likelihood values are only comparable between models with the same </a:t>
            </a:r>
            <a:r>
              <a:rPr lang="en-US" sz="2800" b="1" dirty="0"/>
              <a:t>covariance</a:t>
            </a:r>
            <a:r>
              <a:rPr lang="en-US" sz="2800" dirty="0"/>
              <a:t> structure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Can’t really compare models with different fixed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REML is a good choice when you have an intended model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ML</a:t>
            </a:r>
            <a:r>
              <a:rPr lang="en-US" sz="2800" dirty="0"/>
              <a:t> (Maximum Likelihood) can give biased estimated for variance components, but uses real likelihoods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AIC/BIC can be used whether or not models are nested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	Both dependent on likelihoods, so must use REML=F in </a:t>
            </a:r>
            <a:r>
              <a:rPr lang="en-US" sz="2800" dirty="0" err="1"/>
              <a:t>lmer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ML is a good choice when you need to compare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4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0583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For nested models, use a likelihood ratio test to see if the addition of the extra predictors significantly improves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AIC/BIC can be used whether or not models are nested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Both dependent on likelihoods, so must use Maximum Likelihood (i.e. use REML = FALSE in your </a:t>
            </a:r>
            <a:r>
              <a:rPr lang="en-US" sz="2800" dirty="0" err="1"/>
              <a:t>lmer</a:t>
            </a:r>
            <a:r>
              <a:rPr lang="en-US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8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Affect Models So Far </a:t>
            </a:r>
            <a:br>
              <a:rPr lang="en-US" dirty="0"/>
            </a:br>
            <a:r>
              <a:rPr lang="en-US" dirty="0"/>
              <a:t>(All have same variance components!)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8810" y="1845734"/>
                <a:ext cx="11663190" cy="4499982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Model 1: # Previous Performances at Level One; No predictors at Level Two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200" dirty="0"/>
                  <a:t>Model 2a: # Previous Performances at Level One; (centered) NEM to explain different intercepts at Level Two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𝑐𝑁𝐸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200" dirty="0"/>
                  <a:t>Model 2b: # Previous Performances at Level One; NEM to explain different intercepts and different slope at Level Two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𝑐𝑁𝐸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𝑐𝑁𝐸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200" dirty="0"/>
                  <a:t>Model 3a: # Previous Performances at Level One; Instrument to explain different intercepts at Level Two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𝑉𝑜𝑐𝑎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𝑂𝑟𝑐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810" y="1845734"/>
                <a:ext cx="11663190" cy="4499982"/>
              </a:xfrm>
              <a:blipFill>
                <a:blip r:embed="rId2"/>
                <a:stretch>
                  <a:fillRect l="-1516" t="-1897" r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5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Intraclass</a:t>
            </a:r>
            <a:r>
              <a:rPr lang="en-US" dirty="0" smtClean="0"/>
              <a:t> </a:t>
            </a:r>
            <a:r>
              <a:rPr lang="en-US" dirty="0"/>
              <a:t>Correlation </a:t>
            </a:r>
            <a:br>
              <a:rPr lang="en-US" dirty="0"/>
            </a:br>
            <a:r>
              <a:rPr lang="en-US" dirty="0"/>
              <a:t>(Comparing Sources of Variation)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573" y="1845733"/>
                <a:ext cx="11817427" cy="440083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sz="3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𝐼𝐶𝐶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𝐵𝑒𝑡𝑤𝑒𝑒𝑛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𝑆𝑢𝑏𝑗𝑒𝑐𝑡𝑠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𝑉𝑎𝑟𝑖𝑎𝑡𝑖𝑜𝑛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𝑉𝑎𝑟𝑖𝑎𝑡𝑖𝑜𝑛</m:t>
                          </m:r>
                        </m:den>
                      </m:f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i="1" dirty="0" smtClean="0"/>
                  <a:t>Used with Random Intercepts Only Model. (Random slopes models are more complex due to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i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i="1" dirty="0" smtClean="0"/>
                  <a:t>)</a:t>
                </a:r>
                <a:endParaRPr lang="en-US" sz="28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573" y="1845733"/>
                <a:ext cx="11817427" cy="4400831"/>
              </a:xfrm>
              <a:blipFill>
                <a:blip r:embed="rId2"/>
                <a:stretch>
                  <a:fillRect l="-1702" b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5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57" y="471487"/>
            <a:ext cx="8482013" cy="57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Intraclass</a:t>
            </a:r>
            <a:r>
              <a:rPr lang="en-US" dirty="0"/>
              <a:t> Correlation and Effective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3893" y="1845733"/>
                <a:ext cx="11693831" cy="461405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100" dirty="0"/>
                  <a:t> As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𝐼𝐶𝐶</m:t>
                    </m:r>
                  </m:oMath>
                </a14:m>
                <a:r>
                  <a:rPr lang="en-US" sz="3100" dirty="0"/>
                  <a:t> approaches 0, responses from the same individual are essentially independent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Accounting for multilevel structure of the data is less critical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900" dirty="0"/>
                  <a:t> As 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𝐼𝐶𝐶</m:t>
                    </m:r>
                  </m:oMath>
                </a14:m>
                <a:r>
                  <a:rPr lang="en-US" sz="2900" dirty="0"/>
                  <a:t> approaches 1, repeated observations from the same individual essentially provide no additional information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Accounting for multilevel structure of the data is very important!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000" dirty="0"/>
                  <a:t> Effective Sample Size (How many independent pieces of info do we have?)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𝐼𝐶𝐶</m:t>
                    </m:r>
                  </m:oMath>
                </a14:m>
                <a:r>
                  <a:rPr lang="en-US" sz="2800" dirty="0"/>
                  <a:t> near 0 means ESS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800" dirty="0"/>
                  <a:t> total number of observations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𝐼𝐶𝐶</m:t>
                    </m:r>
                  </m:oMath>
                </a14:m>
                <a:r>
                  <a:rPr lang="en-US" sz="2800" dirty="0"/>
                  <a:t> near 1 means ESS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800" dirty="0"/>
                  <a:t> number of subjects in the study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893" y="1845733"/>
                <a:ext cx="11693831" cy="4614051"/>
              </a:xfrm>
              <a:blipFill>
                <a:blip r:embed="rId2"/>
                <a:stretch>
                  <a:fillRect l="-1929" t="-2774" r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- From Stat 213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We interpreted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as the amount of variation in the response explained by the model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We can explore similar metrics for multilevel models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How much does the within subject (Level One) variation change when we add Level One predictors?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How much do the between subject (Level Two) variations change when we add Level Two predictors?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0" t="-2576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7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</a:t>
            </a:r>
            <a:r>
              <a:rPr lang="en-US" dirty="0" err="1"/>
              <a:t>rsquared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627995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𝑝𝑠𝑒𝑢𝑑𝑜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𝑟𝑠𝑞𝑢𝑎𝑟𝑒𝑑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𝑒𝑣𝑒𝑙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𝑑𝑒𝑣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𝑠𝑖𝑚𝑝𝑙𝑒𝑟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𝑒𝑣𝑒𝑙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𝑑𝑒𝑣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𝑙𝑎𝑟𝑔𝑒𝑟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𝐿𝑒𝑣𝑒𝑙𝑥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𝑑𝑒𝑣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𝑠𝑖𝑚𝑝𝑙𝑒𝑟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2400" dirty="0"/>
                  <a:t>Level One covariates are recorded about Level One observational units (performances), so they help explain differences among performances (at Level One)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Level Two covariates are recorded about Level Two observations units (musicians), so they help explain difference among musicians (at Level Two)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627995" cy="4023360"/>
              </a:xfrm>
              <a:blipFill>
                <a:blip r:embed="rId2"/>
                <a:stretch>
                  <a:fillRect l="-1606" r="-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8130" y="5721121"/>
                <a:ext cx="116967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Caution: Pseudo-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 values are not universally reliable as measures of model performance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" y="5721121"/>
                <a:ext cx="11696700" cy="738664"/>
              </a:xfrm>
              <a:prstGeom prst="rect">
                <a:avLst/>
              </a:prstGeom>
              <a:blipFill>
                <a:blip r:embed="rId3"/>
                <a:stretch>
                  <a:fillRect l="-834" t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04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3515</TotalTime>
  <Words>1082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Retrospect</vt:lpstr>
      <vt:lpstr>Day 21 – More Multilevel Models</vt:lpstr>
      <vt:lpstr>REML vs ML</vt:lpstr>
      <vt:lpstr>Model Comparisons</vt:lpstr>
      <vt:lpstr>Negative Affect Models So Far  (All have same variance components!)</vt:lpstr>
      <vt:lpstr>Intraclass Correlation  (Comparing Sources of Variation)</vt:lpstr>
      <vt:lpstr>PowerPoint Presentation</vt:lpstr>
      <vt:lpstr>Intraclass Correlation and Effective Sample Size</vt:lpstr>
      <vt:lpstr>R^2 - From Stat 213</vt:lpstr>
      <vt:lpstr>Pseudo-rsquared</vt:lpstr>
      <vt:lpstr>Choosing a Final Model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Jessica Chapman</dc:creator>
  <cp:lastModifiedBy>Ivan Ramler</cp:lastModifiedBy>
  <cp:revision>216</cp:revision>
  <cp:lastPrinted>2023-11-06T13:10:41Z</cp:lastPrinted>
  <dcterms:created xsi:type="dcterms:W3CDTF">2020-01-12T15:34:29Z</dcterms:created>
  <dcterms:modified xsi:type="dcterms:W3CDTF">2023-11-06T13:37:28Z</dcterms:modified>
</cp:coreProperties>
</file>