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6" r:id="rId3"/>
    <p:sldId id="270" r:id="rId4"/>
    <p:sldId id="263" r:id="rId5"/>
    <p:sldId id="264" r:id="rId6"/>
    <p:sldId id="271" r:id="rId7"/>
    <p:sldId id="272" r:id="rId8"/>
    <p:sldId id="267" r:id="rId9"/>
    <p:sldId id="276" r:id="rId10"/>
    <p:sldId id="274" r:id="rId11"/>
    <p:sldId id="269" r:id="rId12"/>
    <p:sldId id="275" r:id="rId13"/>
    <p:sldId id="277" r:id="rId14"/>
    <p:sldId id="278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D8DF83-46A6-423A-AEDD-BC1F574EBC6B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E5F6EA-1EE0-423A-A93E-BD74F2B2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Read: Chapter 2 of </a:t>
            </a:r>
            <a:r>
              <a:rPr lang="en-US" sz="2400" dirty="0" err="1" smtClean="0"/>
              <a:t>Legler</a:t>
            </a:r>
            <a:r>
              <a:rPr lang="en-US" sz="2400" dirty="0" smtClean="0"/>
              <a:t> and Roback</a:t>
            </a:r>
          </a:p>
          <a:p>
            <a:r>
              <a:rPr lang="en-US" sz="2400" dirty="0" smtClean="0"/>
              <a:t>(</a:t>
            </a:r>
            <a:r>
              <a:rPr lang="en-US" sz="1800" dirty="0">
                <a:hlinkClick r:id="rId2"/>
              </a:rPr>
              <a:t>https://bookdown.org/roback/bookdown-bysh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Practice:</a:t>
            </a:r>
          </a:p>
          <a:p>
            <a:pPr lvl="1"/>
            <a:r>
              <a:rPr lang="en-US" sz="2200" dirty="0" smtClean="0"/>
              <a:t>Conceptual Exercises: 1, 2 </a:t>
            </a:r>
          </a:p>
          <a:p>
            <a:pPr lvl="1"/>
            <a:r>
              <a:rPr lang="en-US" sz="2200" dirty="0" smtClean="0"/>
              <a:t>Guided Exercises: 2, 3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dirty="0" smtClean="0"/>
              <a:t>Understand likelihood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Derive a likelihood function using intuitive approach from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Identify 3 ways to find MLEs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methods from class to find MLEs for intuitive likelihood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Use likelihood functions to compare models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936" y="5146471"/>
            <a:ext cx="1105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Mini-Project 1 is due Friday, September </a:t>
            </a:r>
            <a:r>
              <a:rPr lang="en-US" sz="2400" dirty="0" smtClean="0"/>
              <a:t>8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Quiz 1 is Monday, September </a:t>
            </a:r>
            <a:r>
              <a:rPr lang="en-US" sz="2400" dirty="0" smtClean="0"/>
              <a:t>4 (on Stat 213 review)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Model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𝐵𝐵𝑖𝑎𝑠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𝐺𝐵𝑖𝑎𝑠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930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951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582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186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𝐵𝐵𝑖𝑎𝑠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148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𝐺𝐵𝑖𝑎𝑠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𝐺𝐵𝑖𝑎𝑠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𝐺𝐵𝑖𝑎𝑠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182</m:t>
                        </m:r>
                      </m:sup>
                    </m:sSup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𝐺𝐵𝑖𝑎𝑠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93666" y="1945450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94739" y="1983309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65875" y="1999795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45912" y="2403208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1826" y="2792279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23235" y="2702150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72161" y="3187075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49839" y="3187075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270729" y="3146823"/>
            <a:ext cx="629729" cy="5006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03321" y="1845733"/>
            <a:ext cx="1518249" cy="7476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72161" y="2249962"/>
            <a:ext cx="1518249" cy="7476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69018" y="2287821"/>
            <a:ext cx="1518249" cy="7476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46202" y="3035445"/>
            <a:ext cx="1518249" cy="61203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77900" y="3143818"/>
            <a:ext cx="1518249" cy="4849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70603" y="3501147"/>
            <a:ext cx="1518249" cy="50940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35983" y="3900938"/>
            <a:ext cx="1518249" cy="57531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07141" y="3541322"/>
            <a:ext cx="1459766" cy="42905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84819" y="3483602"/>
            <a:ext cx="1518249" cy="7476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60437" y="1737360"/>
            <a:ext cx="1031114" cy="708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25490" y="2593356"/>
            <a:ext cx="1031114" cy="708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76837" y="2637931"/>
            <a:ext cx="1031114" cy="708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31309" y="2728659"/>
            <a:ext cx="1031114" cy="7087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95350" y="2394306"/>
            <a:ext cx="1769101" cy="44208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164104" y="2788472"/>
            <a:ext cx="2259131" cy="44208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98079" y="2728659"/>
            <a:ext cx="2082835" cy="44208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79067" y="3141098"/>
            <a:ext cx="2082835" cy="44208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29125" y="2446101"/>
            <a:ext cx="1114425" cy="4577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54374" y="3199770"/>
            <a:ext cx="1114425" cy="4577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02145" y="3589054"/>
            <a:ext cx="1114425" cy="4577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910538" y="3604713"/>
            <a:ext cx="1114425" cy="45775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60208" y="3775261"/>
            <a:ext cx="2397718" cy="546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48708" y="3783927"/>
            <a:ext cx="2397718" cy="546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59405" y="3365591"/>
            <a:ext cx="2397718" cy="546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312727" y="2185087"/>
            <a:ext cx="2397718" cy="5466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Criteria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For a model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free parameters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Akaike</a:t>
                </a:r>
                <a:r>
                  <a:rPr lang="en-US" sz="2400" dirty="0" smtClean="0"/>
                  <a:t> Information Criterion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𝑚𝑎𝑥𝑖𝑚𝑖𝑧𝑒𝑑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𝑙𝑖𝑘𝑒𝑙𝑖h𝑜𝑜𝑑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 smtClean="0"/>
                  <a:t>Bayesian Information Criterion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𝑚𝑎𝑥𝑖𝑚𝑖𝑧𝑒𝑑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𝑙𝑖𝑘𝑒𝑙𝑖h𝑜𝑜𝑑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 smtClean="0"/>
                  <a:t>Smaller is better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1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(Asymptotic) Likelihood Ratio Test (Nested Models)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Recall: Two models are nested if the larger model contains all of the same parameters as the smaller model, with some additional parameters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Another way to think about nested models: parameters in the full model can be equated or set to constants to form the reduced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Likelihood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maximized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under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Likelihood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maximized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𝑜𝑣𝑒𝑟𝑎𝑙𝑙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Reference distribution: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 with </a:t>
                </a:r>
                <a:r>
                  <a:rPr lang="en-US" b="0" dirty="0" err="1" smtClean="0"/>
                  <a:t>df</a:t>
                </a:r>
                <a:r>
                  <a:rPr lang="en-US" b="0" dirty="0" smtClean="0"/>
                  <a:t> = # “free” parameters in full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– # “free” parameters in reduced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  <a:blipFill>
                <a:blip r:embed="rId2"/>
                <a:stretch>
                  <a:fillRect l="-1319" t="-1667"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86103550"/>
              </p:ext>
            </p:extLst>
          </p:nvPr>
        </p:nvGraphicFramePr>
        <p:xfrm>
          <a:off x="1633208" y="66196"/>
          <a:ext cx="8626416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505">
                  <a:extLst>
                    <a:ext uri="{9D8B030D-6E8A-4147-A177-3AD203B41FA5}">
                      <a16:colId xmlns:a16="http://schemas.microsoft.com/office/drawing/2014/main" val="591708240"/>
                    </a:ext>
                  </a:extLst>
                </a:gridCol>
                <a:gridCol w="1712938">
                  <a:extLst>
                    <a:ext uri="{9D8B030D-6E8A-4147-A177-3AD203B41FA5}">
                      <a16:colId xmlns:a16="http://schemas.microsoft.com/office/drawing/2014/main" val="831528317"/>
                    </a:ext>
                  </a:extLst>
                </a:gridCol>
                <a:gridCol w="5215973">
                  <a:extLst>
                    <a:ext uri="{9D8B030D-6E8A-4147-A177-3AD203B41FA5}">
                      <a16:colId xmlns:a16="http://schemas.microsoft.com/office/drawing/2014/main" val="121308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Families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to Likelihood</a:t>
                      </a:r>
                      <a:r>
                        <a:rPr lang="en-US" baseline="0" dirty="0" smtClean="0"/>
                        <a:t> for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One Family (Data Point)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0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9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1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1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0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0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4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6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466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023" y="6459785"/>
            <a:ext cx="575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</a:t>
            </a:r>
            <a:r>
              <a:rPr lang="en-US" b="1" i="1" dirty="0" smtClean="0"/>
              <a:t>National Longitudinal Survey of Youth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483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Model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𝑁𝐵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5416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5256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1721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2265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3905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𝑁𝐵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2781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847672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n-US" sz="2400" dirty="0" smtClean="0"/>
                  <a:t>Ordinary Least Squares (OLS) is used to obtain parameter estimates in MLR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Goal: Minimize the sum of squared error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Inferences about model are only valid when model assumptions (L,I,N,E) are met</a:t>
                </a:r>
              </a:p>
              <a:p>
                <a:pPr marL="201168" lvl="1" indent="0">
                  <a:buNone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 smtClean="0"/>
                  <a:t>A more general method of obtaining parameter estimates: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Maximum Likelihood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847672" cy="4023360"/>
              </a:xfrm>
              <a:blipFill>
                <a:blip r:embed="rId2"/>
                <a:stretch>
                  <a:fillRect l="-134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b="1" dirty="0" smtClean="0"/>
              <a:t>Likelihood Function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 a given model form and set of observed data, tells us how “likely” different parameter values 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In contrast: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With a </a:t>
            </a:r>
            <a:r>
              <a:rPr lang="en-US" sz="2600" b="1" dirty="0" smtClean="0"/>
              <a:t>probability function</a:t>
            </a:r>
            <a:r>
              <a:rPr lang="en-US" sz="2600" dirty="0" smtClean="0"/>
              <a:t>, the probability is known and is used to determine the chance of an outcome (data are not observed)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Family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Is it really the case that each child a couple produces is equally likely to be a boy or girl?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Or does sex “run in families”?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Do couple “wait” for a boy?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sp>
        <p:nvSpPr>
          <p:cNvPr id="5" name="AutoShape 2" descr="Image result for kentucky derby s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5233668"/>
                  </p:ext>
                </p:extLst>
              </p:nvPr>
            </p:nvGraphicFramePr>
            <p:xfrm>
              <a:off x="198408" y="74847"/>
              <a:ext cx="11188460" cy="6232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905">
                      <a:extLst>
                        <a:ext uri="{9D8B030D-6E8A-4147-A177-3AD203B41FA5}">
                          <a16:colId xmlns:a16="http://schemas.microsoft.com/office/drawing/2014/main" val="591708240"/>
                        </a:ext>
                      </a:extLst>
                    </a:gridCol>
                    <a:gridCol w="957532">
                      <a:extLst>
                        <a:ext uri="{9D8B030D-6E8A-4147-A177-3AD203B41FA5}">
                          <a16:colId xmlns:a16="http://schemas.microsoft.com/office/drawing/2014/main" val="831528317"/>
                        </a:ext>
                      </a:extLst>
                    </a:gridCol>
                    <a:gridCol w="862642">
                      <a:extLst>
                        <a:ext uri="{9D8B030D-6E8A-4147-A177-3AD203B41FA5}">
                          <a16:colId xmlns:a16="http://schemas.microsoft.com/office/drawing/2014/main" val="3135145892"/>
                        </a:ext>
                      </a:extLst>
                    </a:gridCol>
                    <a:gridCol w="940279">
                      <a:extLst>
                        <a:ext uri="{9D8B030D-6E8A-4147-A177-3AD203B41FA5}">
                          <a16:colId xmlns:a16="http://schemas.microsoft.com/office/drawing/2014/main" val="4244874164"/>
                        </a:ext>
                      </a:extLst>
                    </a:gridCol>
                    <a:gridCol w="776377">
                      <a:extLst>
                        <a:ext uri="{9D8B030D-6E8A-4147-A177-3AD203B41FA5}">
                          <a16:colId xmlns:a16="http://schemas.microsoft.com/office/drawing/2014/main" val="2848701879"/>
                        </a:ext>
                      </a:extLst>
                    </a:gridCol>
                    <a:gridCol w="2915729">
                      <a:extLst>
                        <a:ext uri="{9D8B030D-6E8A-4147-A177-3AD203B41FA5}">
                          <a16:colId xmlns:a16="http://schemas.microsoft.com/office/drawing/2014/main" val="1213083531"/>
                        </a:ext>
                      </a:extLst>
                    </a:gridCol>
                    <a:gridCol w="3786996">
                      <a:extLst>
                        <a:ext uri="{9D8B030D-6E8A-4147-A177-3AD203B41FA5}">
                          <a16:colId xmlns:a16="http://schemas.microsoft.com/office/drawing/2014/main" val="3396423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Families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Kids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Boys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Girls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Contribution to Likelihood</a:t>
                          </a:r>
                          <a:r>
                            <a:rPr lang="en-US" baseline="0" dirty="0" smtClean="0"/>
                            <a:t> for One Family (Data Point)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Contribution to Likelihood</a:t>
                          </a:r>
                          <a:r>
                            <a:rPr lang="en-US" baseline="0" dirty="0" smtClean="0"/>
                            <a:t> for all Families with this Composition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409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60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490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013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616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1151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351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BBB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558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558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73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BBG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531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354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208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BGG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346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43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BGB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444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8681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GBB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5439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GGB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100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GBG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546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345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GGG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3762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5416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5256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846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5233668"/>
                  </p:ext>
                </p:extLst>
              </p:nvPr>
            </p:nvGraphicFramePr>
            <p:xfrm>
              <a:off x="198408" y="74847"/>
              <a:ext cx="11188460" cy="6232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8905">
                      <a:extLst>
                        <a:ext uri="{9D8B030D-6E8A-4147-A177-3AD203B41FA5}">
                          <a16:colId xmlns:a16="http://schemas.microsoft.com/office/drawing/2014/main" val="591708240"/>
                        </a:ext>
                      </a:extLst>
                    </a:gridCol>
                    <a:gridCol w="957532">
                      <a:extLst>
                        <a:ext uri="{9D8B030D-6E8A-4147-A177-3AD203B41FA5}">
                          <a16:colId xmlns:a16="http://schemas.microsoft.com/office/drawing/2014/main" val="831528317"/>
                        </a:ext>
                      </a:extLst>
                    </a:gridCol>
                    <a:gridCol w="862642">
                      <a:extLst>
                        <a:ext uri="{9D8B030D-6E8A-4147-A177-3AD203B41FA5}">
                          <a16:colId xmlns:a16="http://schemas.microsoft.com/office/drawing/2014/main" val="3135145892"/>
                        </a:ext>
                      </a:extLst>
                    </a:gridCol>
                    <a:gridCol w="940279">
                      <a:extLst>
                        <a:ext uri="{9D8B030D-6E8A-4147-A177-3AD203B41FA5}">
                          <a16:colId xmlns:a16="http://schemas.microsoft.com/office/drawing/2014/main" val="4244874164"/>
                        </a:ext>
                      </a:extLst>
                    </a:gridCol>
                    <a:gridCol w="776377">
                      <a:extLst>
                        <a:ext uri="{9D8B030D-6E8A-4147-A177-3AD203B41FA5}">
                          <a16:colId xmlns:a16="http://schemas.microsoft.com/office/drawing/2014/main" val="2848701879"/>
                        </a:ext>
                      </a:extLst>
                    </a:gridCol>
                    <a:gridCol w="2915729">
                      <a:extLst>
                        <a:ext uri="{9D8B030D-6E8A-4147-A177-3AD203B41FA5}">
                          <a16:colId xmlns:a16="http://schemas.microsoft.com/office/drawing/2014/main" val="1213083531"/>
                        </a:ext>
                      </a:extLst>
                    </a:gridCol>
                    <a:gridCol w="3786996">
                      <a:extLst>
                        <a:ext uri="{9D8B030D-6E8A-4147-A177-3AD203B41FA5}">
                          <a16:colId xmlns:a16="http://schemas.microsoft.com/office/drawing/2014/main" val="339642378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Families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Kids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Boys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# Girls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Contribution to Likelihood</a:t>
                          </a:r>
                          <a:r>
                            <a:rPr lang="en-US" baseline="0" dirty="0" smtClean="0"/>
                            <a:t> for One Family (Data Point)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Contribution to Likelihood</a:t>
                          </a:r>
                          <a:r>
                            <a:rPr lang="en-US" baseline="0" dirty="0" smtClean="0"/>
                            <a:t> for all Families with this Composition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409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180328" r="-130689" b="-1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60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280328" r="-130689" b="-1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490337"/>
                      </a:ext>
                    </a:extLst>
                  </a:tr>
                  <a:tr h="37661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374194" r="-130689" b="-1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013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490000" r="-130689" b="-11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5616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580328" r="-130689" b="-10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1151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1060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680328" r="-130689" b="-9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351344"/>
                      </a:ext>
                    </a:extLst>
                  </a:tr>
                  <a:tr h="37801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BBB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558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558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767742" r="-130689" b="-8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731739"/>
                      </a:ext>
                    </a:extLst>
                  </a:tr>
                  <a:tr h="37661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BBG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531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354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867742" r="-130689" b="-7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208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BGG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519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346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983607" r="-130689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3439768"/>
                      </a:ext>
                    </a:extLst>
                  </a:tr>
                  <a:tr h="37661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BGB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444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1066129" r="-130689" b="-5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8681113"/>
                      </a:ext>
                    </a:extLst>
                  </a:tr>
                  <a:tr h="37661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GBB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1166129" r="-130689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5439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GGB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375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1308333" r="-13068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100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GBG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546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1385246" r="-1306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345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GGG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159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62" t="-1485246" r="-1306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3762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5416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5256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846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8023" y="6459785"/>
            <a:ext cx="575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</a:t>
            </a:r>
            <a:r>
              <a:rPr lang="en-US" b="1" i="1" dirty="0" smtClean="0"/>
              <a:t>National Longitudinal Survey of Youth</a:t>
            </a:r>
            <a:endParaRPr lang="en-US" b="1" i="1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744755"/>
              </p:ext>
            </p:extLst>
          </p:nvPr>
        </p:nvGraphicFramePr>
        <p:xfrm>
          <a:off x="198408" y="74847"/>
          <a:ext cx="11188460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905">
                  <a:extLst>
                    <a:ext uri="{9D8B030D-6E8A-4147-A177-3AD203B41FA5}">
                      <a16:colId xmlns:a16="http://schemas.microsoft.com/office/drawing/2014/main" val="591708240"/>
                    </a:ext>
                  </a:extLst>
                </a:gridCol>
                <a:gridCol w="957532">
                  <a:extLst>
                    <a:ext uri="{9D8B030D-6E8A-4147-A177-3AD203B41FA5}">
                      <a16:colId xmlns:a16="http://schemas.microsoft.com/office/drawing/2014/main" val="831528317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3135145892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4244874164"/>
                    </a:ext>
                  </a:extLst>
                </a:gridCol>
                <a:gridCol w="776377">
                  <a:extLst>
                    <a:ext uri="{9D8B030D-6E8A-4147-A177-3AD203B41FA5}">
                      <a16:colId xmlns:a16="http://schemas.microsoft.com/office/drawing/2014/main" val="2848701879"/>
                    </a:ext>
                  </a:extLst>
                </a:gridCol>
                <a:gridCol w="2915729">
                  <a:extLst>
                    <a:ext uri="{9D8B030D-6E8A-4147-A177-3AD203B41FA5}">
                      <a16:colId xmlns:a16="http://schemas.microsoft.com/office/drawing/2014/main" val="1213083531"/>
                    </a:ext>
                  </a:extLst>
                </a:gridCol>
                <a:gridCol w="3786996">
                  <a:extLst>
                    <a:ext uri="{9D8B030D-6E8A-4147-A177-3AD203B41FA5}">
                      <a16:colId xmlns:a16="http://schemas.microsoft.com/office/drawing/2014/main" val="339642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Families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Kids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Boys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Girls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to Likelihood</a:t>
                      </a:r>
                      <a:r>
                        <a:rPr lang="en-US" baseline="0" dirty="0" smtClean="0"/>
                        <a:t> for One Family (Data Point)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to Likelihood</a:t>
                      </a:r>
                      <a:r>
                        <a:rPr lang="en-US" baseline="0" dirty="0" smtClean="0"/>
                        <a:t> for all Families with this Composition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0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9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1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1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0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0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4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6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4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3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Function for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930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951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1164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666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1060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558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354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177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173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346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296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148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302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151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182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364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477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52825" y="1737360"/>
            <a:ext cx="1001028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22717" y="1755006"/>
            <a:ext cx="1185502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04998" y="1755006"/>
            <a:ext cx="1001028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14440" y="2368075"/>
            <a:ext cx="1001028" cy="5223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37784" y="2823410"/>
            <a:ext cx="1001028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14337" y="2823409"/>
            <a:ext cx="1001028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58691" y="2890416"/>
            <a:ext cx="1001028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97280" y="3386377"/>
            <a:ext cx="1001028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41634" y="3358021"/>
            <a:ext cx="1001028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945484" y="3358020"/>
            <a:ext cx="1001028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35268" y="4036082"/>
            <a:ext cx="1001028" cy="6497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20678" y="1649128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77484" y="2263543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99308" y="2253916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99680" y="2234668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89683" y="2831433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36050" y="2773682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80646" y="3303070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75135" y="3351199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129357" y="3813211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68229" y="3880588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38180" y="3813211"/>
            <a:ext cx="2377440" cy="75558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50" y="500588"/>
            <a:ext cx="9015386" cy="55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(Asymptotic) Likelihood Ratio Test (Nested Models)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Recall: Two models are nested if the larger model contains all of the same parameters as the smaller model, with some additional parameters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Another way to think about nested models: parameters in the full model can be equated or set to constants to form the reduced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=−2∗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Likelihood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maximized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under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Likelihood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maximized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𝑜𝑣𝑒𝑟𝑎𝑙𝑙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Reference distribution: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 with </a:t>
                </a:r>
                <a:r>
                  <a:rPr lang="en-US" b="0" dirty="0" err="1" smtClean="0"/>
                  <a:t>df</a:t>
                </a:r>
                <a:r>
                  <a:rPr lang="en-US" b="0" dirty="0" smtClean="0"/>
                  <a:t> = # “free” parameters in full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– # “free” parameters in reduced model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094720" cy="4023360"/>
              </a:xfrm>
              <a:blipFill>
                <a:blip r:embed="rId2"/>
                <a:stretch>
                  <a:fillRect l="-1319" t="-1667"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73110848"/>
              </p:ext>
            </p:extLst>
          </p:nvPr>
        </p:nvGraphicFramePr>
        <p:xfrm>
          <a:off x="2475781" y="91866"/>
          <a:ext cx="7175837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060">
                  <a:extLst>
                    <a:ext uri="{9D8B030D-6E8A-4147-A177-3AD203B41FA5}">
                      <a16:colId xmlns:a16="http://schemas.microsoft.com/office/drawing/2014/main" val="591708240"/>
                    </a:ext>
                  </a:extLst>
                </a:gridCol>
                <a:gridCol w="1424898">
                  <a:extLst>
                    <a:ext uri="{9D8B030D-6E8A-4147-A177-3AD203B41FA5}">
                      <a16:colId xmlns:a16="http://schemas.microsoft.com/office/drawing/2014/main" val="831528317"/>
                    </a:ext>
                  </a:extLst>
                </a:gridCol>
                <a:gridCol w="4338879">
                  <a:extLst>
                    <a:ext uri="{9D8B030D-6E8A-4147-A177-3AD203B41FA5}">
                      <a16:colId xmlns:a16="http://schemas.microsoft.com/office/drawing/2014/main" val="121308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Families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Contribution to Likelihood</a:t>
                      </a:r>
                      <a:r>
                        <a:rPr lang="en-US" baseline="0" dirty="0" smtClean="0"/>
                        <a:t> for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One Family (Data Point)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0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9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1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1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0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4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09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4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6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466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023" y="6459785"/>
            <a:ext cx="575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from </a:t>
            </a:r>
            <a:r>
              <a:rPr lang="en-US" b="1" i="1" dirty="0" smtClean="0"/>
              <a:t>National Longitudinal Survey of Youth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70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2357</TotalTime>
  <Words>2015</Words>
  <Application>Microsoft Office PowerPoint</Application>
  <PresentationFormat>Widescreen</PresentationFormat>
  <Paragraphs>320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Day 3</vt:lpstr>
      <vt:lpstr>Motivation</vt:lpstr>
      <vt:lpstr>Definition</vt:lpstr>
      <vt:lpstr>Questions about Family Composition</vt:lpstr>
      <vt:lpstr>PowerPoint Presentation</vt:lpstr>
      <vt:lpstr>Likelihood Function for Model 1</vt:lpstr>
      <vt:lpstr>PowerPoint Presentation</vt:lpstr>
      <vt:lpstr>(Asymptotic) Likelihood Ratio Test (Nested Models)</vt:lpstr>
      <vt:lpstr>PowerPoint Presentation</vt:lpstr>
      <vt:lpstr>Likelihood Function for Model 2</vt:lpstr>
      <vt:lpstr>Information Criteria</vt:lpstr>
      <vt:lpstr>(Asymptotic) Likelihood Ratio Test (Nested Models)</vt:lpstr>
      <vt:lpstr>PowerPoint Presentation</vt:lpstr>
      <vt:lpstr>Likelihood Function for Model 3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86</cp:revision>
  <cp:lastPrinted>2023-08-29T15:21:17Z</cp:lastPrinted>
  <dcterms:created xsi:type="dcterms:W3CDTF">2020-01-12T15:34:29Z</dcterms:created>
  <dcterms:modified xsi:type="dcterms:W3CDTF">2023-08-30T12:07:32Z</dcterms:modified>
</cp:coreProperties>
</file>