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2"/>
  </p:notesMasterIdLst>
  <p:handoutMasterIdLst>
    <p:handoutMasterId r:id="rId13"/>
  </p:handoutMasterIdLst>
  <p:sldIdLst>
    <p:sldId id="259" r:id="rId2"/>
    <p:sldId id="297" r:id="rId3"/>
    <p:sldId id="285" r:id="rId4"/>
    <p:sldId id="289" r:id="rId5"/>
    <p:sldId id="290" r:id="rId6"/>
    <p:sldId id="293" r:id="rId7"/>
    <p:sldId id="294" r:id="rId8"/>
    <p:sldId id="295" r:id="rId9"/>
    <p:sldId id="296" r:id="rId10"/>
    <p:sldId id="298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eyondMLR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Day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Read: Sections 4.1 – 4.6</a:t>
            </a:r>
          </a:p>
          <a:p>
            <a:r>
              <a:rPr lang="en-US" sz="2400" dirty="0" smtClean="0"/>
              <a:t>(</a:t>
            </a:r>
            <a:r>
              <a:rPr lang="en-US" sz="1800" dirty="0">
                <a:hlinkClick r:id="rId2"/>
              </a:rPr>
              <a:t>https://bookdown.org/roback/bookdown-BeyondMLR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 </a:t>
            </a:r>
            <a:endParaRPr lang="en-US" sz="2400" dirty="0" smtClean="0"/>
          </a:p>
          <a:p>
            <a:r>
              <a:rPr lang="en-US" sz="2400" dirty="0" smtClean="0"/>
              <a:t>Practice:</a:t>
            </a:r>
          </a:p>
          <a:p>
            <a:pPr lvl="1"/>
            <a:r>
              <a:rPr lang="en-US" sz="2200" dirty="0" smtClean="0"/>
              <a:t>Conceptual Exercises: 1-5, 8, 9</a:t>
            </a:r>
          </a:p>
          <a:p>
            <a:pPr lvl="1"/>
            <a:r>
              <a:rPr lang="en-US" sz="2200" dirty="0" smtClean="0"/>
              <a:t>Guided Exercises: 2a-g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Continue with Poisson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Model Assessment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Inference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Model Comparisons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Overdispersion</a:t>
            </a:r>
            <a:r>
              <a:rPr lang="en-US" sz="2400" dirty="0"/>
              <a:t> in Poisson </a:t>
            </a:r>
            <a:r>
              <a:rPr lang="en-US" sz="2400" dirty="0" smtClean="0"/>
              <a:t>Regression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Offsets in Poisson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538" y="4640494"/>
            <a:ext cx="1105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Mini-project 2 due </a:t>
            </a:r>
            <a:r>
              <a:rPr lang="en-US" sz="2400" dirty="0" smtClean="0">
                <a:solidFill>
                  <a:srgbClr val="C00000"/>
                </a:solidFill>
              </a:rPr>
              <a:t>Friday</a:t>
            </a:r>
            <a:r>
              <a:rPr lang="en-US" sz="2400" dirty="0" smtClean="0"/>
              <a:t>, September </a:t>
            </a:r>
            <a:r>
              <a:rPr lang="en-US" sz="2400" dirty="0" smtClean="0">
                <a:solidFill>
                  <a:srgbClr val="C00000"/>
                </a:solidFill>
              </a:rPr>
              <a:t>29</a:t>
            </a:r>
            <a:r>
              <a:rPr lang="en-US" sz="2400" dirty="0" smtClean="0"/>
              <a:t> </a:t>
            </a:r>
            <a:r>
              <a:rPr lang="en-US" sz="2400" dirty="0" smtClean="0"/>
              <a:t>(by 4pm)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Quiz 3 </a:t>
            </a:r>
            <a:r>
              <a:rPr lang="en-US" sz="2400" u="sng" dirty="0" smtClean="0"/>
              <a:t>on WEDNESDAY </a:t>
            </a:r>
            <a:r>
              <a:rPr lang="en-US" sz="2400" dirty="0" smtClean="0"/>
              <a:t>(Topic: basic probability and basic Poisson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Rare extra credit opportunity!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 in Poisson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 Poisson Regression is often used to model counts, BUT</a:t>
                </a:r>
                <a:r>
                  <a:rPr lang="en-US" sz="2200" dirty="0" smtClean="0"/>
                  <a:t> sometimes it makes more sense to compare rates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Rate = Count/Covariate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𝑐𝑜𝑣𝑎𝑟𝑖𝑎𝑡𝑒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𝑐𝑜𝑣𝑎𝑟𝑖𝑎𝑡𝑒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𝑐𝑜𝑣𝑎𝑟𝑖𝑎𝑡𝑒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 Practical Interpretations: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Scaling the mean count by the covariate is equivalent to adding log(covariate) on RHS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Offset term is essentially a predictor term with fixed coefficient of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970" r="-1273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    </a:t>
            </a:r>
            <a:r>
              <a:rPr lang="en-US" sz="4400" b="1" dirty="0" smtClean="0"/>
              <a:t>Extra Credit Opportunity</a:t>
            </a:r>
            <a:endParaRPr lang="en-US" sz="4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04297" y="1862846"/>
            <a:ext cx="6008185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earn your extra credit</a:t>
            </a:r>
          </a:p>
          <a:p>
            <a:pPr lvl="1"/>
            <a:r>
              <a:rPr lang="en-US" sz="2400" dirty="0" smtClean="0"/>
              <a:t>Attend this talk</a:t>
            </a:r>
          </a:p>
          <a:p>
            <a:pPr lvl="1"/>
            <a:r>
              <a:rPr lang="en-US" sz="2400" dirty="0" smtClean="0"/>
              <a:t>Take a selfie while you are there (not while she is speaking)</a:t>
            </a:r>
          </a:p>
          <a:p>
            <a:pPr lvl="1"/>
            <a:r>
              <a:rPr lang="en-US" sz="2400" dirty="0" smtClean="0"/>
              <a:t>Upload to Canvas (I’ll create an assignment in Canvas)</a:t>
            </a:r>
          </a:p>
          <a:p>
            <a:pPr lvl="2"/>
            <a:r>
              <a:rPr lang="en-US" sz="1800" dirty="0" smtClean="0"/>
              <a:t>Must upload by noon on Sept. 26</a:t>
            </a:r>
          </a:p>
          <a:p>
            <a:r>
              <a:rPr lang="en-US" sz="2800" dirty="0" smtClean="0"/>
              <a:t>Worth 10% on your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lowest quiz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8E01-957A-4D65-AB27-5654818DED8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975520"/>
            <a:ext cx="4600575" cy="51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08" y="286603"/>
            <a:ext cx="10558272" cy="1450757"/>
          </a:xfrm>
        </p:spPr>
        <p:txBody>
          <a:bodyPr/>
          <a:lstStyle/>
          <a:p>
            <a:r>
              <a:rPr lang="en-US" dirty="0" smtClean="0"/>
              <a:t>Poisson Regression Model &amp; 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5360" y="1877567"/>
                <a:ext cx="10058400" cy="4582217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 Model </a:t>
                </a:r>
                <a:r>
                  <a:rPr lang="en-US" sz="2800" dirty="0"/>
                  <a:t>the log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a function of linear </a:t>
                </a:r>
                <a:r>
                  <a:rPr lang="en-US" sz="2800" dirty="0" smtClean="0"/>
                  <a:t>predictors</a:t>
                </a:r>
                <a:br>
                  <a:rPr lang="en-US" sz="2800" dirty="0" smtClean="0"/>
                </a:b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 Assumptions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Poisson Response variable (count data)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Independence (observations independent of one another)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Mean = Variance (necessary for Poisson RVs)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Linearity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 smtClean="0"/>
                  <a:t> must be a linear function of predictors)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5360" y="1877567"/>
                <a:ext cx="10058400" cy="4582217"/>
              </a:xfrm>
              <a:blipFill>
                <a:blip r:embed="rId2"/>
                <a:stretch>
                  <a:fillRect l="-2182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Overall Model Utility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8027" y="1904012"/>
                <a:ext cx="8458200" cy="438912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 for Overall Model Usefulness: </a:t>
                </a: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Likelihood Ratio Test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=…=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sz="2400" b="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r>
                        <a:rPr lang="en-US" sz="2400" b="0" i="1" smtClean="0">
                          <a:latin typeface="Cambria Math"/>
                        </a:rPr>
                        <m:t>𝑎𝑡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𝑙𝑒𝑎𝑠𝑡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𝑜𝑛𝑒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Deviance </a:t>
                </a:r>
              </a:p>
              <a:p>
                <a:pPr lvl="1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Parameter estimates are chosen to minimize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−2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log</m:t>
                    </m:r>
                    <m:r>
                      <a:rPr lang="en-US" sz="2000" b="0" i="1" smtClean="0">
                        <a:latin typeface="Cambria Math"/>
                      </a:rPr>
                      <m:t>⁡(</m:t>
                    </m:r>
                    <m:r>
                      <a:rPr lang="en-US" sz="2000" b="0" i="1" smtClean="0">
                        <a:latin typeface="Cambria Math"/>
                      </a:rPr>
                      <m:t>𝑙𝑖𝑘𝑒𝑙𝑖h𝑜𝑜𝑑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” (also called 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deviance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Test is based on comparing deviance with and without the predictor(s)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8027" y="1904012"/>
                <a:ext cx="8458200" cy="4389120"/>
              </a:xfrm>
              <a:blipFill>
                <a:blip r:embed="rId2"/>
                <a:stretch>
                  <a:fillRect l="-2091" t="-1806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Overall Model Utility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366" y="1935480"/>
                <a:ext cx="10731062" cy="4617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r>
                  <a:rPr lang="en-US" sz="2400" b="1" dirty="0" smtClean="0">
                    <a:latin typeface="+mj-lt"/>
                  </a:rPr>
                  <a:t>Null Deviance</a:t>
                </a:r>
                <a:r>
                  <a:rPr lang="en-US" sz="2400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−2∗"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𝑙𝑜𝑔𝑙𝑖𝑘𝑒h𝑜𝑜𝑑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𝑚𝑜𝑑𝑒𝑙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𝑤𝑖𝑡h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𝑛𝑜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𝑝𝑟𝑒𝑑𝑖𝑐𝑡𝑜𝑟𝑠</m:t>
                    </m:r>
                    <m:r>
                      <a:rPr lang="en-US" sz="2400" b="0" i="1" smtClean="0">
                        <a:latin typeface="Cambria Math"/>
                      </a:rPr>
                      <m:t>"</m:t>
                    </m:r>
                  </m:oMath>
                </a14:m>
                <a:endParaRPr lang="en-US" sz="2400" dirty="0" smtClean="0">
                  <a:latin typeface="+mj-lt"/>
                </a:endParaRPr>
              </a:p>
              <a:p>
                <a:r>
                  <a:rPr lang="en-US" sz="2400" b="1" dirty="0" smtClean="0">
                    <a:latin typeface="+mj-lt"/>
                  </a:rPr>
                  <a:t>Residual (Error) Deviance:</a:t>
                </a:r>
                <a:r>
                  <a:rPr lang="en-US" sz="2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−2∗"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𝑙𝑜𝑔𝑙𝑖𝑘𝑒𝑙𝑖h𝑜𝑜𝑑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𝑚𝑜𝑑𝑒𝑙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𝑤𝑖𝑡h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𝑝𝑟𝑒𝑑𝑖𝑐𝑡𝑜𝑟</m:t>
                    </m:r>
                    <m:r>
                      <a:rPr lang="en-US" sz="2400" b="0" i="1" smtClean="0">
                        <a:latin typeface="Cambria Math"/>
                      </a:rPr>
                      <m:t>"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</a:t>
                </a:r>
              </a:p>
              <a:p>
                <a:r>
                  <a:rPr lang="en-US" sz="2400" b="1" dirty="0" smtClean="0">
                    <a:latin typeface="+mj-lt"/>
                  </a:rPr>
                  <a:t>Test Statistic: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𝑁𝑢𝑙𝑙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𝐷𝑒𝑣𝑖𝑎𝑛𝑐𝑒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  <m:r>
                      <a:rPr lang="en-US" sz="2400" b="0" i="1" smtClean="0">
                        <a:latin typeface="Cambria Math"/>
                      </a:rPr>
                      <m:t>𝑅𝑒𝑠𝑖𝑑𝑢𝑎𝑙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𝐷𝑒𝑣𝑖𝑎𝑛𝑐𝑒</m:t>
                    </m:r>
                  </m:oMath>
                </a14:m>
                <a:endParaRPr lang="en-US" sz="2400" b="1" dirty="0" smtClean="0">
                  <a:latin typeface="+mj-lt"/>
                </a:endParaRPr>
              </a:p>
              <a:p>
                <a:r>
                  <a:rPr lang="en-US" sz="2400" b="1" dirty="0" smtClean="0">
                    <a:latin typeface="+mj-lt"/>
                  </a:rPr>
                  <a:t>Reference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+mj-lt"/>
                  </a:rPr>
                  <a:t> with </a:t>
                </a:r>
                <a:r>
                  <a:rPr lang="en-US" sz="2400" dirty="0" err="1" smtClean="0">
                    <a:latin typeface="+mj-lt"/>
                  </a:rPr>
                  <a:t>df</a:t>
                </a:r>
                <a:r>
                  <a:rPr lang="en-US" sz="2400" dirty="0" smtClean="0">
                    <a:latin typeface="+mj-lt"/>
                  </a:rPr>
                  <a:t> = # predictor terms in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366" y="1935480"/>
                <a:ext cx="10731062" cy="4617720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2601" y="1981200"/>
              <a:ext cx="8534401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58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Chi-Square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– Residual 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Statkey</a:t>
                          </a:r>
                          <a:r>
                            <a:rPr lang="en-US" dirty="0" smtClean="0"/>
                            <a:t>, </a:t>
                          </a:r>
                          <a:r>
                            <a:rPr lang="en-US" dirty="0" err="1" smtClean="0"/>
                            <a:t>df</a:t>
                          </a:r>
                          <a:r>
                            <a:rPr lang="en-US" dirty="0" smtClean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(Right tail)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“Residual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“Null</a:t>
                          </a:r>
                          <a:r>
                            <a:rPr lang="en-US" baseline="0" dirty="0" smtClean="0"/>
                            <a:t>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2601" y="1981200"/>
              <a:ext cx="8534401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58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Chi-Square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61905" r="-50850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– Residual 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714" t="-61905" r="-1429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278689" r="-508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“Residual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378689" r="-508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“Null</a:t>
                          </a:r>
                          <a:r>
                            <a:rPr lang="en-US" baseline="0" dirty="0" smtClean="0"/>
                            <a:t>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553200" y="26670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Evaluating Subsets of Predictors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Recall: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Two models are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nested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if one model contains all the terms of the second model and at least one additional term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Nested Likelihood Ratio Test (LRT)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896047"/>
              </p:ext>
            </p:extLst>
          </p:nvPr>
        </p:nvGraphicFramePr>
        <p:xfrm>
          <a:off x="2738175" y="1774565"/>
          <a:ext cx="5029200" cy="96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3" imgW="2374560" imgH="457200" progId="Equation.3">
                  <p:embed/>
                </p:oleObj>
              </mc:Choice>
              <mc:Fallback>
                <p:oleObj name="Equation" r:id="rId3" imgW="2374560" imgH="457200" progId="Equation.3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175" y="1774565"/>
                        <a:ext cx="5029200" cy="9686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173927"/>
              </p:ext>
            </p:extLst>
          </p:nvPr>
        </p:nvGraphicFramePr>
        <p:xfrm>
          <a:off x="2017715" y="2835276"/>
          <a:ext cx="7467930" cy="152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5" imgW="3492360" imgH="711000" progId="Equation.3">
                  <p:embed/>
                </p:oleObj>
              </mc:Choice>
              <mc:Fallback>
                <p:oleObj name="Equation" r:id="rId5" imgW="3492360" imgH="7110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5" y="2835276"/>
                        <a:ext cx="7467930" cy="15218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70365"/>
              </p:ext>
            </p:extLst>
          </p:nvPr>
        </p:nvGraphicFramePr>
        <p:xfrm>
          <a:off x="2296854" y="4389844"/>
          <a:ext cx="6415873" cy="9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7" imgW="2908080" imgH="431640" progId="Equation.3">
                  <p:embed/>
                </p:oleObj>
              </mc:Choice>
              <mc:Fallback>
                <p:oleObj name="Equation" r:id="rId7" imgW="290808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854" y="4389844"/>
                        <a:ext cx="6415873" cy="952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017715" y="5973497"/>
            <a:ext cx="6974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Also called the “drop-in-deviance” test  (dropping to the reduced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P-value: Compare test statistic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𝑑𝑓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+mj-lt"/>
                  </a:rPr>
                  <a:t> (right tail)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blipFill>
                <a:blip r:embed="rId9"/>
                <a:stretch>
                  <a:fillRect l="-1121" t="-47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676400" y="2743200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4357087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5349958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2600" y="5944546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Goodness of 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 If our model is the “true” model for the observed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Compute probability of observing a deviance at least this large, if model is true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Compare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sz="2200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Small “p-value” means there is significant evidence of “lack-of-fit”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Reasons for “lack-of-fit”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Missing covariates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Not enough data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Unusual observations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More (or less) variation than expected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Overdispersion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 Means there is more variation in the response than the model allows for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Consequence: Standard Errors are likely too small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One solution (“</a:t>
                </a:r>
                <a:r>
                  <a:rPr lang="en-US" sz="2200" dirty="0" err="1" smtClean="0"/>
                  <a:t>Quasilikelihood</a:t>
                </a:r>
                <a:r>
                  <a:rPr lang="en-US" sz="2200" dirty="0" smtClean="0"/>
                  <a:t>): Add new “</a:t>
                </a:r>
                <a:r>
                  <a:rPr lang="en-US" sz="2200" dirty="0" err="1" smtClean="0"/>
                  <a:t>overdispersion</a:t>
                </a:r>
                <a:r>
                  <a:rPr lang="en-US" sz="2200" dirty="0" smtClean="0"/>
                  <a:t>” parameter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to model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“Adjust” standard errors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201168" lvl="1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5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1161</TotalTime>
  <Words>832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Retrospect</vt:lpstr>
      <vt:lpstr>Equation</vt:lpstr>
      <vt:lpstr>Day 8</vt:lpstr>
      <vt:lpstr>        Extra Credit Opportunity</vt:lpstr>
      <vt:lpstr>Poisson Regression Model &amp; Assumptions</vt:lpstr>
      <vt:lpstr>Evaluating Overall Model Utility</vt:lpstr>
      <vt:lpstr>Evaluating Overall Model Utility</vt:lpstr>
      <vt:lpstr>Evaluating Subsets of Predictors</vt:lpstr>
      <vt:lpstr>Nested Likelihood Ratio Test (LRT)</vt:lpstr>
      <vt:lpstr>Model Goodness of Fit</vt:lpstr>
      <vt:lpstr>Overdispersion</vt:lpstr>
      <vt:lpstr>Offset in Poisson Regression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iramler</dc:creator>
  <cp:lastModifiedBy>Ivan Ramler</cp:lastModifiedBy>
  <cp:revision>110</cp:revision>
  <cp:lastPrinted>2020-02-10T16:32:27Z</cp:lastPrinted>
  <dcterms:created xsi:type="dcterms:W3CDTF">2020-01-12T15:34:29Z</dcterms:created>
  <dcterms:modified xsi:type="dcterms:W3CDTF">2023-09-19T13:48:04Z</dcterms:modified>
</cp:coreProperties>
</file>