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25"/>
  </p:notesMasterIdLst>
  <p:sldIdLst>
    <p:sldId id="256" r:id="rId2"/>
    <p:sldId id="310" r:id="rId3"/>
    <p:sldId id="293" r:id="rId4"/>
    <p:sldId id="311" r:id="rId5"/>
    <p:sldId id="329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18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0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4455" autoAdjust="0"/>
  </p:normalViewPr>
  <p:slideViewPr>
    <p:cSldViewPr snapToGrid="0">
      <p:cViewPr varScale="1">
        <p:scale>
          <a:sx n="66" d="100"/>
          <a:sy n="66" d="100"/>
        </p:scale>
        <p:origin x="1330" y="67"/>
      </p:cViewPr>
      <p:guideLst/>
    </p:cSldViewPr>
  </p:slideViewPr>
  <p:outlineViewPr>
    <p:cViewPr>
      <p:scale>
        <a:sx n="33" d="100"/>
        <a:sy n="33" d="100"/>
      </p:scale>
      <p:origin x="0" y="-2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9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BB92-9F63-4B3E-B5C0-957D1FD5F0F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04E5-89A1-4FD9-923A-B405CA86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CB01F-D966-4C62-B900-0BE008A90C98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b="1" dirty="0" smtClean="0"/>
              <a:t>Ali Kamandi, PH.D.</a:t>
            </a:r>
          </a:p>
          <a:p>
            <a:r>
              <a:rPr lang="en-US" dirty="0" smtClean="0"/>
              <a:t>School of Engineering Science</a:t>
            </a:r>
          </a:p>
          <a:p>
            <a:r>
              <a:rPr lang="en-US" dirty="0" smtClean="0"/>
              <a:t>College of Engineering</a:t>
            </a:r>
          </a:p>
          <a:p>
            <a:r>
              <a:rPr lang="en-US" sz="2800" dirty="0" smtClean="0"/>
              <a:t>University of Tehran</a:t>
            </a:r>
          </a:p>
          <a:p>
            <a:r>
              <a:rPr lang="en-US" sz="6400" dirty="0" smtClean="0"/>
              <a:t>kamandi@ut.ac.ir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1641158"/>
            <a:ext cx="11111865" cy="35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78" y="2200064"/>
            <a:ext cx="10611803" cy="34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Asynchronous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666009"/>
            <a:ext cx="441960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7" y="3593041"/>
            <a:ext cx="8924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30876"/>
            <a:ext cx="7979093" cy="62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114425"/>
            <a:ext cx="80486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771650"/>
            <a:ext cx="9505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948585"/>
            <a:ext cx="3238500" cy="56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2" y="1631632"/>
            <a:ext cx="3076575" cy="60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12" y="2505075"/>
            <a:ext cx="2838450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512" y="3586163"/>
            <a:ext cx="40862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261110"/>
            <a:ext cx="417195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3331"/>
            <a:ext cx="3248025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462739"/>
            <a:ext cx="440055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881437"/>
            <a:ext cx="4133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FillBig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30" y="2076239"/>
            <a:ext cx="481012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3234479"/>
            <a:ext cx="3962400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30" y="4495377"/>
            <a:ext cx="468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SmallToBig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2405804"/>
            <a:ext cx="6172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latin typeface=" b nazanin"/>
                <a:cs typeface="B Nazanin" panose="00000400000000000000" pitchFamily="2" charset="-78"/>
              </a:rPr>
              <a:t>توصیف رسمی</a:t>
            </a:r>
            <a:endParaRPr lang="en-US" b="1" dirty="0">
              <a:latin typeface=" b nazanin"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cs typeface="B Nazanin" panose="00000400000000000000" pitchFamily="2" charset="-78"/>
              </a:rPr>
              <a:t>نمایش ریاضی سیستم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4000" dirty="0" smtClean="0">
                <a:cs typeface="B Nazanin" panose="00000400000000000000" pitchFamily="2" charset="-78"/>
              </a:rPr>
              <a:t>جبر                        </a:t>
            </a:r>
            <a:r>
              <a:rPr lang="en-US" sz="4000" dirty="0" smtClean="0">
                <a:cs typeface="B Nazanin" panose="00000400000000000000" pitchFamily="2" charset="-78"/>
              </a:rPr>
              <a:t>				</a:t>
            </a:r>
            <a:r>
              <a:rPr lang="fa-IR" sz="4000" dirty="0" smtClean="0">
                <a:cs typeface="B Nazanin" panose="00000400000000000000" pitchFamily="2" charset="-78"/>
              </a:rPr>
              <a:t>   </a:t>
            </a:r>
            <a:r>
              <a:rPr lang="en-US" sz="4000" dirty="0" smtClean="0">
                <a:cs typeface="B Nazanin" panose="00000400000000000000" pitchFamily="2" charset="-78"/>
              </a:rPr>
              <a:t>+, - , *, /</a:t>
            </a:r>
            <a:endParaRPr lang="fa-IR" sz="40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4000" dirty="0" smtClean="0">
                <a:cs typeface="B Nazanin" panose="00000400000000000000" pitchFamily="2" charset="-78"/>
              </a:rPr>
              <a:t>منطق</a:t>
            </a:r>
            <a:r>
              <a:rPr lang="en-US" sz="4000" dirty="0" smtClean="0">
                <a:cs typeface="B Nazanin" panose="00000400000000000000" pitchFamily="2" charset="-78"/>
              </a:rPr>
              <a:t>                 </a:t>
            </a:r>
            <a:r>
              <a:rPr lang="fa-IR" sz="4000" dirty="0" smtClean="0">
                <a:cs typeface="B Nazanin" panose="00000400000000000000" pitchFamily="2" charset="-78"/>
              </a:rPr>
              <a:t>                     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4000" dirty="0" smtClean="0">
                <a:cs typeface="B Nazanin" panose="00000400000000000000" pitchFamily="2" charset="-78"/>
              </a:rPr>
              <a:t>مجموعه ها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34" y="3415454"/>
            <a:ext cx="2419731" cy="441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34" y="4108132"/>
            <a:ext cx="67722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8845"/>
            <a:ext cx="5686425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46306"/>
            <a:ext cx="807720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297364"/>
            <a:ext cx="5734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BigToSmall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605087"/>
            <a:ext cx="62769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2952750"/>
            <a:ext cx="38576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 b nazanin"/>
                <a:cs typeface="B Nazanin" panose="00000400000000000000" pitchFamily="2" charset="-78"/>
              </a:rPr>
              <a:t>منابع</a:t>
            </a:r>
            <a:endParaRPr lang="en-US" dirty="0">
              <a:latin typeface=" b nazanin"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Leslie </a:t>
            </a:r>
            <a:r>
              <a:rPr lang="en-US" dirty="0" err="1" smtClean="0"/>
              <a:t>Lamport</a:t>
            </a:r>
            <a:r>
              <a:rPr lang="en-US" dirty="0" smtClean="0"/>
              <a:t>, Specifying </a:t>
            </a:r>
            <a:r>
              <a:rPr lang="en-US" dirty="0"/>
              <a:t>Systems, The TLA+ Language and </a:t>
            </a:r>
            <a:r>
              <a:rPr lang="en-US" dirty="0" smtClean="0"/>
              <a:t>Tools for Hardware </a:t>
            </a:r>
            <a:r>
              <a:rPr lang="en-US" dirty="0"/>
              <a:t>and Software </a:t>
            </a:r>
            <a:r>
              <a:rPr lang="en-US" dirty="0" smtClean="0"/>
              <a:t>Engineers, Addison-Wesley, 2002.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104" y="2485433"/>
            <a:ext cx="11073381" cy="18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Predicate logic extends propositional logic with the two quantifiers: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32" y="2961322"/>
            <a:ext cx="8732910" cy="13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Temporal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rogramming with Linear Temporal Logic Opera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55" y="734248"/>
            <a:ext cx="5076825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4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simple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hour clock (HC)</a:t>
            </a:r>
          </a:p>
          <a:p>
            <a:r>
              <a:rPr lang="en-US" sz="2800" dirty="0" smtClean="0"/>
              <a:t>A typical behavior of the clock is the </a:t>
            </a:r>
            <a:r>
              <a:rPr lang="en-US" sz="2800" dirty="0" smtClean="0">
                <a:solidFill>
                  <a:srgbClr val="FF0000"/>
                </a:solidFill>
              </a:rPr>
              <a:t>sequence of states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[</a:t>
            </a:r>
            <a:r>
              <a:rPr lang="en-US" sz="2800" dirty="0" err="1"/>
              <a:t>hr</a:t>
            </a:r>
            <a:r>
              <a:rPr lang="en-US" sz="2800" dirty="0"/>
              <a:t> = 11] is a state in which the variable </a:t>
            </a:r>
            <a:r>
              <a:rPr lang="en-US" sz="2800" dirty="0" err="1"/>
              <a:t>hr</a:t>
            </a:r>
            <a:r>
              <a:rPr lang="en-US" sz="2800" dirty="0"/>
              <a:t> has the value </a:t>
            </a:r>
            <a:r>
              <a:rPr lang="en-US" sz="2800" dirty="0" smtClean="0"/>
              <a:t>11</a:t>
            </a:r>
          </a:p>
          <a:p>
            <a:r>
              <a:rPr lang="en-US" sz="2800" dirty="0"/>
              <a:t>A pair of successive states, such as [</a:t>
            </a:r>
            <a:r>
              <a:rPr lang="en-US" sz="2800" dirty="0" err="1"/>
              <a:t>hr</a:t>
            </a:r>
            <a:r>
              <a:rPr lang="en-US" sz="2800" dirty="0"/>
              <a:t> = 1]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/>
              <a:t>[</a:t>
            </a:r>
            <a:r>
              <a:rPr lang="en-US" sz="2800" dirty="0" err="1"/>
              <a:t>hr</a:t>
            </a:r>
            <a:r>
              <a:rPr lang="en-US" sz="2800" dirty="0"/>
              <a:t> = 2], is called a step.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086100"/>
            <a:ext cx="94678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specify </a:t>
            </a:r>
            <a:r>
              <a:rPr lang="en-US" dirty="0"/>
              <a:t>the hour </a:t>
            </a:r>
            <a:r>
              <a:rPr lang="en-US" dirty="0" smtClean="0"/>
              <a:t>clock</a:t>
            </a:r>
            <a:r>
              <a:rPr lang="en-US" dirty="0"/>
              <a:t>, we </a:t>
            </a:r>
            <a:r>
              <a:rPr lang="en-US" dirty="0" smtClean="0"/>
              <a:t>describe </a:t>
            </a:r>
            <a:r>
              <a:rPr lang="en-US" b="1" dirty="0"/>
              <a:t>all its </a:t>
            </a:r>
            <a:r>
              <a:rPr lang="en-US" b="1" dirty="0" smtClean="0"/>
              <a:t>possible behaviors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write </a:t>
            </a:r>
            <a:r>
              <a:rPr lang="en-US" dirty="0" smtClean="0"/>
              <a:t>an </a:t>
            </a:r>
            <a:r>
              <a:rPr lang="en-US" b="1" dirty="0" smtClean="0"/>
              <a:t>initial </a:t>
            </a:r>
            <a:r>
              <a:rPr lang="en-US" b="1" dirty="0"/>
              <a:t>predicate</a:t>
            </a:r>
            <a:r>
              <a:rPr lang="en-US" dirty="0"/>
              <a:t> that </a:t>
            </a:r>
            <a:r>
              <a:rPr lang="en-US" dirty="0" smtClean="0"/>
              <a:t>species </a:t>
            </a:r>
            <a:r>
              <a:rPr lang="en-US" dirty="0"/>
              <a:t>the </a:t>
            </a:r>
            <a:r>
              <a:rPr lang="en-US" dirty="0" smtClean="0"/>
              <a:t>possible </a:t>
            </a:r>
            <a:r>
              <a:rPr lang="en-US" dirty="0"/>
              <a:t>initial values of </a:t>
            </a:r>
            <a:r>
              <a:rPr lang="en-US" i="1" dirty="0" err="1"/>
              <a:t>hr</a:t>
            </a:r>
            <a:r>
              <a:rPr lang="en-US" dirty="0"/>
              <a:t> , and a </a:t>
            </a:r>
            <a:r>
              <a:rPr lang="en-US" dirty="0" smtClean="0"/>
              <a:t>next-state relation </a:t>
            </a:r>
            <a:r>
              <a:rPr lang="en-US" dirty="0"/>
              <a:t>that </a:t>
            </a:r>
            <a:r>
              <a:rPr lang="en-US" dirty="0" smtClean="0"/>
              <a:t>species </a:t>
            </a:r>
            <a:r>
              <a:rPr lang="en-US" dirty="0"/>
              <a:t>how the value of </a:t>
            </a:r>
            <a:r>
              <a:rPr lang="en-US" i="1" dirty="0" err="1"/>
              <a:t>hr</a:t>
            </a:r>
            <a:r>
              <a:rPr lang="en-US" dirty="0"/>
              <a:t> can </a:t>
            </a:r>
            <a:r>
              <a:rPr lang="en-US" dirty="0" smtClean="0"/>
              <a:t>change </a:t>
            </a:r>
            <a:r>
              <a:rPr lang="en-US" dirty="0"/>
              <a:t>in any step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… is informal.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3090862"/>
            <a:ext cx="5153025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82" y="3875511"/>
            <a:ext cx="886777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1" y="4997222"/>
            <a:ext cx="10861356" cy="9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6427"/>
          </a:xfrm>
        </p:spPr>
        <p:txBody>
          <a:bodyPr/>
          <a:lstStyle/>
          <a:p>
            <a:r>
              <a:rPr lang="en-US" dirty="0" smtClean="0"/>
              <a:t>Weather station: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57425"/>
            <a:ext cx="998220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" y="5027295"/>
            <a:ext cx="297180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" y="5625465"/>
            <a:ext cx="5553075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450" y="5579745"/>
            <a:ext cx="34290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TLA+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102480"/>
            <a:ext cx="11205210" cy="35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941</TotalTime>
  <Words>187</Words>
  <Application>Microsoft Office PowerPoint</Application>
  <PresentationFormat>Widescreen</PresentationFormat>
  <Paragraphs>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 b nazanin</vt:lpstr>
      <vt:lpstr>Arial</vt:lpstr>
      <vt:lpstr>B Nazanin</vt:lpstr>
      <vt:lpstr>Calibri</vt:lpstr>
      <vt:lpstr>Calibri Light</vt:lpstr>
      <vt:lpstr>Wingdings</vt:lpstr>
      <vt:lpstr>Retrospect</vt:lpstr>
      <vt:lpstr>Distributed Systems</vt:lpstr>
      <vt:lpstr>توصیف رسمی</vt:lpstr>
      <vt:lpstr>Propositional Logic</vt:lpstr>
      <vt:lpstr>Predicate Logic</vt:lpstr>
      <vt:lpstr>Temporal Logic</vt:lpstr>
      <vt:lpstr>Specifying a simple clock</vt:lpstr>
      <vt:lpstr>PowerPoint Presentation</vt:lpstr>
      <vt:lpstr>Weather station:</vt:lpstr>
      <vt:lpstr>TLA+</vt:lpstr>
      <vt:lpstr>PowerPoint Presentation</vt:lpstr>
      <vt:lpstr>PowerPoint Presentation</vt:lpstr>
      <vt:lpstr>An Asynchronous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FillBig</vt:lpstr>
      <vt:lpstr>SmallToBig</vt:lpstr>
      <vt:lpstr>PowerPoint Presentation</vt:lpstr>
      <vt:lpstr>BigToSmall</vt:lpstr>
      <vt:lpstr>PowerPoint Presentation</vt:lpstr>
      <vt:lpstr>منابع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kamandi</dc:creator>
  <cp:lastModifiedBy>kamandi</cp:lastModifiedBy>
  <cp:revision>56</cp:revision>
  <dcterms:created xsi:type="dcterms:W3CDTF">2018-02-02T06:56:05Z</dcterms:created>
  <dcterms:modified xsi:type="dcterms:W3CDTF">2020-12-29T09:13:13Z</dcterms:modified>
</cp:coreProperties>
</file>