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notesMasterIdLst>
    <p:notesMasterId r:id="rId30"/>
  </p:notesMasterIdLst>
  <p:sldIdLst>
    <p:sldId id="256" r:id="rId2"/>
    <p:sldId id="343" r:id="rId3"/>
    <p:sldId id="353" r:id="rId4"/>
    <p:sldId id="354" r:id="rId5"/>
    <p:sldId id="380" r:id="rId6"/>
    <p:sldId id="382" r:id="rId7"/>
    <p:sldId id="381" r:id="rId8"/>
    <p:sldId id="352" r:id="rId9"/>
    <p:sldId id="359" r:id="rId10"/>
    <p:sldId id="360" r:id="rId11"/>
    <p:sldId id="361" r:id="rId12"/>
    <p:sldId id="366" r:id="rId13"/>
    <p:sldId id="367" r:id="rId14"/>
    <p:sldId id="362" r:id="rId15"/>
    <p:sldId id="363" r:id="rId16"/>
    <p:sldId id="383" r:id="rId17"/>
    <p:sldId id="384" r:id="rId18"/>
    <p:sldId id="385" r:id="rId19"/>
    <p:sldId id="386" r:id="rId20"/>
    <p:sldId id="387" r:id="rId21"/>
    <p:sldId id="364" r:id="rId22"/>
    <p:sldId id="365" r:id="rId23"/>
    <p:sldId id="372" r:id="rId24"/>
    <p:sldId id="373" r:id="rId25"/>
    <p:sldId id="374" r:id="rId26"/>
    <p:sldId id="369" r:id="rId27"/>
    <p:sldId id="371" r:id="rId28"/>
    <p:sldId id="34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1" autoAdjust="0"/>
    <p:restoredTop sz="77941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outlineViewPr>
    <p:cViewPr>
      <p:scale>
        <a:sx n="33" d="100"/>
        <a:sy n="33" d="100"/>
      </p:scale>
      <p:origin x="0" y="-286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790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BB92-9F63-4B3E-B5C0-957D1FD5F0F3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8004E5-89A1-4FD9-923A-B405CA8677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39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004E5-89A1-4FD9-923A-B405CA8677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26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8004E5-89A1-4FD9-923A-B405CA8677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179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E0307-B85C-446A-8EF0-0407D435D787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0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77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3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40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8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78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CB01F-D966-4C62-B900-0BE008A90C98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14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6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0EF52CC-F3D9-41D4-BCE4-C208E61A3F31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629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Distributed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b="1" dirty="0"/>
              <a:t>Ali Kamandi, PH.D.</a:t>
            </a:r>
          </a:p>
          <a:p>
            <a:r>
              <a:rPr lang="en-US" dirty="0"/>
              <a:t>School of Engineering Science</a:t>
            </a:r>
          </a:p>
          <a:p>
            <a:r>
              <a:rPr lang="en-US" dirty="0"/>
              <a:t>College of Engineering</a:t>
            </a:r>
          </a:p>
          <a:p>
            <a:r>
              <a:rPr lang="en-US" sz="2800" dirty="0"/>
              <a:t>University of Tehran</a:t>
            </a:r>
          </a:p>
          <a:p>
            <a:r>
              <a:rPr lang="en-US" sz="6400" dirty="0"/>
              <a:t>kamandi@ut.ac.ir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64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Agreement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Validity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Weak Termination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Strong Termination</a:t>
            </a:r>
          </a:p>
          <a:p>
            <a:r>
              <a:rPr lang="en-US" dirty="0"/>
              <a:t>if process 1 fails before beginning its broadcast in round 2, then no </a:t>
            </a:r>
            <a:r>
              <a:rPr lang="en-US" dirty="0" err="1"/>
              <a:t>nonfaulty</a:t>
            </a:r>
            <a:r>
              <a:rPr lang="en-US" dirty="0"/>
              <a:t> process whose initial value is 1 ever decides.</a:t>
            </a:r>
          </a:p>
        </p:txBody>
      </p:sp>
    </p:spTree>
    <p:extLst>
      <p:ext uri="{BB962C8B-B14F-4D97-AF65-F5344CB8AC3E}">
        <p14:creationId xmlns:p14="http://schemas.microsoft.com/office/powerpoint/2010/main" val="246331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اگر پروسس 1 قبل از اعلام نتیجه از دسترس خارج شود؟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راه حل: یکی از سایت هایی که مثلا نظر 0 داشته به بقیه اطلاع دهد.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اگر همه روی 1 توافق داشته باشند و 1 قبل از اینکه هر گونه پیامی ارسال کند از دسترس خارج شود؟	</a:t>
            </a:r>
          </a:p>
          <a:p>
            <a:pPr lvl="1" algn="r" rtl="1"/>
            <a:r>
              <a:rPr lang="fa-IR" dirty="0">
                <a:cs typeface="B Nazanin" panose="00000400000000000000" pitchFamily="2" charset="-78"/>
              </a:rPr>
              <a:t>بقیه سایت ها از نظر 1 مطلع نبوده و نمی توانند تصمیم گیری کنند.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6643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540238"/>
          </a:xfrm>
        </p:spPr>
        <p:txBody>
          <a:bodyPr>
            <a:normAutofit fontScale="90000"/>
          </a:bodyPr>
          <a:lstStyle/>
          <a:p>
            <a:r>
              <a:rPr lang="en-US" dirty="0"/>
              <a:t>2-phase Commit Protocol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67013" y="1458914"/>
            <a:ext cx="2343150" cy="2981325"/>
            <a:chOff x="221" y="1059"/>
            <a:chExt cx="1636" cy="2041"/>
          </a:xfrm>
        </p:grpSpPr>
        <p:sp>
          <p:nvSpPr>
            <p:cNvPr id="200708" name="Oval 4"/>
            <p:cNvSpPr>
              <a:spLocks noChangeArrowheads="1"/>
            </p:cNvSpPr>
            <p:nvPr/>
          </p:nvSpPr>
          <p:spPr bwMode="auto">
            <a:xfrm>
              <a:off x="957" y="1059"/>
              <a:ext cx="386" cy="3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q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471" y="2722"/>
              <a:ext cx="386" cy="378"/>
              <a:chOff x="2167" y="2767"/>
              <a:chExt cx="386" cy="378"/>
            </a:xfrm>
          </p:grpSpPr>
          <p:sp>
            <p:nvSpPr>
              <p:cNvPr id="200710" name="Oval 6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11" name="Oval 7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>
                  <a:latin typeface="Times New Roman" charset="0"/>
                </a:endParaRPr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221" y="2722"/>
              <a:ext cx="386" cy="378"/>
              <a:chOff x="2167" y="2767"/>
              <a:chExt cx="386" cy="378"/>
            </a:xfrm>
          </p:grpSpPr>
          <p:sp>
            <p:nvSpPr>
              <p:cNvPr id="200713" name="Oval 9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714" name="Oval 10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a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>
                  <a:latin typeface="Times New Roman" charset="0"/>
                </a:endParaRPr>
              </a:p>
            </p:txBody>
          </p:sp>
        </p:grpSp>
        <p:sp>
          <p:nvSpPr>
            <p:cNvPr id="200715" name="Line 11"/>
            <p:cNvSpPr>
              <a:spLocks noChangeShapeType="1"/>
            </p:cNvSpPr>
            <p:nvPr/>
          </p:nvSpPr>
          <p:spPr bwMode="auto">
            <a:xfrm flipH="1">
              <a:off x="1131" y="1479"/>
              <a:ext cx="0" cy="4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6" name="Line 12"/>
            <p:cNvSpPr>
              <a:spLocks noChangeShapeType="1"/>
            </p:cNvSpPr>
            <p:nvPr/>
          </p:nvSpPr>
          <p:spPr bwMode="auto">
            <a:xfrm flipH="1">
              <a:off x="547" y="2292"/>
              <a:ext cx="369" cy="4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7" name="Line 13"/>
            <p:cNvSpPr>
              <a:spLocks noChangeShapeType="1"/>
            </p:cNvSpPr>
            <p:nvPr/>
          </p:nvSpPr>
          <p:spPr bwMode="auto">
            <a:xfrm>
              <a:off x="1262" y="2326"/>
              <a:ext cx="287" cy="3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18" name="Oval 14"/>
            <p:cNvSpPr>
              <a:spLocks noChangeArrowheads="1"/>
            </p:cNvSpPr>
            <p:nvPr/>
          </p:nvSpPr>
          <p:spPr bwMode="auto">
            <a:xfrm>
              <a:off x="913" y="1936"/>
              <a:ext cx="386" cy="3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w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</p:grpSp>
      <p:sp>
        <p:nvSpPr>
          <p:cNvPr id="200719" name="Text Box 15"/>
          <p:cNvSpPr txBox="1">
            <a:spLocks noChangeArrowheads="1"/>
          </p:cNvSpPr>
          <p:nvPr/>
        </p:nvSpPr>
        <p:spPr bwMode="auto">
          <a:xfrm>
            <a:off x="1974850" y="1854201"/>
            <a:ext cx="20002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Commit_Request msg</a:t>
            </a:r>
          </a:p>
          <a:p>
            <a:pPr algn="ctr"/>
            <a:r>
              <a:rPr lang="en-US" sz="1600">
                <a:latin typeface="Times New Roman" charset="0"/>
              </a:rPr>
              <a:t>sent to all cohorts</a:t>
            </a: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364038" y="2744789"/>
            <a:ext cx="1700212" cy="1069975"/>
            <a:chOff x="1847" y="1922"/>
            <a:chExt cx="1187" cy="731"/>
          </a:xfrm>
        </p:grpSpPr>
        <p:sp>
          <p:nvSpPr>
            <p:cNvPr id="200721" name="Text Box 17"/>
            <p:cNvSpPr txBox="1">
              <a:spLocks noChangeArrowheads="1"/>
            </p:cNvSpPr>
            <p:nvPr/>
          </p:nvSpPr>
          <p:spPr bwMode="auto">
            <a:xfrm>
              <a:off x="1847" y="1922"/>
              <a:ext cx="1187" cy="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 dirty="0">
                  <a:latin typeface="Times New Roman" charset="0"/>
                </a:rPr>
                <a:t>All cohorts</a:t>
              </a:r>
            </a:p>
            <a:p>
              <a:pPr algn="ctr"/>
              <a:r>
                <a:rPr lang="en-US" sz="1600" dirty="0">
                  <a:latin typeface="Times New Roman" charset="0"/>
                </a:rPr>
                <a:t>agreed</a:t>
              </a:r>
            </a:p>
            <a:p>
              <a:pPr algn="ctr"/>
              <a:r>
                <a:rPr lang="en-US" sz="1600" dirty="0">
                  <a:latin typeface="Times New Roman" charset="0"/>
                </a:rPr>
                <a:t>Send Commit </a:t>
              </a:r>
              <a:r>
                <a:rPr lang="en-US" sz="1600" dirty="0" err="1">
                  <a:latin typeface="Times New Roman" charset="0"/>
                </a:rPr>
                <a:t>msg</a:t>
              </a:r>
              <a:endParaRPr lang="en-US" sz="1600" dirty="0">
                <a:latin typeface="Times New Roman" charset="0"/>
              </a:endParaRPr>
            </a:p>
            <a:p>
              <a:pPr algn="ctr"/>
              <a:r>
                <a:rPr lang="en-US" sz="1600" dirty="0">
                  <a:latin typeface="Times New Roman" charset="0"/>
                </a:rPr>
                <a:t>to all cohorts</a:t>
              </a:r>
              <a:r>
                <a:rPr lang="en-US" sz="1600" baseline="30000" dirty="0">
                  <a:latin typeface="Times New Roman" charset="0"/>
                </a:rPr>
                <a:t>3,4</a:t>
              </a:r>
              <a:endParaRPr lang="en-US" sz="1600" dirty="0">
                <a:latin typeface="Times New Roman" charset="0"/>
              </a:endParaRPr>
            </a:p>
          </p:txBody>
        </p:sp>
        <p:sp>
          <p:nvSpPr>
            <p:cNvPr id="200722" name="Line 18"/>
            <p:cNvSpPr>
              <a:spLocks noChangeShapeType="1"/>
            </p:cNvSpPr>
            <p:nvPr/>
          </p:nvSpPr>
          <p:spPr bwMode="auto">
            <a:xfrm>
              <a:off x="1931" y="2276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1576388" y="2794001"/>
            <a:ext cx="2000250" cy="1069975"/>
            <a:chOff x="1744" y="1922"/>
            <a:chExt cx="1395" cy="732"/>
          </a:xfrm>
        </p:grpSpPr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1744" y="1922"/>
              <a:ext cx="1395" cy="7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One or more cohort(s)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replied abort</a:t>
              </a:r>
              <a:r>
                <a:rPr lang="en-US" sz="1600" baseline="30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  <a:p>
              <a:pPr algn="ctr"/>
              <a:r>
                <a:rPr lang="en-US" sz="1600">
                  <a:latin typeface="Times New Roman" charset="0"/>
                </a:rPr>
                <a:t>Abort msg sent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to all cohorts</a:t>
              </a:r>
              <a:r>
                <a:rPr lang="en-US" sz="1600" baseline="30000">
                  <a:latin typeface="Times New Roman" charset="0"/>
                </a:rPr>
                <a:t>2,4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1931" y="2276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726" name="Text Box 22"/>
          <p:cNvSpPr txBox="1">
            <a:spLocks noChangeArrowheads="1"/>
          </p:cNvSpPr>
          <p:nvPr/>
        </p:nvSpPr>
        <p:spPr bwMode="auto">
          <a:xfrm>
            <a:off x="3406775" y="985839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Coordinator</a:t>
            </a:r>
          </a:p>
        </p:txBody>
      </p:sp>
      <p:sp>
        <p:nvSpPr>
          <p:cNvPr id="200727" name="Oval 23"/>
          <p:cNvSpPr>
            <a:spLocks noChangeArrowheads="1"/>
          </p:cNvSpPr>
          <p:nvPr/>
        </p:nvSpPr>
        <p:spPr bwMode="auto">
          <a:xfrm>
            <a:off x="8312151" y="1957389"/>
            <a:ext cx="569913" cy="560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pPr algn="ctr">
              <a:spcBef>
                <a:spcPct val="20000"/>
              </a:spcBef>
            </a:pPr>
            <a:r>
              <a:rPr lang="en-US" sz="2800" i="1">
                <a:latin typeface="Times New Roman" charset="0"/>
              </a:rPr>
              <a:t>q</a:t>
            </a:r>
            <a:r>
              <a:rPr lang="en-US" sz="2800" i="1" baseline="-25000">
                <a:latin typeface="Times New Roman" charset="0"/>
              </a:rPr>
              <a:t>i</a:t>
            </a:r>
            <a:endParaRPr lang="en-US" sz="2800">
              <a:latin typeface="Times New Roman" charset="0"/>
            </a:endParaRPr>
          </a:p>
        </p:txBody>
      </p: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9193214" y="3011489"/>
            <a:ext cx="568325" cy="560387"/>
            <a:chOff x="2167" y="2767"/>
            <a:chExt cx="386" cy="378"/>
          </a:xfrm>
        </p:grpSpPr>
        <p:sp>
          <p:nvSpPr>
            <p:cNvPr id="200729" name="Oval 25"/>
            <p:cNvSpPr>
              <a:spLocks noChangeArrowheads="1"/>
            </p:cNvSpPr>
            <p:nvPr/>
          </p:nvSpPr>
          <p:spPr bwMode="auto">
            <a:xfrm>
              <a:off x="2167" y="2767"/>
              <a:ext cx="386" cy="3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30" name="Oval 26"/>
            <p:cNvSpPr>
              <a:spLocks noChangeArrowheads="1"/>
            </p:cNvSpPr>
            <p:nvPr/>
          </p:nvSpPr>
          <p:spPr bwMode="auto">
            <a:xfrm>
              <a:off x="2216" y="28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18288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a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</p:grpSp>
      <p:grpSp>
        <p:nvGrpSpPr>
          <p:cNvPr id="8" name="Group 27"/>
          <p:cNvGrpSpPr>
            <a:grpSpLocks/>
          </p:cNvGrpSpPr>
          <p:nvPr/>
        </p:nvGrpSpPr>
        <p:grpSpPr bwMode="auto">
          <a:xfrm>
            <a:off x="7527926" y="4462464"/>
            <a:ext cx="568325" cy="560387"/>
            <a:chOff x="2167" y="2767"/>
            <a:chExt cx="386" cy="378"/>
          </a:xfrm>
        </p:grpSpPr>
        <p:sp>
          <p:nvSpPr>
            <p:cNvPr id="200732" name="Oval 28"/>
            <p:cNvSpPr>
              <a:spLocks noChangeArrowheads="1"/>
            </p:cNvSpPr>
            <p:nvPr/>
          </p:nvSpPr>
          <p:spPr bwMode="auto">
            <a:xfrm>
              <a:off x="2167" y="2767"/>
              <a:ext cx="386" cy="37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733" name="Oval 29"/>
            <p:cNvSpPr>
              <a:spLocks noChangeArrowheads="1"/>
            </p:cNvSpPr>
            <p:nvPr/>
          </p:nvSpPr>
          <p:spPr bwMode="auto">
            <a:xfrm>
              <a:off x="2216" y="281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18288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</p:grpSp>
      <p:sp>
        <p:nvSpPr>
          <p:cNvPr id="200734" name="Line 30"/>
          <p:cNvSpPr>
            <a:spLocks noChangeShapeType="1"/>
          </p:cNvSpPr>
          <p:nvPr/>
        </p:nvSpPr>
        <p:spPr bwMode="auto">
          <a:xfrm flipH="1">
            <a:off x="7951789" y="2506663"/>
            <a:ext cx="496887" cy="525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5" name="Line 31"/>
          <p:cNvSpPr>
            <a:spLocks noChangeShapeType="1"/>
          </p:cNvSpPr>
          <p:nvPr/>
        </p:nvSpPr>
        <p:spPr bwMode="auto">
          <a:xfrm>
            <a:off x="7800976" y="3567114"/>
            <a:ext cx="3175" cy="866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36" name="Oval 32"/>
          <p:cNvSpPr>
            <a:spLocks noChangeArrowheads="1"/>
          </p:cNvSpPr>
          <p:nvPr/>
        </p:nvSpPr>
        <p:spPr bwMode="auto">
          <a:xfrm>
            <a:off x="7483476" y="3001964"/>
            <a:ext cx="568325" cy="5603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tIns="0" anchor="ctr"/>
          <a:lstStyle/>
          <a:p>
            <a:pPr algn="ctr">
              <a:spcBef>
                <a:spcPct val="20000"/>
              </a:spcBef>
            </a:pPr>
            <a:r>
              <a:rPr lang="en-US" sz="2800" i="1">
                <a:latin typeface="Times New Roman" charset="0"/>
              </a:rPr>
              <a:t>w</a:t>
            </a:r>
            <a:r>
              <a:rPr lang="en-US" sz="2800" i="1" baseline="-25000">
                <a:latin typeface="Times New Roman" charset="0"/>
              </a:rPr>
              <a:t>i</a:t>
            </a:r>
            <a:endParaRPr lang="en-US" sz="2800">
              <a:latin typeface="Times New Roman" charset="0"/>
            </a:endParaRPr>
          </a:p>
        </p:txBody>
      </p:sp>
      <p:sp>
        <p:nvSpPr>
          <p:cNvPr id="200737" name="Text Box 33"/>
          <p:cNvSpPr txBox="1">
            <a:spLocks noChangeArrowheads="1"/>
          </p:cNvSpPr>
          <p:nvPr/>
        </p:nvSpPr>
        <p:spPr bwMode="auto">
          <a:xfrm>
            <a:off x="7927976" y="3267075"/>
            <a:ext cx="16160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Abort msg </a:t>
            </a:r>
          </a:p>
          <a:p>
            <a:pPr algn="ctr"/>
            <a:r>
              <a:rPr lang="en-US" sz="1600">
                <a:latin typeface="Times New Roman" charset="0"/>
              </a:rPr>
              <a:t>received</a:t>
            </a:r>
          </a:p>
          <a:p>
            <a:pPr algn="ctr"/>
            <a:r>
              <a:rPr lang="en-US" sz="1600">
                <a:latin typeface="Times New Roman" charset="0"/>
              </a:rPr>
              <a:t>from Coordinator</a:t>
            </a: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8937626" y="1882776"/>
            <a:ext cx="1630363" cy="1069975"/>
            <a:chOff x="1895" y="1926"/>
            <a:chExt cx="1105" cy="722"/>
          </a:xfrm>
        </p:grpSpPr>
        <p:sp>
          <p:nvSpPr>
            <p:cNvPr id="200739" name="Text Box 35"/>
            <p:cNvSpPr txBox="1">
              <a:spLocks noChangeArrowheads="1"/>
            </p:cNvSpPr>
            <p:nvPr/>
          </p:nvSpPr>
          <p:spPr bwMode="auto">
            <a:xfrm>
              <a:off x="1895" y="1926"/>
              <a:ext cx="1091" cy="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Commit_Request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msg received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Abort msg sent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to Coordinator</a:t>
              </a:r>
            </a:p>
          </p:txBody>
        </p:sp>
        <p:sp>
          <p:nvSpPr>
            <p:cNvPr id="200740" name="Line 36"/>
            <p:cNvSpPr>
              <a:spLocks noChangeShapeType="1"/>
            </p:cNvSpPr>
            <p:nvPr/>
          </p:nvSpPr>
          <p:spPr bwMode="auto">
            <a:xfrm>
              <a:off x="1931" y="2276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6604001" y="1912939"/>
            <a:ext cx="1628775" cy="1069975"/>
            <a:chOff x="1896" y="1927"/>
            <a:chExt cx="1104" cy="722"/>
          </a:xfrm>
        </p:grpSpPr>
        <p:sp>
          <p:nvSpPr>
            <p:cNvPr id="200742" name="Text Box 38"/>
            <p:cNvSpPr txBox="1">
              <a:spLocks noChangeArrowheads="1"/>
            </p:cNvSpPr>
            <p:nvPr/>
          </p:nvSpPr>
          <p:spPr bwMode="auto">
            <a:xfrm>
              <a:off x="1896" y="1927"/>
              <a:ext cx="1091" cy="7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Commit_Request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msg received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Agreed msg sent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to Coordinator</a:t>
              </a:r>
              <a:r>
                <a:rPr lang="en-US" sz="1600" baseline="30000">
                  <a:latin typeface="Times New Roman" charset="0"/>
                </a:rPr>
                <a:t>1</a:t>
              </a:r>
              <a:endParaRPr lang="en-US" sz="1600">
                <a:latin typeface="Times New Roman" charset="0"/>
              </a:endParaRPr>
            </a:p>
          </p:txBody>
        </p:sp>
        <p:sp>
          <p:nvSpPr>
            <p:cNvPr id="200743" name="Line 39"/>
            <p:cNvSpPr>
              <a:spLocks noChangeShapeType="1"/>
            </p:cNvSpPr>
            <p:nvPr/>
          </p:nvSpPr>
          <p:spPr bwMode="auto">
            <a:xfrm>
              <a:off x="1931" y="2276"/>
              <a:ext cx="10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0744" name="Text Box 40"/>
          <p:cNvSpPr txBox="1">
            <a:spLocks noChangeArrowheads="1"/>
          </p:cNvSpPr>
          <p:nvPr/>
        </p:nvSpPr>
        <p:spPr bwMode="auto">
          <a:xfrm>
            <a:off x="7315201" y="1219201"/>
            <a:ext cx="25066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Cohort i (i=2,3, …, n)</a:t>
            </a:r>
          </a:p>
        </p:txBody>
      </p:sp>
      <p:sp>
        <p:nvSpPr>
          <p:cNvPr id="200745" name="Line 41"/>
          <p:cNvSpPr>
            <a:spLocks noChangeShapeType="1"/>
          </p:cNvSpPr>
          <p:nvPr/>
        </p:nvSpPr>
        <p:spPr bwMode="auto">
          <a:xfrm>
            <a:off x="8712200" y="2527301"/>
            <a:ext cx="496888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6" name="Line 42"/>
          <p:cNvSpPr>
            <a:spLocks noChangeShapeType="1"/>
          </p:cNvSpPr>
          <p:nvPr/>
        </p:nvSpPr>
        <p:spPr bwMode="auto">
          <a:xfrm>
            <a:off x="8070851" y="3290888"/>
            <a:ext cx="108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7" name="Text Box 43"/>
          <p:cNvSpPr txBox="1">
            <a:spLocks noChangeArrowheads="1"/>
          </p:cNvSpPr>
          <p:nvPr/>
        </p:nvSpPr>
        <p:spPr bwMode="auto">
          <a:xfrm>
            <a:off x="6459539" y="3640138"/>
            <a:ext cx="137318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600">
                <a:latin typeface="Times New Roman" charset="0"/>
              </a:rPr>
              <a:t>Commit msg </a:t>
            </a:r>
          </a:p>
          <a:p>
            <a:pPr algn="ctr"/>
            <a:r>
              <a:rPr lang="en-US" sz="1600">
                <a:latin typeface="Times New Roman" charset="0"/>
              </a:rPr>
              <a:t>received from </a:t>
            </a:r>
          </a:p>
          <a:p>
            <a:pPr algn="ctr"/>
            <a:r>
              <a:rPr lang="en-US" sz="1600">
                <a:latin typeface="Times New Roman" charset="0"/>
              </a:rPr>
              <a:t>Coordinator</a:t>
            </a:r>
            <a:r>
              <a:rPr lang="en-US" sz="1600" baseline="30000">
                <a:latin typeface="Times New Roman" charset="0"/>
              </a:rPr>
              <a:t>2</a:t>
            </a:r>
            <a:endParaRPr lang="en-US" sz="1600">
              <a:latin typeface="Times New Roman" charset="0"/>
            </a:endParaRPr>
          </a:p>
        </p:txBody>
      </p:sp>
      <p:sp>
        <p:nvSpPr>
          <p:cNvPr id="200748" name="Line 44"/>
          <p:cNvSpPr>
            <a:spLocks noChangeShapeType="1"/>
          </p:cNvSpPr>
          <p:nvPr/>
        </p:nvSpPr>
        <p:spPr bwMode="auto">
          <a:xfrm>
            <a:off x="6286500" y="1252539"/>
            <a:ext cx="0" cy="4421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0749" name="Text Box 45"/>
          <p:cNvSpPr txBox="1">
            <a:spLocks noChangeArrowheads="1"/>
          </p:cNvSpPr>
          <p:nvPr/>
        </p:nvSpPr>
        <p:spPr bwMode="auto">
          <a:xfrm>
            <a:off x="6280150" y="5276850"/>
            <a:ext cx="438785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>
                <a:latin typeface="Times New Roman" charset="0"/>
              </a:rPr>
              <a:t>1. First, write UNDO/REDO logs on stable storage.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Times New Roman" charset="0"/>
              </a:rPr>
              <a:t>2. Writes COMPLETE record; releases locks</a:t>
            </a:r>
            <a:endParaRPr lang="en-US" sz="2800">
              <a:latin typeface="Times New Roman" charset="0"/>
            </a:endParaRPr>
          </a:p>
        </p:txBody>
      </p:sp>
      <p:sp>
        <p:nvSpPr>
          <p:cNvPr id="200750" name="Text Box 46"/>
          <p:cNvSpPr txBox="1">
            <a:spLocks noChangeArrowheads="1"/>
          </p:cNvSpPr>
          <p:nvPr/>
        </p:nvSpPr>
        <p:spPr bwMode="auto">
          <a:xfrm>
            <a:off x="1524000" y="4849813"/>
            <a:ext cx="4700588" cy="1217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>
                <a:latin typeface="Times New Roman" charset="0"/>
              </a:rPr>
              <a:t>1. Assume ABORT if there is a timeout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Times New Roman" charset="0"/>
              </a:rPr>
              <a:t>2. First, writes ABORT record to stable storage.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Times New Roman" charset="0"/>
              </a:rPr>
              <a:t>3. First, writes COMMIT record to stable storage.</a:t>
            </a:r>
          </a:p>
          <a:p>
            <a:pPr>
              <a:spcBef>
                <a:spcPct val="20000"/>
              </a:spcBef>
            </a:pPr>
            <a:r>
              <a:rPr lang="en-US" sz="1600">
                <a:latin typeface="Times New Roman" charset="0"/>
              </a:rPr>
              <a:t>4. Write COMPLETE record when all msgs confirmed.</a:t>
            </a:r>
            <a:endParaRPr lang="en-US" sz="280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73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3"/>
            <a:ext cx="10058400" cy="781909"/>
          </a:xfrm>
        </p:spPr>
        <p:txBody>
          <a:bodyPr/>
          <a:lstStyle/>
          <a:p>
            <a:r>
              <a:rPr lang="en-US" dirty="0"/>
              <a:t>Site Failures</a:t>
            </a:r>
          </a:p>
        </p:txBody>
      </p:sp>
      <p:sp>
        <p:nvSpPr>
          <p:cNvPr id="201731" name="Text Box 3"/>
          <p:cNvSpPr txBox="1">
            <a:spLocks noChangeArrowheads="1"/>
          </p:cNvSpPr>
          <p:nvPr/>
        </p:nvSpPr>
        <p:spPr bwMode="auto">
          <a:xfrm>
            <a:off x="2318197" y="1371961"/>
            <a:ext cx="7262812" cy="386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Who Fails                         At what point                              Actions on recovery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Coordinator                    before writing Commit                Send Abort messages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Coordinator                    after writing Commit but             Send Commit messages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                                          before writing Complete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Coordinator                     after writing Complete                None.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Cohort                               before writing Undo/Redo          None. Abort will occur. </a:t>
            </a:r>
          </a:p>
          <a:p>
            <a:pPr>
              <a:spcBef>
                <a:spcPct val="20000"/>
              </a:spcBef>
            </a:pPr>
            <a:endParaRPr lang="en-US" sz="1600" b="1" dirty="0">
              <a:latin typeface="Times New Roman" charset="0"/>
            </a:endParaRP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Cohort                               after writing Undo/Redo             Wait for message from</a:t>
            </a:r>
          </a:p>
          <a:p>
            <a:pPr>
              <a:spcBef>
                <a:spcPct val="20000"/>
              </a:spcBef>
            </a:pPr>
            <a:r>
              <a:rPr lang="en-US" sz="1600" b="1" dirty="0">
                <a:latin typeface="Times New Roman" charset="0"/>
              </a:rPr>
              <a:t>                                                                                                    Coordinator.                 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4146283" y="1753193"/>
            <a:ext cx="0" cy="4157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1734" name="Line 6"/>
          <p:cNvSpPr>
            <a:spLocks noChangeShapeType="1"/>
          </p:cNvSpPr>
          <p:nvPr/>
        </p:nvSpPr>
        <p:spPr bwMode="auto">
          <a:xfrm>
            <a:off x="7158787" y="1753192"/>
            <a:ext cx="0" cy="4157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52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پیچیدگی زمانی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2 مرحله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سوال: چرا در حالی که الگوریتم تفاهم در شرایط خطای پروسس به </a:t>
            </a:r>
            <a:r>
              <a:rPr lang="en-US" dirty="0">
                <a:cs typeface="B Nazanin" panose="00000400000000000000" pitchFamily="2" charset="-78"/>
              </a:rPr>
              <a:t>f + 1</a:t>
            </a:r>
            <a:r>
              <a:rPr lang="fa-IR" dirty="0">
                <a:cs typeface="B Nazanin" panose="00000400000000000000" pitchFamily="2" charset="-78"/>
              </a:rPr>
              <a:t> مرحله نیاز داشت، پروتکل </a:t>
            </a:r>
            <a:r>
              <a:rPr lang="en-US" dirty="0">
                <a:cs typeface="B Nazanin" panose="00000400000000000000" pitchFamily="2" charset="-78"/>
              </a:rPr>
              <a:t>2PC</a:t>
            </a:r>
            <a:r>
              <a:rPr lang="fa-IR" dirty="0">
                <a:cs typeface="B Nazanin" panose="00000400000000000000" pitchFamily="2" charset="-78"/>
              </a:rPr>
              <a:t> صرفا به دو مرحله نیاز دارد؟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پاسخ: شرط پایان متفاوت است </a:t>
            </a:r>
            <a:r>
              <a:rPr lang="en-US" dirty="0">
                <a:cs typeface="B Nazanin" panose="00000400000000000000" pitchFamily="2" charset="-78"/>
              </a:rPr>
              <a:t>(weak termination)</a:t>
            </a:r>
            <a:endParaRPr lang="fa-IR" dirty="0">
              <a:cs typeface="B Nazanin" panose="00000400000000000000" pitchFamily="2" charset="-78"/>
            </a:endParaRPr>
          </a:p>
          <a:p>
            <a:endParaRPr lang="fa-IR" dirty="0">
              <a:cs typeface="B Nazanin" panose="00000400000000000000" pitchFamily="2" charset="-78"/>
            </a:endParaRPr>
          </a:p>
          <a:p>
            <a:endParaRPr lang="fa-IR" dirty="0">
              <a:cs typeface="B Nazanin" panose="00000400000000000000" pitchFamily="2" charset="-78"/>
            </a:endParaRPr>
          </a:p>
          <a:p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5229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پیچیدگی پیامی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در بدترین حالت </a:t>
            </a:r>
            <a:r>
              <a:rPr lang="en-US" dirty="0">
                <a:cs typeface="B Nazanin" panose="00000400000000000000" pitchFamily="2" charset="-78"/>
              </a:rPr>
              <a:t>2 (n – 1) </a:t>
            </a:r>
            <a:r>
              <a:rPr lang="fa-IR" dirty="0">
                <a:cs typeface="B Nazanin" panose="00000400000000000000" pitchFamily="2" charset="-78"/>
              </a:rPr>
              <a:t> پیام در صورتی که خطا رخ ندهد. 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57406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25" y="0"/>
            <a:ext cx="8703473" cy="665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51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42862"/>
            <a:ext cx="102203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0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71437"/>
            <a:ext cx="7620000" cy="671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421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952500"/>
            <a:ext cx="109632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5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Database 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چند سایت در اجرای یک تراکنش نقش دارند. وقتی هر یک از سایتها وظیفه خود را به پایان رساند، باید تصمیم گیری کند که تراکنش </a:t>
            </a:r>
            <a:r>
              <a:rPr lang="en-US" dirty="0">
                <a:cs typeface="B Nazanin" panose="00000400000000000000" pitchFamily="2" charset="-78"/>
              </a:rPr>
              <a:t>commit</a:t>
            </a:r>
            <a:r>
              <a:rPr lang="fa-IR" dirty="0">
                <a:cs typeface="B Nazanin" panose="00000400000000000000" pitchFamily="2" charset="-78"/>
              </a:rPr>
              <a:t> شود یا </a:t>
            </a:r>
            <a:r>
              <a:rPr lang="en-US" dirty="0">
                <a:cs typeface="B Nazanin" panose="00000400000000000000" pitchFamily="2" charset="-78"/>
              </a:rPr>
              <a:t>abort</a:t>
            </a:r>
            <a:r>
              <a:rPr lang="fa-IR" dirty="0">
                <a:cs typeface="B Nazanin" panose="00000400000000000000" pitchFamily="2" charset="-78"/>
              </a:rPr>
              <a:t>؟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در صورتی که هر سایت توانسته باشد کارهای مربوط به خود را به صورت محلی انجام دهد، ترجیح می دهد تصمیم </a:t>
            </a:r>
            <a:r>
              <a:rPr lang="en-US" dirty="0">
                <a:cs typeface="B Nazanin" panose="00000400000000000000" pitchFamily="2" charset="-78"/>
              </a:rPr>
              <a:t>commit</a:t>
            </a:r>
            <a:r>
              <a:rPr lang="fa-IR" dirty="0">
                <a:cs typeface="B Nazanin" panose="00000400000000000000" pitchFamily="2" charset="-78"/>
              </a:rPr>
              <a:t> بگیرد و در غیر اینصورت </a:t>
            </a:r>
            <a:r>
              <a:rPr lang="en-US" dirty="0">
                <a:cs typeface="B Nazanin" panose="00000400000000000000" pitchFamily="2" charset="-78"/>
              </a:rPr>
              <a:t>abort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وقتی کامیت انجام می شود که همه سایت ها روی آن توافق داشته باشند.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ترجیحا توافق باید روی کامیت انجام شود.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06086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99" y="0"/>
            <a:ext cx="9682162" cy="62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36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570" y="519006"/>
            <a:ext cx="9092522" cy="525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58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038" y="774789"/>
            <a:ext cx="6791587" cy="54230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F53B79-D132-6FF9-83B6-C98160FEC428}"/>
              </a:ext>
            </a:extLst>
          </p:cNvPr>
          <p:cNvSpPr txBox="1"/>
          <p:nvPr/>
        </p:nvSpPr>
        <p:spPr>
          <a:xfrm>
            <a:off x="2944692" y="590123"/>
            <a:ext cx="840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این نمودار در حالی درست هست که همه شون کامیت کنن وگرنه اگر یه دونه ابورت بیاد که دیگه درست نیست.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6624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434" y="162109"/>
            <a:ext cx="6807775" cy="660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Agreement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Validity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Weak Termination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Strong Termination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در صورتی که پروسس 1 دچار خطا نشود برقرار است.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8166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تحلیل پیچیدگی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پیچیدگی زمانی:</a:t>
            </a: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3n</a:t>
            </a:r>
            <a:r>
              <a:rPr lang="fa-IR" dirty="0">
                <a:cs typeface="B Nazanin" panose="00000400000000000000" pitchFamily="2" charset="-78"/>
              </a:rPr>
              <a:t> مرحله در صورتی که </a:t>
            </a:r>
            <a:r>
              <a:rPr lang="en-US" dirty="0">
                <a:cs typeface="B Nazanin" panose="00000400000000000000" pitchFamily="2" charset="-78"/>
              </a:rPr>
              <a:t>n </a:t>
            </a:r>
            <a:r>
              <a:rPr lang="fa-IR" dirty="0">
                <a:cs typeface="B Nazanin" panose="00000400000000000000" pitchFamily="2" charset="-78"/>
              </a:rPr>
              <a:t> پروسس دچار خطا شود.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الگوریتم </a:t>
            </a:r>
            <a:r>
              <a:rPr lang="en-US" dirty="0">
                <a:cs typeface="B Nazanin" panose="00000400000000000000" pitchFamily="2" charset="-78"/>
              </a:rPr>
              <a:t>stopping agreement</a:t>
            </a:r>
            <a:r>
              <a:rPr lang="fa-IR" dirty="0">
                <a:cs typeface="B Nazanin" panose="00000400000000000000" pitchFamily="2" charset="-78"/>
              </a:rPr>
              <a:t> با حدود </a:t>
            </a:r>
            <a:r>
              <a:rPr lang="en-US" dirty="0">
                <a:cs typeface="B Nazanin" panose="00000400000000000000" pitchFamily="2" charset="-78"/>
              </a:rPr>
              <a:t>n</a:t>
            </a:r>
            <a:r>
              <a:rPr lang="fa-IR" dirty="0">
                <a:cs typeface="B Nazanin" panose="00000400000000000000" pitchFamily="2" charset="-78"/>
              </a:rPr>
              <a:t> مرحله به جواب می رسد.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سوال: چرا کامیت سه مرحله ای؟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پاسخ: در شرایط نرمال، الگوریتم در سه مرحله کار می کند که بسیار سریع تر خواهد بود.</a:t>
            </a:r>
          </a:p>
          <a:p>
            <a:pPr algn="r" rtl="1"/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پیچیدگی پیامی:</a:t>
            </a:r>
          </a:p>
          <a:p>
            <a:pPr algn="r" rtl="1"/>
            <a:r>
              <a:rPr lang="en-US" b="1" dirty="0">
                <a:cs typeface="B Nazanin" panose="00000400000000000000" pitchFamily="2" charset="-78"/>
              </a:rPr>
              <a:t>O(n)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قضیه: </a:t>
            </a:r>
            <a:r>
              <a:rPr lang="fa-IR" dirty="0">
                <a:cs typeface="B Nazanin" panose="00000400000000000000" pitchFamily="2" charset="-78"/>
              </a:rPr>
              <a:t>هر الگوریتم که مساله کامیت را حل کند، حداقل به </a:t>
            </a:r>
            <a:r>
              <a:rPr lang="en-US" dirty="0">
                <a:cs typeface="B Nazanin" panose="00000400000000000000" pitchFamily="2" charset="-78"/>
              </a:rPr>
              <a:t>2 n – 2</a:t>
            </a:r>
            <a:r>
              <a:rPr lang="fa-IR" dirty="0">
                <a:cs typeface="B Nazanin" panose="00000400000000000000" pitchFamily="2" charset="-78"/>
              </a:rPr>
              <a:t> پیام در صورت عدم بروز خطا و شرایطی که همه با 1 آغاز کنند،  نیاز دارد.</a:t>
            </a:r>
          </a:p>
          <a:p>
            <a:endParaRPr lang="fa-IR" dirty="0">
              <a:cs typeface="B Nazanin" panose="00000400000000000000" pitchFamily="2" charset="-78"/>
            </a:endParaRPr>
          </a:p>
          <a:p>
            <a:endParaRPr lang="fa-IR" dirty="0">
              <a:cs typeface="B Nazanin" panose="00000400000000000000" pitchFamily="2" charset="-78"/>
            </a:endParaRPr>
          </a:p>
          <a:p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C0B69-499A-B928-6D3E-9D373207DF29}"/>
              </a:ext>
            </a:extLst>
          </p:cNvPr>
          <p:cNvSpPr txBox="1"/>
          <p:nvPr/>
        </p:nvSpPr>
        <p:spPr>
          <a:xfrm>
            <a:off x="797458" y="4734046"/>
            <a:ext cx="3206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سعی کنید این قضیه 2</a:t>
            </a:r>
            <a:r>
              <a:rPr lang="en-US" dirty="0"/>
              <a:t>2n-</a:t>
            </a:r>
            <a:r>
              <a:rPr lang="fa-IR"/>
              <a:t> را نقض کنید.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6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97280" y="286604"/>
            <a:ext cx="10058400" cy="629386"/>
          </a:xfrm>
        </p:spPr>
        <p:txBody>
          <a:bodyPr>
            <a:normAutofit fontScale="90000"/>
          </a:bodyPr>
          <a:lstStyle/>
          <a:p>
            <a:r>
              <a:rPr lang="en-US" dirty="0"/>
              <a:t>3-phase Commit Protocol</a:t>
            </a:r>
          </a:p>
        </p:txBody>
      </p:sp>
      <p:sp>
        <p:nvSpPr>
          <p:cNvPr id="203799" name="Text Box 23"/>
          <p:cNvSpPr txBox="1">
            <a:spLocks noChangeArrowheads="1"/>
          </p:cNvSpPr>
          <p:nvPr/>
        </p:nvSpPr>
        <p:spPr bwMode="auto">
          <a:xfrm>
            <a:off x="3352800" y="1143001"/>
            <a:ext cx="15382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>
                <a:latin typeface="Times New Roman" charset="0"/>
              </a:rPr>
              <a:t>Coordinator</a:t>
            </a:r>
          </a:p>
        </p:txBody>
      </p:sp>
      <p:sp>
        <p:nvSpPr>
          <p:cNvPr id="203800" name="Line 24"/>
          <p:cNvSpPr>
            <a:spLocks noChangeShapeType="1"/>
          </p:cNvSpPr>
          <p:nvPr/>
        </p:nvSpPr>
        <p:spPr bwMode="auto">
          <a:xfrm>
            <a:off x="6248400" y="1370014"/>
            <a:ext cx="1588" cy="4344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>
            <a:off x="6384926" y="1216026"/>
            <a:ext cx="4183063" cy="4956175"/>
            <a:chOff x="3062" y="738"/>
            <a:chExt cx="2635" cy="3122"/>
          </a:xfrm>
        </p:grpSpPr>
        <p:sp>
          <p:nvSpPr>
            <p:cNvPr id="203807" name="Oval 31"/>
            <p:cNvSpPr>
              <a:spLocks noChangeArrowheads="1"/>
            </p:cNvSpPr>
            <p:nvPr/>
          </p:nvSpPr>
          <p:spPr bwMode="auto">
            <a:xfrm>
              <a:off x="3784" y="2687"/>
              <a:ext cx="358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p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  <p:sp>
          <p:nvSpPr>
            <p:cNvPr id="203808" name="Line 32"/>
            <p:cNvSpPr>
              <a:spLocks noChangeShapeType="1"/>
            </p:cNvSpPr>
            <p:nvPr/>
          </p:nvSpPr>
          <p:spPr bwMode="auto">
            <a:xfrm>
              <a:off x="3953" y="3066"/>
              <a:ext cx="0" cy="4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09" name="Oval 33"/>
            <p:cNvSpPr>
              <a:spLocks noChangeArrowheads="1"/>
            </p:cNvSpPr>
            <p:nvPr/>
          </p:nvSpPr>
          <p:spPr bwMode="auto">
            <a:xfrm>
              <a:off x="4276" y="1039"/>
              <a:ext cx="35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q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4831" y="1703"/>
              <a:ext cx="358" cy="353"/>
              <a:chOff x="2167" y="2767"/>
              <a:chExt cx="386" cy="378"/>
            </a:xfrm>
          </p:grpSpPr>
          <p:sp>
            <p:nvSpPr>
              <p:cNvPr id="203811" name="Oval 35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2" name="Oval 36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a</a:t>
                </a:r>
                <a:r>
                  <a:rPr lang="en-US" sz="2800" i="1" baseline="-25000">
                    <a:latin typeface="Times New Roman" charset="0"/>
                  </a:rPr>
                  <a:t>i</a:t>
                </a:r>
                <a:endParaRPr lang="en-US" sz="2800">
                  <a:latin typeface="Times New Roman" charset="0"/>
                </a:endParaRPr>
              </a:p>
            </p:txBody>
          </p:sp>
        </p:grp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3783" y="3507"/>
              <a:ext cx="358" cy="353"/>
              <a:chOff x="2167" y="2767"/>
              <a:chExt cx="386" cy="378"/>
            </a:xfrm>
          </p:grpSpPr>
          <p:sp>
            <p:nvSpPr>
              <p:cNvPr id="203814" name="Oval 38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815" name="Oval 39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i</a:t>
                </a:r>
                <a:endParaRPr lang="en-US" sz="2800">
                  <a:latin typeface="Times New Roman" charset="0"/>
                </a:endParaRPr>
              </a:p>
            </p:txBody>
          </p:sp>
        </p:grpSp>
        <p:sp>
          <p:nvSpPr>
            <p:cNvPr id="203816" name="Line 40"/>
            <p:cNvSpPr>
              <a:spLocks noChangeShapeType="1"/>
            </p:cNvSpPr>
            <p:nvPr/>
          </p:nvSpPr>
          <p:spPr bwMode="auto">
            <a:xfrm flipH="1">
              <a:off x="4049" y="1385"/>
              <a:ext cx="313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7" name="Line 41"/>
            <p:cNvSpPr>
              <a:spLocks noChangeShapeType="1"/>
            </p:cNvSpPr>
            <p:nvPr/>
          </p:nvSpPr>
          <p:spPr bwMode="auto">
            <a:xfrm>
              <a:off x="3954" y="2053"/>
              <a:ext cx="2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18" name="Oval 42"/>
            <p:cNvSpPr>
              <a:spLocks noChangeArrowheads="1"/>
            </p:cNvSpPr>
            <p:nvPr/>
          </p:nvSpPr>
          <p:spPr bwMode="auto">
            <a:xfrm>
              <a:off x="3754" y="1697"/>
              <a:ext cx="358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w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  <p:sp>
          <p:nvSpPr>
            <p:cNvPr id="203819" name="Text Box 43"/>
            <p:cNvSpPr txBox="1">
              <a:spLocks noChangeArrowheads="1"/>
            </p:cNvSpPr>
            <p:nvPr/>
          </p:nvSpPr>
          <p:spPr bwMode="auto">
            <a:xfrm>
              <a:off x="4051" y="1859"/>
              <a:ext cx="1018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Abort msg 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received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from Coordinator</a:t>
              </a:r>
            </a:p>
          </p:txBody>
        </p:sp>
        <p:grpSp>
          <p:nvGrpSpPr>
            <p:cNvPr id="5" name="Group 44"/>
            <p:cNvGrpSpPr>
              <a:grpSpLocks/>
            </p:cNvGrpSpPr>
            <p:nvPr/>
          </p:nvGrpSpPr>
          <p:grpSpPr bwMode="auto">
            <a:xfrm>
              <a:off x="4670" y="992"/>
              <a:ext cx="1027" cy="674"/>
              <a:chOff x="1895" y="1926"/>
              <a:chExt cx="1105" cy="722"/>
            </a:xfrm>
          </p:grpSpPr>
          <p:sp>
            <p:nvSpPr>
              <p:cNvPr id="203821" name="Text Box 45"/>
              <p:cNvSpPr txBox="1">
                <a:spLocks noChangeArrowheads="1"/>
              </p:cNvSpPr>
              <p:nvPr/>
            </p:nvSpPr>
            <p:spPr bwMode="auto">
              <a:xfrm>
                <a:off x="1895" y="1926"/>
                <a:ext cx="1091" cy="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Commit_Request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msg received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Abort msg sent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Coordinator</a:t>
                </a:r>
              </a:p>
            </p:txBody>
          </p:sp>
          <p:sp>
            <p:nvSpPr>
              <p:cNvPr id="203822" name="Line 46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3160" y="1011"/>
              <a:ext cx="1026" cy="674"/>
              <a:chOff x="1896" y="1927"/>
              <a:chExt cx="1104" cy="722"/>
            </a:xfrm>
          </p:grpSpPr>
          <p:sp>
            <p:nvSpPr>
              <p:cNvPr id="203824" name="Text Box 48"/>
              <p:cNvSpPr txBox="1">
                <a:spLocks noChangeArrowheads="1"/>
              </p:cNvSpPr>
              <p:nvPr/>
            </p:nvSpPr>
            <p:spPr bwMode="auto">
              <a:xfrm>
                <a:off x="1896" y="1927"/>
                <a:ext cx="1091" cy="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Commit_Request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msg received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Agreed msg sent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Coordinator</a:t>
                </a:r>
              </a:p>
            </p:txBody>
          </p:sp>
          <p:sp>
            <p:nvSpPr>
              <p:cNvPr id="203825" name="Line 49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3826" name="Text Box 50"/>
            <p:cNvSpPr txBox="1">
              <a:spLocks noChangeArrowheads="1"/>
            </p:cNvSpPr>
            <p:nvPr/>
          </p:nvSpPr>
          <p:spPr bwMode="auto">
            <a:xfrm>
              <a:off x="3719" y="738"/>
              <a:ext cx="1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charset="0"/>
                </a:rPr>
                <a:t>Cohort i (i=2,3, …, n)</a:t>
              </a:r>
            </a:p>
          </p:txBody>
        </p:sp>
        <p:sp>
          <p:nvSpPr>
            <p:cNvPr id="203827" name="Line 51"/>
            <p:cNvSpPr>
              <a:spLocks noChangeShapeType="1"/>
            </p:cNvSpPr>
            <p:nvPr/>
          </p:nvSpPr>
          <p:spPr bwMode="auto">
            <a:xfrm>
              <a:off x="4528" y="1398"/>
              <a:ext cx="313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828" name="Line 52"/>
            <p:cNvSpPr>
              <a:spLocks noChangeShapeType="1"/>
            </p:cNvSpPr>
            <p:nvPr/>
          </p:nvSpPr>
          <p:spPr bwMode="auto">
            <a:xfrm>
              <a:off x="4124" y="1879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53"/>
            <p:cNvGrpSpPr>
              <a:grpSpLocks/>
            </p:cNvGrpSpPr>
            <p:nvPr/>
          </p:nvGrpSpPr>
          <p:grpSpPr bwMode="auto">
            <a:xfrm>
              <a:off x="3062" y="2013"/>
              <a:ext cx="895" cy="674"/>
              <a:chOff x="2974" y="2192"/>
              <a:chExt cx="895" cy="674"/>
            </a:xfrm>
          </p:grpSpPr>
          <p:sp>
            <p:nvSpPr>
              <p:cNvPr id="203830" name="Text Box 54"/>
              <p:cNvSpPr txBox="1">
                <a:spLocks noChangeArrowheads="1"/>
              </p:cNvSpPr>
              <p:nvPr/>
            </p:nvSpPr>
            <p:spPr bwMode="auto">
              <a:xfrm>
                <a:off x="2974" y="2192"/>
                <a:ext cx="895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Prepare msg 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received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Send Ack msg 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Coordinator</a:t>
                </a:r>
              </a:p>
            </p:txBody>
          </p:sp>
          <p:sp>
            <p:nvSpPr>
              <p:cNvPr id="203831" name="Line 55"/>
              <p:cNvSpPr>
                <a:spLocks noChangeShapeType="1"/>
              </p:cNvSpPr>
              <p:nvPr/>
            </p:nvSpPr>
            <p:spPr bwMode="auto">
              <a:xfrm flipV="1">
                <a:off x="3030" y="2523"/>
                <a:ext cx="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3832" name="Text Box 56"/>
            <p:cNvSpPr txBox="1">
              <a:spLocks noChangeArrowheads="1"/>
            </p:cNvSpPr>
            <p:nvPr/>
          </p:nvSpPr>
          <p:spPr bwMode="auto">
            <a:xfrm>
              <a:off x="3996" y="3046"/>
              <a:ext cx="12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Commit msg received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from Coordinator</a:t>
              </a:r>
            </a:p>
          </p:txBody>
        </p:sp>
      </p:grpSp>
      <p:grpSp>
        <p:nvGrpSpPr>
          <p:cNvPr id="8" name="Group 58"/>
          <p:cNvGrpSpPr>
            <a:grpSpLocks/>
          </p:cNvGrpSpPr>
          <p:nvPr/>
        </p:nvGrpSpPr>
        <p:grpSpPr bwMode="auto">
          <a:xfrm>
            <a:off x="1728789" y="1676400"/>
            <a:ext cx="4313237" cy="4362450"/>
            <a:chOff x="129" y="1056"/>
            <a:chExt cx="2717" cy="2748"/>
          </a:xfrm>
        </p:grpSpPr>
        <p:sp>
          <p:nvSpPr>
            <p:cNvPr id="203781" name="Oval 5"/>
            <p:cNvSpPr>
              <a:spLocks noChangeArrowheads="1"/>
            </p:cNvSpPr>
            <p:nvPr/>
          </p:nvSpPr>
          <p:spPr bwMode="auto">
            <a:xfrm>
              <a:off x="1432" y="1056"/>
              <a:ext cx="348" cy="3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q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1956" y="3456"/>
              <a:ext cx="348" cy="348"/>
              <a:chOff x="2167" y="2767"/>
              <a:chExt cx="386" cy="378"/>
            </a:xfrm>
          </p:grpSpPr>
          <p:sp>
            <p:nvSpPr>
              <p:cNvPr id="203783" name="Oval 7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4" name="Oval 8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>
                  <a:latin typeface="Times New Roman" charset="0"/>
                </a:endParaRPr>
              </a:p>
            </p:txBody>
          </p:sp>
        </p:grpSp>
        <p:grpSp>
          <p:nvGrpSpPr>
            <p:cNvPr id="10" name="Group 9"/>
            <p:cNvGrpSpPr>
              <a:grpSpLocks/>
            </p:cNvGrpSpPr>
            <p:nvPr/>
          </p:nvGrpSpPr>
          <p:grpSpPr bwMode="auto">
            <a:xfrm>
              <a:off x="768" y="2586"/>
              <a:ext cx="348" cy="348"/>
              <a:chOff x="2167" y="2767"/>
              <a:chExt cx="386" cy="378"/>
            </a:xfrm>
          </p:grpSpPr>
          <p:sp>
            <p:nvSpPr>
              <p:cNvPr id="203786" name="Oval 10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787" name="Oval 11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a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>
                  <a:latin typeface="Times New Roman" charset="0"/>
                </a:endParaRPr>
              </a:p>
            </p:txBody>
          </p:sp>
        </p:grpSp>
        <p:sp>
          <p:nvSpPr>
            <p:cNvPr id="203788" name="Line 12"/>
            <p:cNvSpPr>
              <a:spLocks noChangeShapeType="1"/>
            </p:cNvSpPr>
            <p:nvPr/>
          </p:nvSpPr>
          <p:spPr bwMode="auto">
            <a:xfrm flipH="1">
              <a:off x="1589" y="1442"/>
              <a:ext cx="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89" name="Line 13"/>
            <p:cNvSpPr>
              <a:spLocks noChangeShapeType="1"/>
            </p:cNvSpPr>
            <p:nvPr/>
          </p:nvSpPr>
          <p:spPr bwMode="auto">
            <a:xfrm flipH="1">
              <a:off x="1062" y="2191"/>
              <a:ext cx="33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0" name="Line 14"/>
            <p:cNvSpPr>
              <a:spLocks noChangeShapeType="1"/>
            </p:cNvSpPr>
            <p:nvPr/>
          </p:nvSpPr>
          <p:spPr bwMode="auto">
            <a:xfrm>
              <a:off x="1707" y="2222"/>
              <a:ext cx="25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3791" name="Oval 15"/>
            <p:cNvSpPr>
              <a:spLocks noChangeArrowheads="1"/>
            </p:cNvSpPr>
            <p:nvPr/>
          </p:nvSpPr>
          <p:spPr bwMode="auto">
            <a:xfrm>
              <a:off x="1392" y="1863"/>
              <a:ext cx="349" cy="3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w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  <p:sp>
          <p:nvSpPr>
            <p:cNvPr id="203792" name="Text Box 16"/>
            <p:cNvSpPr txBox="1">
              <a:spLocks noChangeArrowheads="1"/>
            </p:cNvSpPr>
            <p:nvPr/>
          </p:nvSpPr>
          <p:spPr bwMode="auto">
            <a:xfrm>
              <a:off x="324" y="1345"/>
              <a:ext cx="12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Commit_Request msg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sent to all cohorts</a:t>
              </a:r>
            </a:p>
          </p:txBody>
        </p: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804" y="1870"/>
              <a:ext cx="1042" cy="674"/>
              <a:chOff x="1864" y="1922"/>
              <a:chExt cx="1154" cy="731"/>
            </a:xfrm>
          </p:grpSpPr>
          <p:sp>
            <p:nvSpPr>
              <p:cNvPr id="203794" name="Text Box 18"/>
              <p:cNvSpPr txBox="1">
                <a:spLocks noChangeArrowheads="1"/>
              </p:cNvSpPr>
              <p:nvPr/>
            </p:nvSpPr>
            <p:spPr bwMode="auto">
              <a:xfrm>
                <a:off x="1864" y="1922"/>
                <a:ext cx="1154" cy="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All cohorts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agreed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Send Prepare msg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all cohorts</a:t>
                </a:r>
              </a:p>
            </p:txBody>
          </p:sp>
          <p:sp>
            <p:nvSpPr>
              <p:cNvPr id="203795" name="Line 19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129" y="1870"/>
              <a:ext cx="1260" cy="674"/>
              <a:chOff x="1744" y="1922"/>
              <a:chExt cx="1395" cy="732"/>
            </a:xfrm>
          </p:grpSpPr>
          <p:sp>
            <p:nvSpPr>
              <p:cNvPr id="203797" name="Text Box 21"/>
              <p:cNvSpPr txBox="1">
                <a:spLocks noChangeArrowheads="1"/>
              </p:cNvSpPr>
              <p:nvPr/>
            </p:nvSpPr>
            <p:spPr bwMode="auto">
              <a:xfrm>
                <a:off x="1744" y="1922"/>
                <a:ext cx="1395" cy="7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One or more cohort(s)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replied abort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Abort msg sent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all cohorts</a:t>
                </a:r>
              </a:p>
            </p:txBody>
          </p:sp>
          <p:sp>
            <p:nvSpPr>
              <p:cNvPr id="203798" name="Line 22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3801" name="Oval 25"/>
            <p:cNvSpPr>
              <a:spLocks noChangeArrowheads="1"/>
            </p:cNvSpPr>
            <p:nvPr/>
          </p:nvSpPr>
          <p:spPr bwMode="auto">
            <a:xfrm>
              <a:off x="1920" y="2592"/>
              <a:ext cx="349" cy="3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p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  <p:grpSp>
          <p:nvGrpSpPr>
            <p:cNvPr id="13" name="Group 27"/>
            <p:cNvGrpSpPr>
              <a:grpSpLocks/>
            </p:cNvGrpSpPr>
            <p:nvPr/>
          </p:nvGrpSpPr>
          <p:grpSpPr bwMode="auto">
            <a:xfrm>
              <a:off x="1041" y="2880"/>
              <a:ext cx="1071" cy="674"/>
              <a:chOff x="1847" y="1922"/>
              <a:chExt cx="1187" cy="731"/>
            </a:xfrm>
          </p:grpSpPr>
          <p:sp>
            <p:nvSpPr>
              <p:cNvPr id="203804" name="Text Box 28"/>
              <p:cNvSpPr txBox="1">
                <a:spLocks noChangeArrowheads="1"/>
              </p:cNvSpPr>
              <p:nvPr/>
            </p:nvSpPr>
            <p:spPr bwMode="auto">
              <a:xfrm>
                <a:off x="1847" y="1922"/>
                <a:ext cx="1187" cy="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All cohorts sent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Ack msg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Send Commit msg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all cohorts</a:t>
                </a:r>
              </a:p>
            </p:txBody>
          </p:sp>
          <p:sp>
            <p:nvSpPr>
              <p:cNvPr id="203805" name="Line 29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3833" name="Line 57"/>
            <p:cNvSpPr>
              <a:spLocks noChangeShapeType="1"/>
            </p:cNvSpPr>
            <p:nvPr/>
          </p:nvSpPr>
          <p:spPr bwMode="auto">
            <a:xfrm>
              <a:off x="2112" y="292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8423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381000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/>
              <a:t>Timeout and Failure Transitions</a:t>
            </a:r>
          </a:p>
        </p:txBody>
      </p:sp>
      <p:sp>
        <p:nvSpPr>
          <p:cNvPr id="205827" name="Line 3"/>
          <p:cNvSpPr>
            <a:spLocks noChangeShapeType="1"/>
          </p:cNvSpPr>
          <p:nvPr/>
        </p:nvSpPr>
        <p:spPr bwMode="auto">
          <a:xfrm>
            <a:off x="6221413" y="1239838"/>
            <a:ext cx="0" cy="4057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76388" y="838200"/>
            <a:ext cx="4362450" cy="5029200"/>
            <a:chOff x="-10" y="384"/>
            <a:chExt cx="2945" cy="3279"/>
          </a:xfrm>
        </p:grpSpPr>
        <p:sp>
          <p:nvSpPr>
            <p:cNvPr id="205829" name="Oval 5"/>
            <p:cNvSpPr>
              <a:spLocks noChangeArrowheads="1"/>
            </p:cNvSpPr>
            <p:nvPr/>
          </p:nvSpPr>
          <p:spPr bwMode="auto">
            <a:xfrm>
              <a:off x="1447" y="687"/>
              <a:ext cx="348" cy="3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q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34" y="3315"/>
              <a:ext cx="348" cy="348"/>
              <a:chOff x="2167" y="2767"/>
              <a:chExt cx="386" cy="378"/>
            </a:xfrm>
          </p:grpSpPr>
          <p:sp>
            <p:nvSpPr>
              <p:cNvPr id="205831" name="Oval 7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32" name="Oval 8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>
                  <a:latin typeface="Times New Roman" charset="0"/>
                </a:endParaRPr>
              </a:p>
            </p:txBody>
          </p:sp>
        </p:grp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783" y="2217"/>
              <a:ext cx="348" cy="348"/>
              <a:chOff x="2167" y="2767"/>
              <a:chExt cx="386" cy="378"/>
            </a:xfrm>
          </p:grpSpPr>
          <p:sp>
            <p:nvSpPr>
              <p:cNvPr id="205834" name="Oval 10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35" name="Oval 11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a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>
                  <a:latin typeface="Times New Roman" charset="0"/>
                </a:endParaRPr>
              </a:p>
            </p:txBody>
          </p:sp>
        </p:grpSp>
        <p:sp>
          <p:nvSpPr>
            <p:cNvPr id="205836" name="Line 12"/>
            <p:cNvSpPr>
              <a:spLocks noChangeShapeType="1"/>
            </p:cNvSpPr>
            <p:nvPr/>
          </p:nvSpPr>
          <p:spPr bwMode="auto">
            <a:xfrm flipH="1">
              <a:off x="1604" y="1073"/>
              <a:ext cx="0" cy="4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7" name="Line 13"/>
            <p:cNvSpPr>
              <a:spLocks noChangeShapeType="1"/>
            </p:cNvSpPr>
            <p:nvPr/>
          </p:nvSpPr>
          <p:spPr bwMode="auto">
            <a:xfrm flipH="1">
              <a:off x="1077" y="1822"/>
              <a:ext cx="333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8" name="Line 14"/>
            <p:cNvSpPr>
              <a:spLocks noChangeShapeType="1"/>
            </p:cNvSpPr>
            <p:nvPr/>
          </p:nvSpPr>
          <p:spPr bwMode="auto">
            <a:xfrm>
              <a:off x="1722" y="1853"/>
              <a:ext cx="259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39" name="Oval 15"/>
            <p:cNvSpPr>
              <a:spLocks noChangeArrowheads="1"/>
            </p:cNvSpPr>
            <p:nvPr/>
          </p:nvSpPr>
          <p:spPr bwMode="auto">
            <a:xfrm>
              <a:off x="1407" y="1494"/>
              <a:ext cx="349" cy="3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w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  <p:sp>
          <p:nvSpPr>
            <p:cNvPr id="205840" name="Text Box 16"/>
            <p:cNvSpPr txBox="1">
              <a:spLocks noChangeArrowheads="1"/>
            </p:cNvSpPr>
            <p:nvPr/>
          </p:nvSpPr>
          <p:spPr bwMode="auto">
            <a:xfrm>
              <a:off x="1122" y="2371"/>
              <a:ext cx="742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Abort msg 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sent to 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all cohorts</a:t>
              </a:r>
            </a:p>
          </p:txBody>
        </p:sp>
        <p:grpSp>
          <p:nvGrpSpPr>
            <p:cNvPr id="5" name="Group 17"/>
            <p:cNvGrpSpPr>
              <a:grpSpLocks/>
            </p:cNvGrpSpPr>
            <p:nvPr/>
          </p:nvGrpSpPr>
          <p:grpSpPr bwMode="auto">
            <a:xfrm>
              <a:off x="1766" y="1492"/>
              <a:ext cx="1117" cy="699"/>
              <a:chOff x="1822" y="1907"/>
              <a:chExt cx="1237" cy="760"/>
            </a:xfrm>
          </p:grpSpPr>
          <p:sp>
            <p:nvSpPr>
              <p:cNvPr id="205842" name="Text Box 18"/>
              <p:cNvSpPr txBox="1">
                <a:spLocks noChangeArrowheads="1"/>
              </p:cNvSpPr>
              <p:nvPr/>
            </p:nvSpPr>
            <p:spPr bwMode="auto">
              <a:xfrm>
                <a:off x="1822" y="1907"/>
                <a:ext cx="1237" cy="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All cohorts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agreed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Send Prepare msg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all cohorts</a:t>
                </a:r>
              </a:p>
            </p:txBody>
          </p:sp>
          <p:sp>
            <p:nvSpPr>
              <p:cNvPr id="205843" name="Line 19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-10" y="1462"/>
              <a:ext cx="1351" cy="699"/>
              <a:chOff x="1694" y="1907"/>
              <a:chExt cx="1496" cy="761"/>
            </a:xfrm>
          </p:grpSpPr>
          <p:sp>
            <p:nvSpPr>
              <p:cNvPr id="205845" name="Text Box 21"/>
              <p:cNvSpPr txBox="1">
                <a:spLocks noChangeArrowheads="1"/>
              </p:cNvSpPr>
              <p:nvPr/>
            </p:nvSpPr>
            <p:spPr bwMode="auto">
              <a:xfrm>
                <a:off x="1694" y="1907"/>
                <a:ext cx="1496" cy="7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One or more cohort(s)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replied abort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Abort msg sent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all cohorts</a:t>
                </a:r>
              </a:p>
            </p:txBody>
          </p:sp>
          <p:sp>
            <p:nvSpPr>
              <p:cNvPr id="205846" name="Line 22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847" name="Text Box 23"/>
            <p:cNvSpPr txBox="1">
              <a:spLocks noChangeArrowheads="1"/>
            </p:cNvSpPr>
            <p:nvPr/>
          </p:nvSpPr>
          <p:spPr bwMode="auto">
            <a:xfrm>
              <a:off x="1152" y="384"/>
              <a:ext cx="103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charset="0"/>
                </a:rPr>
                <a:t>Coordinator</a:t>
              </a:r>
            </a:p>
          </p:txBody>
        </p:sp>
        <p:sp>
          <p:nvSpPr>
            <p:cNvPr id="205848" name="Oval 24"/>
            <p:cNvSpPr>
              <a:spLocks noChangeArrowheads="1"/>
            </p:cNvSpPr>
            <p:nvPr/>
          </p:nvSpPr>
          <p:spPr bwMode="auto">
            <a:xfrm>
              <a:off x="1841" y="2214"/>
              <a:ext cx="349" cy="34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p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>
                <a:latin typeface="Times New Roman" charset="0"/>
              </a:endParaRPr>
            </a:p>
          </p:txBody>
        </p:sp>
        <p:sp>
          <p:nvSpPr>
            <p:cNvPr id="205849" name="Line 25"/>
            <p:cNvSpPr>
              <a:spLocks noChangeShapeType="1"/>
            </p:cNvSpPr>
            <p:nvPr/>
          </p:nvSpPr>
          <p:spPr bwMode="auto">
            <a:xfrm>
              <a:off x="1997" y="2579"/>
              <a:ext cx="0" cy="7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1962" y="2496"/>
              <a:ext cx="918" cy="856"/>
              <a:chOff x="2026" y="2888"/>
              <a:chExt cx="918" cy="856"/>
            </a:xfrm>
          </p:grpSpPr>
          <p:sp>
            <p:nvSpPr>
              <p:cNvPr id="205851" name="Text Box 27"/>
              <p:cNvSpPr txBox="1">
                <a:spLocks noChangeArrowheads="1"/>
              </p:cNvSpPr>
              <p:nvPr/>
            </p:nvSpPr>
            <p:spPr bwMode="auto">
              <a:xfrm>
                <a:off x="2026" y="2888"/>
                <a:ext cx="918" cy="8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All cohorts 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sent Ack msg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Send Commit 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msg to all 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cohorts</a:t>
                </a:r>
              </a:p>
            </p:txBody>
          </p:sp>
          <p:sp>
            <p:nvSpPr>
              <p:cNvPr id="205852" name="Line 28"/>
              <p:cNvSpPr>
                <a:spLocks noChangeShapeType="1"/>
              </p:cNvSpPr>
              <p:nvPr/>
            </p:nvSpPr>
            <p:spPr bwMode="auto">
              <a:xfrm>
                <a:off x="2061" y="3257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853" name="Line 29"/>
            <p:cNvSpPr>
              <a:spLocks noChangeShapeType="1"/>
            </p:cNvSpPr>
            <p:nvPr/>
          </p:nvSpPr>
          <p:spPr bwMode="auto">
            <a:xfrm flipH="1">
              <a:off x="1019" y="1017"/>
              <a:ext cx="493" cy="11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4" name="Freeform 30"/>
            <p:cNvSpPr>
              <a:spLocks/>
            </p:cNvSpPr>
            <p:nvPr/>
          </p:nvSpPr>
          <p:spPr bwMode="auto">
            <a:xfrm>
              <a:off x="1101" y="1806"/>
              <a:ext cx="383" cy="452"/>
            </a:xfrm>
            <a:custGeom>
              <a:avLst/>
              <a:gdLst/>
              <a:ahLst/>
              <a:cxnLst>
                <a:cxn ang="0">
                  <a:pos x="370" y="0"/>
                </a:cxn>
                <a:cxn ang="0">
                  <a:pos x="321" y="304"/>
                </a:cxn>
                <a:cxn ang="0">
                  <a:pos x="0" y="452"/>
                </a:cxn>
              </a:cxnLst>
              <a:rect l="0" t="0" r="r" b="b"/>
              <a:pathLst>
                <a:path w="383" h="452">
                  <a:moveTo>
                    <a:pt x="370" y="0"/>
                  </a:moveTo>
                  <a:cubicBezTo>
                    <a:pt x="376" y="114"/>
                    <a:pt x="383" y="229"/>
                    <a:pt x="321" y="304"/>
                  </a:cubicBezTo>
                  <a:cubicBezTo>
                    <a:pt x="259" y="379"/>
                    <a:pt x="129" y="415"/>
                    <a:pt x="0" y="452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5" name="Line 31"/>
            <p:cNvSpPr>
              <a:spLocks noChangeShapeType="1"/>
            </p:cNvSpPr>
            <p:nvPr/>
          </p:nvSpPr>
          <p:spPr bwMode="auto">
            <a:xfrm flipH="1">
              <a:off x="1142" y="2406"/>
              <a:ext cx="683" cy="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56" name="Text Box 32"/>
            <p:cNvSpPr txBox="1">
              <a:spLocks noChangeArrowheads="1"/>
            </p:cNvSpPr>
            <p:nvPr/>
          </p:nvSpPr>
          <p:spPr bwMode="auto">
            <a:xfrm>
              <a:off x="1424" y="2212"/>
              <a:ext cx="20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T</a:t>
              </a:r>
            </a:p>
          </p:txBody>
        </p:sp>
        <p:sp>
          <p:nvSpPr>
            <p:cNvPr id="205857" name="Text Box 33"/>
            <p:cNvSpPr txBox="1">
              <a:spLocks noChangeArrowheads="1"/>
            </p:cNvSpPr>
            <p:nvPr/>
          </p:nvSpPr>
          <p:spPr bwMode="auto">
            <a:xfrm>
              <a:off x="1402" y="1947"/>
              <a:ext cx="31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F,T</a:t>
              </a:r>
            </a:p>
          </p:txBody>
        </p:sp>
        <p:sp>
          <p:nvSpPr>
            <p:cNvPr id="205858" name="Text Box 34"/>
            <p:cNvSpPr txBox="1">
              <a:spLocks noChangeArrowheads="1"/>
            </p:cNvSpPr>
            <p:nvPr/>
          </p:nvSpPr>
          <p:spPr bwMode="auto">
            <a:xfrm>
              <a:off x="1068" y="1130"/>
              <a:ext cx="319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F,T</a:t>
              </a:r>
            </a:p>
          </p:txBody>
        </p:sp>
        <p:sp>
          <p:nvSpPr>
            <p:cNvPr id="205859" name="Text Box 35"/>
            <p:cNvSpPr txBox="1">
              <a:spLocks noChangeArrowheads="1"/>
            </p:cNvSpPr>
            <p:nvPr/>
          </p:nvSpPr>
          <p:spPr bwMode="auto">
            <a:xfrm>
              <a:off x="1551" y="1000"/>
              <a:ext cx="1384" cy="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Commit_Request msg 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sent to all cohorts</a:t>
              </a:r>
            </a:p>
          </p:txBody>
        </p:sp>
        <p:sp>
          <p:nvSpPr>
            <p:cNvPr id="205860" name="Freeform 36"/>
            <p:cNvSpPr>
              <a:spLocks/>
            </p:cNvSpPr>
            <p:nvPr/>
          </p:nvSpPr>
          <p:spPr bwMode="auto">
            <a:xfrm>
              <a:off x="1857" y="2570"/>
              <a:ext cx="82" cy="764"/>
            </a:xfrm>
            <a:custGeom>
              <a:avLst/>
              <a:gdLst/>
              <a:ahLst/>
              <a:cxnLst>
                <a:cxn ang="0">
                  <a:pos x="124" y="0"/>
                </a:cxn>
                <a:cxn ang="0">
                  <a:pos x="0" y="493"/>
                </a:cxn>
                <a:cxn ang="0">
                  <a:pos x="124" y="888"/>
                </a:cxn>
              </a:cxnLst>
              <a:rect l="0" t="0" r="r" b="b"/>
              <a:pathLst>
                <a:path w="124" h="888">
                  <a:moveTo>
                    <a:pt x="124" y="0"/>
                  </a:moveTo>
                  <a:cubicBezTo>
                    <a:pt x="62" y="172"/>
                    <a:pt x="0" y="345"/>
                    <a:pt x="0" y="493"/>
                  </a:cubicBezTo>
                  <a:cubicBezTo>
                    <a:pt x="0" y="641"/>
                    <a:pt x="62" y="764"/>
                    <a:pt x="124" y="888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61" name="Text Box 37"/>
            <p:cNvSpPr txBox="1">
              <a:spLocks noChangeArrowheads="1"/>
            </p:cNvSpPr>
            <p:nvPr/>
          </p:nvSpPr>
          <p:spPr bwMode="auto">
            <a:xfrm>
              <a:off x="1679" y="2944"/>
              <a:ext cx="201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6486526" y="889000"/>
            <a:ext cx="4157663" cy="4978400"/>
            <a:chOff x="3062" y="437"/>
            <a:chExt cx="2619" cy="3136"/>
          </a:xfrm>
        </p:grpSpPr>
        <p:sp>
          <p:nvSpPr>
            <p:cNvPr id="205863" name="Oval 39"/>
            <p:cNvSpPr>
              <a:spLocks noChangeArrowheads="1"/>
            </p:cNvSpPr>
            <p:nvPr/>
          </p:nvSpPr>
          <p:spPr bwMode="auto">
            <a:xfrm>
              <a:off x="4276" y="738"/>
              <a:ext cx="35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q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  <p:grpSp>
          <p:nvGrpSpPr>
            <p:cNvPr id="9" name="Group 40"/>
            <p:cNvGrpSpPr>
              <a:grpSpLocks/>
            </p:cNvGrpSpPr>
            <p:nvPr/>
          </p:nvGrpSpPr>
          <p:grpSpPr bwMode="auto">
            <a:xfrm>
              <a:off x="4831" y="1402"/>
              <a:ext cx="358" cy="353"/>
              <a:chOff x="2167" y="2767"/>
              <a:chExt cx="386" cy="378"/>
            </a:xfrm>
          </p:grpSpPr>
          <p:sp>
            <p:nvSpPr>
              <p:cNvPr id="205865" name="Oval 41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66" name="Oval 42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a</a:t>
                </a:r>
                <a:r>
                  <a:rPr lang="en-US" sz="2800" i="1" baseline="-25000">
                    <a:latin typeface="Times New Roman" charset="0"/>
                  </a:rPr>
                  <a:t>i</a:t>
                </a:r>
                <a:endParaRPr lang="en-US" sz="2800">
                  <a:latin typeface="Times New Roman" charset="0"/>
                </a:endParaRPr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3782" y="3220"/>
              <a:ext cx="358" cy="353"/>
              <a:chOff x="2167" y="2767"/>
              <a:chExt cx="386" cy="378"/>
            </a:xfrm>
          </p:grpSpPr>
          <p:sp>
            <p:nvSpPr>
              <p:cNvPr id="205868" name="Oval 44"/>
              <p:cNvSpPr>
                <a:spLocks noChangeArrowheads="1"/>
              </p:cNvSpPr>
              <p:nvPr/>
            </p:nvSpPr>
            <p:spPr bwMode="auto">
              <a:xfrm>
                <a:off x="2167" y="2767"/>
                <a:ext cx="386" cy="3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869" name="Oval 45"/>
              <p:cNvSpPr>
                <a:spLocks noChangeArrowheads="1"/>
              </p:cNvSpPr>
              <p:nvPr/>
            </p:nvSpPr>
            <p:spPr bwMode="auto">
              <a:xfrm>
                <a:off x="2216" y="281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0" tIns="0" rIns="0" bIns="182880" anchor="ctr"/>
              <a:lstStyle/>
              <a:p>
                <a:pPr algn="ctr">
                  <a:spcBef>
                    <a:spcPct val="20000"/>
                  </a:spcBef>
                </a:pPr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i</a:t>
                </a:r>
                <a:endParaRPr lang="en-US" sz="2800">
                  <a:latin typeface="Times New Roman" charset="0"/>
                </a:endParaRPr>
              </a:p>
            </p:txBody>
          </p:sp>
        </p:grpSp>
        <p:sp>
          <p:nvSpPr>
            <p:cNvPr id="205870" name="Line 46"/>
            <p:cNvSpPr>
              <a:spLocks noChangeShapeType="1"/>
            </p:cNvSpPr>
            <p:nvPr/>
          </p:nvSpPr>
          <p:spPr bwMode="auto">
            <a:xfrm flipH="1">
              <a:off x="4049" y="1084"/>
              <a:ext cx="313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1" name="Line 47"/>
            <p:cNvSpPr>
              <a:spLocks noChangeShapeType="1"/>
            </p:cNvSpPr>
            <p:nvPr/>
          </p:nvSpPr>
          <p:spPr bwMode="auto">
            <a:xfrm>
              <a:off x="3954" y="1752"/>
              <a:ext cx="2" cy="6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72" name="Oval 48"/>
            <p:cNvSpPr>
              <a:spLocks noChangeArrowheads="1"/>
            </p:cNvSpPr>
            <p:nvPr/>
          </p:nvSpPr>
          <p:spPr bwMode="auto">
            <a:xfrm>
              <a:off x="3754" y="1396"/>
              <a:ext cx="358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w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  <p:sp>
          <p:nvSpPr>
            <p:cNvPr id="205873" name="Text Box 49"/>
            <p:cNvSpPr txBox="1">
              <a:spLocks noChangeArrowheads="1"/>
            </p:cNvSpPr>
            <p:nvPr/>
          </p:nvSpPr>
          <p:spPr bwMode="auto">
            <a:xfrm>
              <a:off x="3976" y="1534"/>
              <a:ext cx="865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Abort msg 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received from 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Coordinator</a:t>
              </a:r>
            </a:p>
          </p:txBody>
        </p:sp>
        <p:grpSp>
          <p:nvGrpSpPr>
            <p:cNvPr id="11" name="Group 50"/>
            <p:cNvGrpSpPr>
              <a:grpSpLocks/>
            </p:cNvGrpSpPr>
            <p:nvPr/>
          </p:nvGrpSpPr>
          <p:grpSpPr bwMode="auto">
            <a:xfrm>
              <a:off x="4654" y="691"/>
              <a:ext cx="1027" cy="674"/>
              <a:chOff x="1895" y="1926"/>
              <a:chExt cx="1105" cy="722"/>
            </a:xfrm>
          </p:grpSpPr>
          <p:sp>
            <p:nvSpPr>
              <p:cNvPr id="205875" name="Text Box 51"/>
              <p:cNvSpPr txBox="1">
                <a:spLocks noChangeArrowheads="1"/>
              </p:cNvSpPr>
              <p:nvPr/>
            </p:nvSpPr>
            <p:spPr bwMode="auto">
              <a:xfrm>
                <a:off x="1895" y="1926"/>
                <a:ext cx="1091" cy="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Commit_Request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msg received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Abort msg sent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Coordinator</a:t>
                </a:r>
              </a:p>
            </p:txBody>
          </p:sp>
          <p:sp>
            <p:nvSpPr>
              <p:cNvPr id="205876" name="Line 52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53"/>
            <p:cNvGrpSpPr>
              <a:grpSpLocks/>
            </p:cNvGrpSpPr>
            <p:nvPr/>
          </p:nvGrpSpPr>
          <p:grpSpPr bwMode="auto">
            <a:xfrm>
              <a:off x="3072" y="710"/>
              <a:ext cx="1026" cy="674"/>
              <a:chOff x="1896" y="1927"/>
              <a:chExt cx="1104" cy="722"/>
            </a:xfrm>
          </p:grpSpPr>
          <p:sp>
            <p:nvSpPr>
              <p:cNvPr id="205878" name="Text Box 54"/>
              <p:cNvSpPr txBox="1">
                <a:spLocks noChangeArrowheads="1"/>
              </p:cNvSpPr>
              <p:nvPr/>
            </p:nvSpPr>
            <p:spPr bwMode="auto">
              <a:xfrm>
                <a:off x="1896" y="1927"/>
                <a:ext cx="1091" cy="72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Commit_Request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msg received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Agreed msg sent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Coordinator</a:t>
                </a:r>
              </a:p>
            </p:txBody>
          </p:sp>
          <p:sp>
            <p:nvSpPr>
              <p:cNvPr id="205879" name="Line 55"/>
              <p:cNvSpPr>
                <a:spLocks noChangeShapeType="1"/>
              </p:cNvSpPr>
              <p:nvPr/>
            </p:nvSpPr>
            <p:spPr bwMode="auto">
              <a:xfrm>
                <a:off x="1931" y="2276"/>
                <a:ext cx="1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880" name="Text Box 56"/>
            <p:cNvSpPr txBox="1">
              <a:spLocks noChangeArrowheads="1"/>
            </p:cNvSpPr>
            <p:nvPr/>
          </p:nvSpPr>
          <p:spPr bwMode="auto">
            <a:xfrm>
              <a:off x="3719" y="437"/>
              <a:ext cx="1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b="1">
                  <a:latin typeface="Times New Roman" charset="0"/>
                </a:rPr>
                <a:t>Cohort i (i=2,3, …, n)</a:t>
              </a:r>
            </a:p>
          </p:txBody>
        </p:sp>
        <p:sp>
          <p:nvSpPr>
            <p:cNvPr id="205881" name="Line 57"/>
            <p:cNvSpPr>
              <a:spLocks noChangeShapeType="1"/>
            </p:cNvSpPr>
            <p:nvPr/>
          </p:nvSpPr>
          <p:spPr bwMode="auto">
            <a:xfrm>
              <a:off x="4528" y="1097"/>
              <a:ext cx="313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2" name="Line 58"/>
            <p:cNvSpPr>
              <a:spLocks noChangeShapeType="1"/>
            </p:cNvSpPr>
            <p:nvPr/>
          </p:nvSpPr>
          <p:spPr bwMode="auto">
            <a:xfrm>
              <a:off x="4124" y="1578"/>
              <a:ext cx="6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59"/>
            <p:cNvGrpSpPr>
              <a:grpSpLocks/>
            </p:cNvGrpSpPr>
            <p:nvPr/>
          </p:nvGrpSpPr>
          <p:grpSpPr bwMode="auto">
            <a:xfrm>
              <a:off x="3062" y="1672"/>
              <a:ext cx="895" cy="674"/>
              <a:chOff x="2974" y="2192"/>
              <a:chExt cx="895" cy="674"/>
            </a:xfrm>
          </p:grpSpPr>
          <p:sp>
            <p:nvSpPr>
              <p:cNvPr id="205884" name="Text Box 60"/>
              <p:cNvSpPr txBox="1">
                <a:spLocks noChangeArrowheads="1"/>
              </p:cNvSpPr>
              <p:nvPr/>
            </p:nvSpPr>
            <p:spPr bwMode="auto">
              <a:xfrm>
                <a:off x="2974" y="2192"/>
                <a:ext cx="895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sz="1600">
                    <a:latin typeface="Times New Roman" charset="0"/>
                  </a:rPr>
                  <a:t>Prepare msg 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received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Send Ack msg </a:t>
                </a:r>
              </a:p>
              <a:p>
                <a:pPr algn="ctr"/>
                <a:r>
                  <a:rPr lang="en-US" sz="1600">
                    <a:latin typeface="Times New Roman" charset="0"/>
                  </a:rPr>
                  <a:t>to Coordinator</a:t>
                </a:r>
              </a:p>
            </p:txBody>
          </p:sp>
          <p:sp>
            <p:nvSpPr>
              <p:cNvPr id="205885" name="Line 61"/>
              <p:cNvSpPr>
                <a:spLocks noChangeShapeType="1"/>
              </p:cNvSpPr>
              <p:nvPr/>
            </p:nvSpPr>
            <p:spPr bwMode="auto">
              <a:xfrm flipV="1">
                <a:off x="3030" y="2523"/>
                <a:ext cx="7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886" name="Oval 62"/>
            <p:cNvSpPr>
              <a:spLocks noChangeArrowheads="1"/>
            </p:cNvSpPr>
            <p:nvPr/>
          </p:nvSpPr>
          <p:spPr bwMode="auto">
            <a:xfrm>
              <a:off x="3784" y="2441"/>
              <a:ext cx="358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tIns="0" anchor="ctr"/>
            <a:lstStyle/>
            <a:p>
              <a:pPr algn="ctr">
                <a:spcBef>
                  <a:spcPct val="20000"/>
                </a:spcBef>
              </a:pPr>
              <a:r>
                <a:rPr lang="en-US" sz="2800" i="1">
                  <a:latin typeface="Times New Roman" charset="0"/>
                </a:rPr>
                <a:t>p</a:t>
              </a:r>
              <a:r>
                <a:rPr lang="en-US" sz="2800" i="1" baseline="-25000">
                  <a:latin typeface="Times New Roman" charset="0"/>
                </a:rPr>
                <a:t>i</a:t>
              </a:r>
              <a:endParaRPr lang="en-US" sz="2800">
                <a:latin typeface="Times New Roman" charset="0"/>
              </a:endParaRPr>
            </a:p>
          </p:txBody>
        </p:sp>
        <p:sp>
          <p:nvSpPr>
            <p:cNvPr id="205887" name="Line 63"/>
            <p:cNvSpPr>
              <a:spLocks noChangeShapeType="1"/>
            </p:cNvSpPr>
            <p:nvPr/>
          </p:nvSpPr>
          <p:spPr bwMode="auto">
            <a:xfrm flipH="1">
              <a:off x="3937" y="2857"/>
              <a:ext cx="0" cy="3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88" name="Text Box 64"/>
            <p:cNvSpPr txBox="1">
              <a:spLocks noChangeArrowheads="1"/>
            </p:cNvSpPr>
            <p:nvPr/>
          </p:nvSpPr>
          <p:spPr bwMode="auto">
            <a:xfrm>
              <a:off x="3967" y="2863"/>
              <a:ext cx="125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600">
                  <a:latin typeface="Times New Roman" charset="0"/>
                </a:rPr>
                <a:t>Commit msg received</a:t>
              </a:r>
            </a:p>
            <a:p>
              <a:pPr algn="ctr"/>
              <a:r>
                <a:rPr lang="en-US" sz="1600">
                  <a:latin typeface="Times New Roman" charset="0"/>
                </a:rPr>
                <a:t>from Coordinator</a:t>
              </a:r>
            </a:p>
          </p:txBody>
        </p:sp>
        <p:sp>
          <p:nvSpPr>
            <p:cNvPr id="205889" name="Line 65"/>
            <p:cNvSpPr>
              <a:spLocks noChangeShapeType="1"/>
            </p:cNvSpPr>
            <p:nvPr/>
          </p:nvSpPr>
          <p:spPr bwMode="auto">
            <a:xfrm flipV="1">
              <a:off x="4134" y="1757"/>
              <a:ext cx="831" cy="8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0" name="Text Box 66"/>
            <p:cNvSpPr txBox="1">
              <a:spLocks noChangeArrowheads="1"/>
            </p:cNvSpPr>
            <p:nvPr/>
          </p:nvSpPr>
          <p:spPr bwMode="auto">
            <a:xfrm rot="-2665562">
              <a:off x="4064" y="2127"/>
              <a:ext cx="118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700">
                  <a:latin typeface="Times New Roman" charset="0"/>
                </a:rPr>
                <a:t>Abort msg received</a:t>
              </a:r>
            </a:p>
            <a:p>
              <a:pPr algn="ctr"/>
              <a:r>
                <a:rPr lang="en-US" sz="1700">
                  <a:latin typeface="Times New Roman" charset="0"/>
                </a:rPr>
                <a:t>from Coordinator</a:t>
              </a:r>
            </a:p>
          </p:txBody>
        </p:sp>
        <p:sp>
          <p:nvSpPr>
            <p:cNvPr id="205891" name="Freeform 67"/>
            <p:cNvSpPr>
              <a:spLocks/>
            </p:cNvSpPr>
            <p:nvPr/>
          </p:nvSpPr>
          <p:spPr bwMode="auto">
            <a:xfrm>
              <a:off x="4126" y="1497"/>
              <a:ext cx="690" cy="53"/>
            </a:xfrm>
            <a:custGeom>
              <a:avLst/>
              <a:gdLst/>
              <a:ahLst/>
              <a:cxnLst>
                <a:cxn ang="0">
                  <a:pos x="0" y="53"/>
                </a:cxn>
                <a:cxn ang="0">
                  <a:pos x="304" y="4"/>
                </a:cxn>
                <a:cxn ang="0">
                  <a:pos x="690" y="29"/>
                </a:cxn>
              </a:cxnLst>
              <a:rect l="0" t="0" r="r" b="b"/>
              <a:pathLst>
                <a:path w="690" h="53">
                  <a:moveTo>
                    <a:pt x="0" y="53"/>
                  </a:moveTo>
                  <a:cubicBezTo>
                    <a:pt x="94" y="30"/>
                    <a:pt x="189" y="8"/>
                    <a:pt x="304" y="4"/>
                  </a:cubicBezTo>
                  <a:cubicBezTo>
                    <a:pt x="419" y="0"/>
                    <a:pt x="626" y="25"/>
                    <a:pt x="690" y="29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2" name="Freeform 68"/>
            <p:cNvSpPr>
              <a:spLocks/>
            </p:cNvSpPr>
            <p:nvPr/>
          </p:nvSpPr>
          <p:spPr bwMode="auto">
            <a:xfrm>
              <a:off x="4496" y="1074"/>
              <a:ext cx="353" cy="402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7" y="246"/>
                </a:cxn>
                <a:cxn ang="0">
                  <a:pos x="353" y="402"/>
                </a:cxn>
              </a:cxnLst>
              <a:rect l="0" t="0" r="r" b="b"/>
              <a:pathLst>
                <a:path w="353" h="402">
                  <a:moveTo>
                    <a:pt x="8" y="0"/>
                  </a:moveTo>
                  <a:cubicBezTo>
                    <a:pt x="4" y="89"/>
                    <a:pt x="0" y="179"/>
                    <a:pt x="57" y="246"/>
                  </a:cubicBezTo>
                  <a:cubicBezTo>
                    <a:pt x="114" y="313"/>
                    <a:pt x="233" y="357"/>
                    <a:pt x="353" y="402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3" name="Text Box 69"/>
            <p:cNvSpPr txBox="1">
              <a:spLocks noChangeArrowheads="1"/>
            </p:cNvSpPr>
            <p:nvPr/>
          </p:nvSpPr>
          <p:spPr bwMode="auto">
            <a:xfrm>
              <a:off x="4241" y="1312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F,T</a:t>
              </a:r>
            </a:p>
          </p:txBody>
        </p:sp>
        <p:sp>
          <p:nvSpPr>
            <p:cNvPr id="205894" name="Text Box 70"/>
            <p:cNvSpPr txBox="1">
              <a:spLocks noChangeArrowheads="1"/>
            </p:cNvSpPr>
            <p:nvPr/>
          </p:nvSpPr>
          <p:spPr bwMode="auto">
            <a:xfrm>
              <a:off x="4278" y="1136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F,T</a:t>
              </a:r>
            </a:p>
          </p:txBody>
        </p:sp>
        <p:sp>
          <p:nvSpPr>
            <p:cNvPr id="205895" name="Freeform 71"/>
            <p:cNvSpPr>
              <a:spLocks/>
            </p:cNvSpPr>
            <p:nvPr/>
          </p:nvSpPr>
          <p:spPr bwMode="auto">
            <a:xfrm>
              <a:off x="3718" y="2815"/>
              <a:ext cx="210" cy="436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4" y="337"/>
                </a:cxn>
                <a:cxn ang="0">
                  <a:pos x="169" y="682"/>
                </a:cxn>
              </a:cxnLst>
              <a:rect l="0" t="0" r="r" b="b"/>
              <a:pathLst>
                <a:path w="193" h="682">
                  <a:moveTo>
                    <a:pt x="193" y="0"/>
                  </a:moveTo>
                  <a:cubicBezTo>
                    <a:pt x="100" y="111"/>
                    <a:pt x="8" y="223"/>
                    <a:pt x="4" y="337"/>
                  </a:cubicBezTo>
                  <a:cubicBezTo>
                    <a:pt x="0" y="451"/>
                    <a:pt x="84" y="566"/>
                    <a:pt x="169" y="682"/>
                  </a:cubicBez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96" name="Text Box 72"/>
            <p:cNvSpPr txBox="1">
              <a:spLocks noChangeArrowheads="1"/>
            </p:cNvSpPr>
            <p:nvPr/>
          </p:nvSpPr>
          <p:spPr bwMode="auto">
            <a:xfrm>
              <a:off x="3399" y="2962"/>
              <a:ext cx="29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>
                  <a:latin typeface="Times New Roman" charset="0"/>
                </a:rPr>
                <a:t>F,T</a:t>
              </a:r>
            </a:p>
          </p:txBody>
        </p:sp>
      </p:grpSp>
      <p:grpSp>
        <p:nvGrpSpPr>
          <p:cNvPr id="14" name="Group 73"/>
          <p:cNvGrpSpPr>
            <a:grpSpLocks/>
          </p:cNvGrpSpPr>
          <p:nvPr/>
        </p:nvGrpSpPr>
        <p:grpSpPr bwMode="auto">
          <a:xfrm>
            <a:off x="2109788" y="5945189"/>
            <a:ext cx="8024812" cy="433387"/>
            <a:chOff x="337" y="3737"/>
            <a:chExt cx="5055" cy="273"/>
          </a:xfrm>
        </p:grpSpPr>
        <p:grpSp>
          <p:nvGrpSpPr>
            <p:cNvPr id="15" name="Group 74"/>
            <p:cNvGrpSpPr>
              <a:grpSpLocks/>
            </p:cNvGrpSpPr>
            <p:nvPr/>
          </p:nvGrpSpPr>
          <p:grpSpPr bwMode="auto">
            <a:xfrm>
              <a:off x="540" y="3737"/>
              <a:ext cx="1414" cy="270"/>
              <a:chOff x="154" y="3702"/>
              <a:chExt cx="1414" cy="270"/>
            </a:xfrm>
          </p:grpSpPr>
          <p:sp>
            <p:nvSpPr>
              <p:cNvPr id="205899" name="Line 75"/>
              <p:cNvSpPr>
                <a:spLocks noChangeShapeType="1"/>
              </p:cNvSpPr>
              <p:nvPr/>
            </p:nvSpPr>
            <p:spPr bwMode="auto">
              <a:xfrm>
                <a:off x="154" y="3887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00" name="Text Box 76"/>
              <p:cNvSpPr txBox="1">
                <a:spLocks noChangeArrowheads="1"/>
              </p:cNvSpPr>
              <p:nvPr/>
            </p:nvSpPr>
            <p:spPr bwMode="auto">
              <a:xfrm>
                <a:off x="244" y="3702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205901" name="Text Box 77"/>
              <p:cNvSpPr txBox="1">
                <a:spLocks noChangeArrowheads="1"/>
              </p:cNvSpPr>
              <p:nvPr/>
            </p:nvSpPr>
            <p:spPr bwMode="auto">
              <a:xfrm>
                <a:off x="457" y="3760"/>
                <a:ext cx="11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charset="0"/>
                  </a:rPr>
                  <a:t>Timeout Transition</a:t>
                </a:r>
              </a:p>
            </p:txBody>
          </p:sp>
        </p:grpSp>
        <p:grpSp>
          <p:nvGrpSpPr>
            <p:cNvPr id="16" name="Group 78"/>
            <p:cNvGrpSpPr>
              <a:grpSpLocks/>
            </p:cNvGrpSpPr>
            <p:nvPr/>
          </p:nvGrpSpPr>
          <p:grpSpPr bwMode="auto">
            <a:xfrm>
              <a:off x="2054" y="3737"/>
              <a:ext cx="1380" cy="270"/>
              <a:chOff x="1606" y="3749"/>
              <a:chExt cx="1380" cy="270"/>
            </a:xfrm>
          </p:grpSpPr>
          <p:sp>
            <p:nvSpPr>
              <p:cNvPr id="205903" name="Line 79"/>
              <p:cNvSpPr>
                <a:spLocks noChangeShapeType="1"/>
              </p:cNvSpPr>
              <p:nvPr/>
            </p:nvSpPr>
            <p:spPr bwMode="auto">
              <a:xfrm>
                <a:off x="1606" y="3934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04" name="Text Box 80"/>
              <p:cNvSpPr txBox="1">
                <a:spLocks noChangeArrowheads="1"/>
              </p:cNvSpPr>
              <p:nvPr/>
            </p:nvSpPr>
            <p:spPr bwMode="auto">
              <a:xfrm>
                <a:off x="1700" y="3749"/>
                <a:ext cx="1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Times New Roman" charset="0"/>
                  </a:rPr>
                  <a:t>F</a:t>
                </a:r>
              </a:p>
            </p:txBody>
          </p:sp>
          <p:sp>
            <p:nvSpPr>
              <p:cNvPr id="205905" name="Text Box 81"/>
              <p:cNvSpPr txBox="1">
                <a:spLocks noChangeArrowheads="1"/>
              </p:cNvSpPr>
              <p:nvPr/>
            </p:nvSpPr>
            <p:spPr bwMode="auto">
              <a:xfrm>
                <a:off x="1946" y="3807"/>
                <a:ext cx="10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charset="0"/>
                  </a:rPr>
                  <a:t>Failure Transition</a:t>
                </a:r>
              </a:p>
            </p:txBody>
          </p:sp>
        </p:grpSp>
        <p:grpSp>
          <p:nvGrpSpPr>
            <p:cNvPr id="17" name="Group 82"/>
            <p:cNvGrpSpPr>
              <a:grpSpLocks/>
            </p:cNvGrpSpPr>
            <p:nvPr/>
          </p:nvGrpSpPr>
          <p:grpSpPr bwMode="auto">
            <a:xfrm>
              <a:off x="3534" y="3737"/>
              <a:ext cx="1848" cy="270"/>
              <a:chOff x="3099" y="3712"/>
              <a:chExt cx="1848" cy="270"/>
            </a:xfrm>
          </p:grpSpPr>
          <p:sp>
            <p:nvSpPr>
              <p:cNvPr id="205907" name="Line 83"/>
              <p:cNvSpPr>
                <a:spLocks noChangeShapeType="1"/>
              </p:cNvSpPr>
              <p:nvPr/>
            </p:nvSpPr>
            <p:spPr bwMode="auto">
              <a:xfrm>
                <a:off x="3099" y="3897"/>
                <a:ext cx="336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908" name="Text Box 84"/>
              <p:cNvSpPr txBox="1">
                <a:spLocks noChangeArrowheads="1"/>
              </p:cNvSpPr>
              <p:nvPr/>
            </p:nvSpPr>
            <p:spPr bwMode="auto">
              <a:xfrm>
                <a:off x="3131" y="3712"/>
                <a:ext cx="3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>
                    <a:latin typeface="Times New Roman" charset="0"/>
                  </a:rPr>
                  <a:t>F,T</a:t>
                </a:r>
              </a:p>
            </p:txBody>
          </p:sp>
          <p:sp>
            <p:nvSpPr>
              <p:cNvPr id="205909" name="Text Box 85"/>
              <p:cNvSpPr txBox="1">
                <a:spLocks noChangeArrowheads="1"/>
              </p:cNvSpPr>
              <p:nvPr/>
            </p:nvSpPr>
            <p:spPr bwMode="auto">
              <a:xfrm>
                <a:off x="3436" y="3770"/>
                <a:ext cx="151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>
                    <a:latin typeface="Times New Roman" charset="0"/>
                  </a:rPr>
                  <a:t>Failure/Timeout Transition</a:t>
                </a:r>
              </a:p>
            </p:txBody>
          </p:sp>
        </p:grpSp>
        <p:sp>
          <p:nvSpPr>
            <p:cNvPr id="205910" name="Rectangle 86"/>
            <p:cNvSpPr>
              <a:spLocks noChangeArrowheads="1"/>
            </p:cNvSpPr>
            <p:nvPr/>
          </p:nvSpPr>
          <p:spPr bwMode="auto">
            <a:xfrm>
              <a:off x="337" y="3739"/>
              <a:ext cx="5055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9924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منبع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3200" dirty="0">
                <a:cs typeface="B Nazanin" panose="00000400000000000000" pitchFamily="2" charset="-78"/>
              </a:rPr>
              <a:t>فصل 7 کتاب </a:t>
            </a:r>
            <a:r>
              <a:rPr lang="en-US" sz="3200" dirty="0">
                <a:cs typeface="B Nazanin" panose="00000400000000000000" pitchFamily="2" charset="-78"/>
              </a:rPr>
              <a:t>Lynch</a:t>
            </a:r>
          </a:p>
        </p:txBody>
      </p:sp>
    </p:spTree>
    <p:extLst>
      <p:ext uri="{BB962C8B-B14F-4D97-AF65-F5344CB8AC3E}">
        <p14:creationId xmlns:p14="http://schemas.microsoft.com/office/powerpoint/2010/main" val="3798523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مدل مساله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فرض می کنیم خطای ارسال پیام (لینک ارتباطی) نداریم و صرفا خطای سایت یا نود داریم. </a:t>
            </a:r>
            <a:r>
              <a:rPr lang="en-US" dirty="0">
                <a:cs typeface="B Nazanin" panose="00000400000000000000" pitchFamily="2" charset="-78"/>
              </a:rPr>
              <a:t>(Process Failure)</a:t>
            </a:r>
            <a:endParaRPr lang="fa-IR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مجموعه تصمیم گیری شامل </a:t>
            </a:r>
            <a:r>
              <a:rPr lang="en-US" dirty="0">
                <a:cs typeface="B Nazanin" panose="00000400000000000000" pitchFamily="2" charset="-78"/>
              </a:rPr>
              <a:t>{0,1}</a:t>
            </a:r>
            <a:r>
              <a:rPr lang="fa-IR" dirty="0">
                <a:cs typeface="B Nazanin" panose="00000400000000000000" pitchFamily="2" charset="-78"/>
              </a:rPr>
              <a:t> است: 0 به معنای </a:t>
            </a:r>
            <a:r>
              <a:rPr lang="en-US" dirty="0">
                <a:cs typeface="B Nazanin" panose="00000400000000000000" pitchFamily="2" charset="-78"/>
              </a:rPr>
              <a:t>abort</a:t>
            </a:r>
            <a:r>
              <a:rPr lang="fa-IR" dirty="0">
                <a:cs typeface="B Nazanin" panose="00000400000000000000" pitchFamily="2" charset="-78"/>
              </a:rPr>
              <a:t> و 1 به معنای کامیت خواهد بود.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شبکه را گراف کامل در نظر می گیریم.</a:t>
            </a:r>
          </a:p>
          <a:p>
            <a:pPr algn="r" rtl="1"/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80352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شرایط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Agreement:</a:t>
            </a:r>
            <a:r>
              <a:rPr lang="en-US" dirty="0"/>
              <a:t> No two processes decide on different values.</a:t>
            </a:r>
            <a:endParaRPr lang="fa-IR" dirty="0"/>
          </a:p>
          <a:p>
            <a:r>
              <a:rPr lang="en-US" b="1" dirty="0"/>
              <a:t>Validity:</a:t>
            </a:r>
          </a:p>
          <a:p>
            <a:r>
              <a:rPr lang="en-US" dirty="0"/>
              <a:t>1. If any process starts with 0, then 0 is the only possible decision value.</a:t>
            </a:r>
          </a:p>
          <a:p>
            <a:r>
              <a:rPr lang="en-US" dirty="0"/>
              <a:t>2. If all processes start with 1 and there are no failures, then 1 is the</a:t>
            </a:r>
            <a:r>
              <a:rPr lang="fa-IR" dirty="0"/>
              <a:t> </a:t>
            </a:r>
            <a:r>
              <a:rPr lang="en-US" dirty="0"/>
              <a:t>only possible decision value.</a:t>
            </a:r>
            <a:endParaRPr lang="fa-IR" dirty="0"/>
          </a:p>
          <a:p>
            <a:r>
              <a:rPr lang="en-US" b="1" dirty="0"/>
              <a:t>Termination:</a:t>
            </a:r>
            <a:r>
              <a:rPr lang="en-US" dirty="0"/>
              <a:t> </a:t>
            </a:r>
            <a:endParaRPr lang="fa-IR" dirty="0"/>
          </a:p>
          <a:p>
            <a:r>
              <a:rPr lang="en-US" dirty="0"/>
              <a:t>The </a:t>
            </a:r>
            <a:r>
              <a:rPr lang="en-US" b="1" dirty="0"/>
              <a:t>weak termination </a:t>
            </a:r>
            <a:r>
              <a:rPr lang="en-US" dirty="0"/>
              <a:t>condition says</a:t>
            </a:r>
            <a:r>
              <a:rPr lang="fa-IR" dirty="0"/>
              <a:t> </a:t>
            </a:r>
            <a:r>
              <a:rPr lang="en-US" dirty="0"/>
              <a:t>that if there are no failures then all processes eventually decide. </a:t>
            </a:r>
            <a:endParaRPr lang="fa-IR" dirty="0"/>
          </a:p>
          <a:p>
            <a:r>
              <a:rPr lang="en-US" dirty="0"/>
              <a:t>The </a:t>
            </a:r>
            <a:r>
              <a:rPr lang="en-US" b="1" dirty="0"/>
              <a:t>strong</a:t>
            </a:r>
            <a:r>
              <a:rPr lang="fa-IR" b="1" dirty="0"/>
              <a:t> </a:t>
            </a:r>
            <a:r>
              <a:rPr lang="en-US" b="1" dirty="0"/>
              <a:t>termination </a:t>
            </a:r>
            <a:r>
              <a:rPr lang="en-US" dirty="0"/>
              <a:t>condition (also known as the non-blocking condition) says that</a:t>
            </a:r>
            <a:r>
              <a:rPr lang="fa-IR" dirty="0"/>
              <a:t> </a:t>
            </a:r>
            <a:r>
              <a:rPr lang="en-US" dirty="0"/>
              <a:t>all non</a:t>
            </a:r>
            <a:r>
              <a:rPr lang="fa-IR" dirty="0"/>
              <a:t>-</a:t>
            </a:r>
            <a:r>
              <a:rPr lang="en-US" dirty="0"/>
              <a:t>faulty processes eventually decide.</a:t>
            </a:r>
          </a:p>
        </p:txBody>
      </p:sp>
    </p:spTree>
    <p:extLst>
      <p:ext uri="{BB962C8B-B14F-4D97-AF65-F5344CB8AC3E}">
        <p14:creationId xmlns:p14="http://schemas.microsoft.com/office/powerpoint/2010/main" val="208484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995487"/>
            <a:ext cx="93630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90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71587"/>
            <a:ext cx="1013460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9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477" y="2742989"/>
            <a:ext cx="913447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Two-Phase Commit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030" y="1846263"/>
            <a:ext cx="7892266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010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435" y="652615"/>
            <a:ext cx="6318178" cy="521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509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1400</TotalTime>
  <Words>1038</Words>
  <Application>Microsoft Office PowerPoint</Application>
  <PresentationFormat>Widescreen</PresentationFormat>
  <Paragraphs>228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B Nazanin</vt:lpstr>
      <vt:lpstr>Calibri</vt:lpstr>
      <vt:lpstr>Calibri Light</vt:lpstr>
      <vt:lpstr>Times New Roman</vt:lpstr>
      <vt:lpstr>Wingdings</vt:lpstr>
      <vt:lpstr>Retrospect</vt:lpstr>
      <vt:lpstr>Distributed Systems</vt:lpstr>
      <vt:lpstr>Distributed Database Commit</vt:lpstr>
      <vt:lpstr>مدل مساله</vt:lpstr>
      <vt:lpstr>شرایط</vt:lpstr>
      <vt:lpstr>PowerPoint Presentation</vt:lpstr>
      <vt:lpstr>PowerPoint Presentation</vt:lpstr>
      <vt:lpstr>PowerPoint Presentation</vt:lpstr>
      <vt:lpstr>Two-Phase Commit</vt:lpstr>
      <vt:lpstr>PowerPoint Presentation</vt:lpstr>
      <vt:lpstr>PowerPoint Presentation</vt:lpstr>
      <vt:lpstr>Strong Termination</vt:lpstr>
      <vt:lpstr>2-phase Commit Protocol</vt:lpstr>
      <vt:lpstr>Site Failures</vt:lpstr>
      <vt:lpstr>پیچیدگی زمانی</vt:lpstr>
      <vt:lpstr>پیچیدگی پیامی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تحلیل پیچیدگی</vt:lpstr>
      <vt:lpstr>3-phase Commit Protocol</vt:lpstr>
      <vt:lpstr>Timeout and Failure Transitions</vt:lpstr>
      <vt:lpstr>منبع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</dc:title>
  <dc:creator>kamandi</dc:creator>
  <cp:lastModifiedBy>Hosein Abdollahipoor</cp:lastModifiedBy>
  <cp:revision>109</cp:revision>
  <cp:lastPrinted>2019-12-08T09:18:17Z</cp:lastPrinted>
  <dcterms:created xsi:type="dcterms:W3CDTF">2018-02-02T06:56:05Z</dcterms:created>
  <dcterms:modified xsi:type="dcterms:W3CDTF">2024-01-28T18:33:04Z</dcterms:modified>
</cp:coreProperties>
</file>