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29"/>
  </p:notesMasterIdLst>
  <p:sldIdLst>
    <p:sldId id="256" r:id="rId2"/>
    <p:sldId id="320" r:id="rId3"/>
    <p:sldId id="321" r:id="rId4"/>
    <p:sldId id="332" r:id="rId5"/>
    <p:sldId id="298" r:id="rId6"/>
    <p:sldId id="312" r:id="rId7"/>
    <p:sldId id="313" r:id="rId8"/>
    <p:sldId id="315" r:id="rId9"/>
    <p:sldId id="316" r:id="rId10"/>
    <p:sldId id="317" r:id="rId11"/>
    <p:sldId id="318" r:id="rId12"/>
    <p:sldId id="319" r:id="rId13"/>
    <p:sldId id="309" r:id="rId14"/>
    <p:sldId id="327" r:id="rId15"/>
    <p:sldId id="328" r:id="rId16"/>
    <p:sldId id="333" r:id="rId17"/>
    <p:sldId id="334" r:id="rId18"/>
    <p:sldId id="335" r:id="rId19"/>
    <p:sldId id="336" r:id="rId20"/>
    <p:sldId id="337" r:id="rId21"/>
    <p:sldId id="338" r:id="rId22"/>
    <p:sldId id="343" r:id="rId23"/>
    <p:sldId id="339" r:id="rId24"/>
    <p:sldId id="340" r:id="rId25"/>
    <p:sldId id="342" r:id="rId26"/>
    <p:sldId id="341" r:id="rId27"/>
    <p:sldId id="31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74455" autoAdjust="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outlineViewPr>
    <p:cViewPr>
      <p:scale>
        <a:sx n="33" d="100"/>
        <a:sy n="33" d="100"/>
      </p:scale>
      <p:origin x="0" y="-28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790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ABB92-9F63-4B3E-B5C0-957D1FD5F0F3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004E5-89A1-4FD9-923A-B405CA86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7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3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8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8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DCB01F-D966-4C62-B900-0BE008A90C98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2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2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b="1" dirty="0" smtClean="0"/>
              <a:t>Ali Kamandi, PH.D.</a:t>
            </a:r>
          </a:p>
          <a:p>
            <a:r>
              <a:rPr lang="en-US" dirty="0" smtClean="0"/>
              <a:t>School of Engineering Science</a:t>
            </a:r>
          </a:p>
          <a:p>
            <a:r>
              <a:rPr lang="en-US" dirty="0" smtClean="0"/>
              <a:t>College of Engineering</a:t>
            </a:r>
          </a:p>
          <a:p>
            <a:r>
              <a:rPr lang="en-US" sz="2800" dirty="0" smtClean="0"/>
              <a:t>University of Tehran</a:t>
            </a:r>
          </a:p>
          <a:p>
            <a:r>
              <a:rPr lang="en-US" sz="6400" dirty="0" smtClean="0"/>
              <a:t>kamandi@ut.ac.ir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94" y="481282"/>
            <a:ext cx="6435634" cy="2512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445" y="3656239"/>
            <a:ext cx="5695270" cy="24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544285"/>
            <a:ext cx="2100943" cy="889721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Lamport’s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Algorithm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880" y="0"/>
            <a:ext cx="8924925" cy="70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8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 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430" y="3297864"/>
            <a:ext cx="6034541" cy="28804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632460"/>
            <a:ext cx="5946371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2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16" y="0"/>
            <a:ext cx="5780313" cy="2780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116" y="3378653"/>
            <a:ext cx="5580970" cy="266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2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770810"/>
            <a:ext cx="10058400" cy="209828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بهینه سازی: عدم ارسال پاسخ </a:t>
            </a:r>
          </a:p>
          <a:p>
            <a:pPr marL="0" indent="0" algn="r" rtl="1">
              <a:buNone/>
            </a:pPr>
            <a:r>
              <a:rPr lang="fa-IR" dirty="0" smtClean="0">
                <a:cs typeface="B Nazanin" panose="00000400000000000000" pitchFamily="2" charset="-78"/>
              </a:rPr>
              <a:t>کاهش تعداد پیام بین </a:t>
            </a:r>
            <a:r>
              <a:rPr lang="en-US" dirty="0" smtClean="0">
                <a:cs typeface="B Nazanin" panose="00000400000000000000" pitchFamily="2" charset="-78"/>
              </a:rPr>
              <a:t>2(N-1)</a:t>
            </a:r>
            <a:r>
              <a:rPr lang="fa-IR" dirty="0" smtClean="0">
                <a:cs typeface="B Nazanin" panose="00000400000000000000" pitchFamily="2" charset="-78"/>
              </a:rPr>
              <a:t> و </a:t>
            </a:r>
            <a:r>
              <a:rPr lang="en-US" dirty="0" smtClean="0">
                <a:cs typeface="B Nazanin" panose="00000400000000000000" pitchFamily="2" charset="-78"/>
              </a:rPr>
              <a:t>3(N-1)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847" y="2015898"/>
            <a:ext cx="88582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4" y="286603"/>
            <a:ext cx="2677886" cy="145075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/>
              <a:t>Ricart</a:t>
            </a:r>
            <a:r>
              <a:rPr lang="en-US" b="1" dirty="0"/>
              <a:t>–</a:t>
            </a:r>
            <a:r>
              <a:rPr lang="en-US" b="1" dirty="0" err="1"/>
              <a:t>Agrawala</a:t>
            </a:r>
            <a:r>
              <a:rPr lang="en-US" b="1" dirty="0"/>
              <a:t> algorithm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endParaRPr lang="en-US" dirty="0" smtClean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84" y="435429"/>
            <a:ext cx="87915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9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690" y="1942420"/>
            <a:ext cx="69246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0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843087"/>
            <a:ext cx="70389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2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957387"/>
            <a:ext cx="68961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3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2043112"/>
            <a:ext cx="71723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761524" cy="4023360"/>
          </a:xfrm>
        </p:spPr>
        <p:txBody>
          <a:bodyPr>
            <a:normAutofit/>
          </a:bodyPr>
          <a:lstStyle/>
          <a:p>
            <a:r>
              <a:rPr lang="en-US" b="1" dirty="0"/>
              <a:t>trying </a:t>
            </a:r>
            <a:r>
              <a:rPr lang="en-US" dirty="0"/>
              <a:t>(trying </a:t>
            </a:r>
            <a:r>
              <a:rPr lang="en-US" dirty="0" smtClean="0"/>
              <a:t>to get </a:t>
            </a:r>
            <a:r>
              <a:rPr lang="en-US" dirty="0"/>
              <a:t>into critical section</a:t>
            </a:r>
            <a:r>
              <a:rPr lang="en-US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critical </a:t>
            </a:r>
            <a:r>
              <a:rPr lang="en-US" dirty="0"/>
              <a:t>(in critical section</a:t>
            </a:r>
            <a:r>
              <a:rPr lang="en-US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exiting </a:t>
            </a:r>
            <a:r>
              <a:rPr lang="en-US" dirty="0"/>
              <a:t>(cleaning </a:t>
            </a:r>
            <a:r>
              <a:rPr lang="en-US" dirty="0" smtClean="0"/>
              <a:t>up so </a:t>
            </a:r>
            <a:r>
              <a:rPr lang="en-US" dirty="0"/>
              <a:t>that other processes can enter their critical sections</a:t>
            </a:r>
            <a:r>
              <a:rPr lang="en-US" dirty="0" smtClean="0"/>
              <a:t>)</a:t>
            </a:r>
          </a:p>
          <a:p>
            <a:endParaRPr lang="en-US" b="1" dirty="0" smtClean="0"/>
          </a:p>
          <a:p>
            <a:r>
              <a:rPr lang="en-US" b="1" dirty="0" smtClean="0"/>
              <a:t>Remainder </a:t>
            </a:r>
            <a:r>
              <a:rPr lang="en-US" dirty="0" smtClean="0"/>
              <a:t>(everything </a:t>
            </a:r>
            <a:r>
              <a:rPr lang="en-US" dirty="0"/>
              <a:t>else—essentially just going about its non-critical business</a:t>
            </a:r>
            <a:r>
              <a:rPr lang="en-US" dirty="0" smtClean="0"/>
              <a:t>)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804" y="1011981"/>
            <a:ext cx="25050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656794"/>
            <a:ext cx="8360415" cy="15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3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Quorum-based mutual exclusion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Maekawa’s</a:t>
            </a:r>
            <a:r>
              <a:rPr lang="en-US" b="1" dirty="0"/>
              <a:t>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17" y="2750683"/>
            <a:ext cx="90106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0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905" y="839894"/>
            <a:ext cx="2390775" cy="502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133" y="1996168"/>
            <a:ext cx="48672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57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85" y="286603"/>
            <a:ext cx="7672388" cy="612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533525"/>
            <a:ext cx="88296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1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Token-based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Raymond’s tree-based algorithm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4912" y="2257425"/>
            <a:ext cx="2466975" cy="3133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925" y="2937299"/>
            <a:ext cx="48768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9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تمرین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در خصوص احتمال رخداد بن بست در الگوریتم میکاوا بحث کنید؟</a:t>
            </a:r>
            <a:endParaRPr lang="en-US" dirty="0" smtClean="0"/>
          </a:p>
          <a:p>
            <a:pPr algn="r" rtl="1"/>
            <a:r>
              <a:rPr lang="fa-IR" dirty="0" smtClean="0"/>
              <a:t>نشان دهید که در چه حالتی و با چه توپولوژی بهترین پیچیدگی پیامی در الگوریتم ریموند به دست می آید؟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2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مرجع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فصل 17 کتاب </a:t>
            </a:r>
            <a:r>
              <a:rPr lang="en-US" dirty="0" err="1" smtClean="0"/>
              <a:t>Aspnes</a:t>
            </a:r>
            <a:endParaRPr lang="en-US" dirty="0" smtClean="0"/>
          </a:p>
          <a:p>
            <a:pPr algn="r" rtl="1"/>
            <a:r>
              <a:rPr lang="fa-IR" dirty="0" smtClean="0"/>
              <a:t>فصل 9 کتاب</a:t>
            </a:r>
            <a:r>
              <a:rPr lang="en-US" dirty="0" smtClean="0"/>
              <a:t> </a:t>
            </a:r>
            <a:r>
              <a:rPr lang="en-US" dirty="0" err="1" smtClean="0"/>
              <a:t>Singhal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Mutual exclusion </a:t>
            </a:r>
            <a:r>
              <a:rPr lang="en-US" dirty="0"/>
              <a:t>At most one process is in the critical state at a time.</a:t>
            </a:r>
          </a:p>
          <a:p>
            <a:r>
              <a:rPr lang="en-US" b="1" dirty="0"/>
              <a:t>No deadlock (progress) </a:t>
            </a:r>
            <a:r>
              <a:rPr lang="en-US" dirty="0"/>
              <a:t>If there is at least one process in a trying </a:t>
            </a:r>
            <a:r>
              <a:rPr lang="en-US" dirty="0" smtClean="0"/>
              <a:t>state, then </a:t>
            </a:r>
            <a:r>
              <a:rPr lang="en-US" dirty="0"/>
              <a:t>eventually some process enters a critical state; similarly for </a:t>
            </a:r>
            <a:r>
              <a:rPr lang="en-US" dirty="0" smtClean="0"/>
              <a:t>exiting and </a:t>
            </a:r>
            <a:r>
              <a:rPr lang="en-US" dirty="0"/>
              <a:t>remainder states</a:t>
            </a:r>
            <a:r>
              <a:rPr lang="en-US" dirty="0" smtClean="0"/>
              <a:t>.</a:t>
            </a:r>
          </a:p>
          <a:p>
            <a:r>
              <a:rPr lang="en-US" b="1" dirty="0"/>
              <a:t>No lockout </a:t>
            </a:r>
            <a:r>
              <a:rPr lang="en-US" dirty="0"/>
              <a:t>(</a:t>
            </a:r>
            <a:r>
              <a:rPr lang="en-US" b="1" dirty="0"/>
              <a:t>lockout-freedom</a:t>
            </a:r>
            <a:r>
              <a:rPr lang="en-US" dirty="0"/>
              <a:t>): If there is a particular process in a </a:t>
            </a:r>
            <a:r>
              <a:rPr lang="en-US" dirty="0" smtClean="0"/>
              <a:t>trying or </a:t>
            </a:r>
            <a:r>
              <a:rPr lang="en-US" dirty="0"/>
              <a:t>exiting state, that process eventually leaves that state. This </a:t>
            </a:r>
            <a:r>
              <a:rPr lang="en-US" dirty="0" smtClean="0"/>
              <a:t>means that </a:t>
            </a:r>
            <a:r>
              <a:rPr lang="en-US" dirty="0"/>
              <a:t>I don’t starve because somebody else keeps jumping past me </a:t>
            </a:r>
            <a:r>
              <a:rPr lang="en-US" dirty="0" smtClean="0"/>
              <a:t>and seizing </a:t>
            </a:r>
            <a:r>
              <a:rPr lang="en-US" dirty="0"/>
              <a:t>the critical resource before I can</a:t>
            </a:r>
            <a:r>
              <a:rPr lang="en-US" dirty="0" smtClean="0"/>
              <a:t>.</a:t>
            </a:r>
          </a:p>
          <a:p>
            <a:endParaRPr lang="en-US" dirty="0">
              <a:cs typeface="B Nazanin" panose="00000400000000000000" pitchFamily="2" charset="-78"/>
            </a:endParaRPr>
          </a:p>
          <a:p>
            <a:r>
              <a:rPr lang="en-US" dirty="0"/>
              <a:t>Stronger versions of lockout-freedom include explicit time bounds (how</a:t>
            </a:r>
          </a:p>
          <a:p>
            <a:r>
              <a:rPr lang="en-US" dirty="0"/>
              <a:t>many rounds can go by before I get in) or </a:t>
            </a:r>
            <a:r>
              <a:rPr lang="en-US" b="1" dirty="0"/>
              <a:t>bounded bypass </a:t>
            </a:r>
            <a:r>
              <a:rPr lang="en-US" dirty="0"/>
              <a:t>(nobody gets</a:t>
            </a:r>
          </a:p>
          <a:p>
            <a:r>
              <a:rPr lang="en-US" dirty="0"/>
              <a:t>in more than </a:t>
            </a:r>
            <a:r>
              <a:rPr lang="en-US" i="1" dirty="0"/>
              <a:t>k </a:t>
            </a:r>
            <a:r>
              <a:rPr lang="en-US" dirty="0"/>
              <a:t>times before I do).</a:t>
            </a:r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8943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Token-based approach.</a:t>
            </a:r>
          </a:p>
          <a:p>
            <a:r>
              <a:rPr lang="en-US" dirty="0"/>
              <a:t>2. Non-token-based approach.</a:t>
            </a:r>
          </a:p>
          <a:p>
            <a:r>
              <a:rPr lang="en-US" dirty="0"/>
              <a:t>3. Quorum-based approach.</a:t>
            </a:r>
          </a:p>
        </p:txBody>
      </p:sp>
    </p:spTree>
    <p:extLst>
      <p:ext uri="{BB962C8B-B14F-4D97-AF65-F5344CB8AC3E}">
        <p14:creationId xmlns:p14="http://schemas.microsoft.com/office/powerpoint/2010/main" val="12270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Mutual exclusion using strong </a:t>
            </a:r>
            <a:r>
              <a:rPr lang="en-US" b="1" dirty="0" smtClean="0"/>
              <a:t>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and </a:t>
            </a:r>
            <a:r>
              <a:rPr lang="en-US" dirty="0" smtClean="0"/>
              <a:t>Set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30" y="1845734"/>
            <a:ext cx="8201025" cy="1200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392" y="3154258"/>
            <a:ext cx="82581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lockout-free algorithm using an atomic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553" y="1845734"/>
            <a:ext cx="82105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Mutual exclusion using only atomic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081769"/>
            <a:ext cx="6471557" cy="555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b="1" dirty="0"/>
              <a:t>Safety property </a:t>
            </a:r>
            <a:r>
              <a:rPr lang="en-US" dirty="0"/>
              <a:t>The safety property states that at any instant, only </a:t>
            </a:r>
            <a:r>
              <a:rPr lang="en-US" dirty="0" smtClean="0"/>
              <a:t>one</a:t>
            </a:r>
            <a:r>
              <a:rPr lang="fa-IR" dirty="0" smtClean="0"/>
              <a:t> </a:t>
            </a:r>
            <a:r>
              <a:rPr lang="en-US" dirty="0" smtClean="0"/>
              <a:t>process </a:t>
            </a:r>
            <a:r>
              <a:rPr lang="en-US" dirty="0"/>
              <a:t>can execute the critical section. This is an essential property of </a:t>
            </a:r>
            <a:r>
              <a:rPr lang="en-US" dirty="0" smtClean="0"/>
              <a:t>a</a:t>
            </a:r>
            <a:r>
              <a:rPr lang="fa-IR" dirty="0" smtClean="0"/>
              <a:t> </a:t>
            </a:r>
            <a:r>
              <a:rPr lang="en-US" dirty="0" smtClean="0"/>
              <a:t>mutual </a:t>
            </a:r>
            <a:r>
              <a:rPr lang="en-US" dirty="0"/>
              <a:t>exclusion algorithm.</a:t>
            </a:r>
          </a:p>
          <a:p>
            <a:r>
              <a:rPr lang="en-US" dirty="0"/>
              <a:t>2. </a:t>
            </a:r>
            <a:r>
              <a:rPr lang="en-US" b="1" dirty="0"/>
              <a:t>Liveness property </a:t>
            </a:r>
            <a:r>
              <a:rPr lang="en-US" dirty="0"/>
              <a:t>This property states the absence of deadlock </a:t>
            </a:r>
            <a:r>
              <a:rPr lang="en-US" dirty="0" smtClean="0"/>
              <a:t>and</a:t>
            </a:r>
            <a:r>
              <a:rPr lang="fa-IR" dirty="0" smtClean="0"/>
              <a:t> </a:t>
            </a:r>
            <a:r>
              <a:rPr lang="en-US" dirty="0" smtClean="0"/>
              <a:t>starvation</a:t>
            </a:r>
            <a:r>
              <a:rPr lang="en-US" dirty="0"/>
              <a:t>. Two or more sites should not endlessly wait for messages </a:t>
            </a:r>
            <a:r>
              <a:rPr lang="en-US" dirty="0" smtClean="0"/>
              <a:t>that</a:t>
            </a:r>
            <a:r>
              <a:rPr lang="fa-IR" dirty="0" smtClean="0"/>
              <a:t> </a:t>
            </a:r>
            <a:r>
              <a:rPr lang="en-US" dirty="0" smtClean="0"/>
              <a:t>will </a:t>
            </a:r>
            <a:r>
              <a:rPr lang="en-US" dirty="0"/>
              <a:t>never arrive. In addition, a site must not wait indefinitely to </a:t>
            </a:r>
            <a:r>
              <a:rPr lang="en-US" dirty="0" smtClean="0"/>
              <a:t>execute</a:t>
            </a:r>
            <a:r>
              <a:rPr lang="fa-I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CS while other sites are repeatedly executing the CS. That is, </a:t>
            </a:r>
            <a:r>
              <a:rPr lang="en-US" dirty="0" smtClean="0"/>
              <a:t>every</a:t>
            </a:r>
            <a:r>
              <a:rPr lang="fa-IR" dirty="0" smtClean="0"/>
              <a:t> </a:t>
            </a:r>
            <a:r>
              <a:rPr lang="en-US" dirty="0" smtClean="0"/>
              <a:t>requesting </a:t>
            </a:r>
            <a:r>
              <a:rPr lang="en-US" dirty="0"/>
              <a:t>site should get an opportunity to execute the CS in finite time.</a:t>
            </a:r>
          </a:p>
          <a:p>
            <a:r>
              <a:rPr lang="en-US" dirty="0"/>
              <a:t>3. </a:t>
            </a:r>
            <a:r>
              <a:rPr lang="en-US" b="1" dirty="0"/>
              <a:t>Fairness </a:t>
            </a:r>
            <a:r>
              <a:rPr lang="en-US" dirty="0" err="1"/>
              <a:t>Fairness</a:t>
            </a:r>
            <a:r>
              <a:rPr lang="en-US" dirty="0"/>
              <a:t> in the context of mutual exclusion means that each </a:t>
            </a:r>
            <a:r>
              <a:rPr lang="en-US" dirty="0" smtClean="0"/>
              <a:t>process</a:t>
            </a:r>
            <a:r>
              <a:rPr lang="fa-IR" dirty="0" smtClean="0"/>
              <a:t> </a:t>
            </a:r>
            <a:r>
              <a:rPr lang="en-US" dirty="0" smtClean="0"/>
              <a:t>gets </a:t>
            </a:r>
            <a:r>
              <a:rPr lang="en-US" dirty="0"/>
              <a:t>a fair chance to execute the CS. In mutual exclusion </a:t>
            </a:r>
            <a:r>
              <a:rPr lang="en-US" dirty="0" smtClean="0"/>
              <a:t>algorithms,</a:t>
            </a:r>
            <a:r>
              <a:rPr lang="fa-I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fairness property generally means that the CS execution requests </a:t>
            </a:r>
            <a:r>
              <a:rPr lang="en-US" dirty="0" smtClean="0"/>
              <a:t>are</a:t>
            </a:r>
            <a:r>
              <a:rPr lang="fa-IR" dirty="0" smtClean="0"/>
              <a:t> </a:t>
            </a:r>
            <a:r>
              <a:rPr lang="en-US" dirty="0" smtClean="0"/>
              <a:t>executed </a:t>
            </a:r>
            <a:r>
              <a:rPr lang="en-US" dirty="0"/>
              <a:t>in order of their arrival in the system (the time is determined </a:t>
            </a:r>
            <a:r>
              <a:rPr lang="en-US" dirty="0" smtClean="0"/>
              <a:t>by</a:t>
            </a:r>
            <a:r>
              <a:rPr lang="fa-IR" dirty="0" smtClean="0"/>
              <a:t> </a:t>
            </a:r>
            <a:r>
              <a:rPr lang="en-US" dirty="0" smtClean="0"/>
              <a:t>a </a:t>
            </a:r>
            <a:r>
              <a:rPr lang="en-US" dirty="0"/>
              <a:t>logical clock).</a:t>
            </a:r>
          </a:p>
        </p:txBody>
      </p:sp>
    </p:spTree>
    <p:extLst>
      <p:ext uri="{BB962C8B-B14F-4D97-AF65-F5344CB8AC3E}">
        <p14:creationId xmlns:p14="http://schemas.microsoft.com/office/powerpoint/2010/main" val="25537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Message complexity </a:t>
            </a:r>
            <a:r>
              <a:rPr lang="en-US" dirty="0"/>
              <a:t>This is the number of messages that are </a:t>
            </a:r>
            <a:r>
              <a:rPr lang="en-US" dirty="0" smtClean="0"/>
              <a:t>required per </a:t>
            </a:r>
            <a:r>
              <a:rPr lang="en-US" dirty="0"/>
              <a:t>CS execution by a site.</a:t>
            </a:r>
          </a:p>
          <a:p>
            <a:r>
              <a:rPr lang="en-US" dirty="0"/>
              <a:t>• </a:t>
            </a:r>
            <a:r>
              <a:rPr lang="en-US" b="1" dirty="0"/>
              <a:t>Synchronization delay </a:t>
            </a:r>
            <a:r>
              <a:rPr lang="en-US" dirty="0"/>
              <a:t>After a </a:t>
            </a:r>
            <a:r>
              <a:rPr lang="en-US" b="1" dirty="0"/>
              <a:t>site leaves </a:t>
            </a:r>
            <a:r>
              <a:rPr lang="en-US" dirty="0"/>
              <a:t>the CS, it is the time </a:t>
            </a:r>
            <a:r>
              <a:rPr lang="en-US" dirty="0" smtClean="0"/>
              <a:t>required and </a:t>
            </a:r>
            <a:r>
              <a:rPr lang="en-US" dirty="0"/>
              <a:t>before the next </a:t>
            </a:r>
            <a:r>
              <a:rPr lang="en-US" b="1" dirty="0"/>
              <a:t>site enters </a:t>
            </a:r>
            <a:r>
              <a:rPr lang="en-US" dirty="0"/>
              <a:t>the </a:t>
            </a:r>
            <a:r>
              <a:rPr lang="en-US" dirty="0" smtClean="0"/>
              <a:t>CS). </a:t>
            </a:r>
            <a:r>
              <a:rPr lang="en-US" dirty="0"/>
              <a:t>Note that </a:t>
            </a:r>
            <a:r>
              <a:rPr lang="en-US" dirty="0" smtClean="0"/>
              <a:t>normally one </a:t>
            </a:r>
            <a:r>
              <a:rPr lang="en-US" dirty="0"/>
              <a:t>or more sequential message exchanges may be required after a </a:t>
            </a:r>
            <a:r>
              <a:rPr lang="en-US" dirty="0" smtClean="0"/>
              <a:t>site exits </a:t>
            </a:r>
            <a:r>
              <a:rPr lang="en-US" dirty="0"/>
              <a:t>the CS and before the next site can enter the CS</a:t>
            </a:r>
            <a:r>
              <a:rPr lang="en-US" dirty="0" smtClean="0"/>
              <a:t>.</a:t>
            </a:r>
          </a:p>
          <a:p>
            <a:r>
              <a:rPr lang="en-US" dirty="0" smtClean="0"/>
              <a:t>• </a:t>
            </a:r>
            <a:r>
              <a:rPr lang="en-US" b="1" dirty="0"/>
              <a:t>Response time </a:t>
            </a:r>
            <a:r>
              <a:rPr lang="en-US" dirty="0"/>
              <a:t>This is the time interval a request waits for its CS </a:t>
            </a:r>
            <a:r>
              <a:rPr lang="en-US" dirty="0" smtClean="0"/>
              <a:t>execution to </a:t>
            </a:r>
            <a:r>
              <a:rPr lang="en-US" dirty="0"/>
              <a:t>be over after its request messages have been sent </a:t>
            </a:r>
            <a:r>
              <a:rPr lang="en-US" dirty="0" smtClean="0"/>
              <a:t>out. Thus</a:t>
            </a:r>
            <a:r>
              <a:rPr lang="en-US" dirty="0"/>
              <a:t>, response time does not include the time a request </a:t>
            </a:r>
            <a:r>
              <a:rPr lang="en-US" dirty="0" smtClean="0"/>
              <a:t>waits at </a:t>
            </a:r>
            <a:r>
              <a:rPr lang="en-US" dirty="0"/>
              <a:t>a site before its request messages have been sent out.</a:t>
            </a:r>
          </a:p>
          <a:p>
            <a:r>
              <a:rPr lang="en-US" dirty="0"/>
              <a:t>• </a:t>
            </a:r>
            <a:r>
              <a:rPr lang="en-US" b="1" dirty="0"/>
              <a:t>System throughput </a:t>
            </a:r>
            <a:r>
              <a:rPr lang="en-US" dirty="0"/>
              <a:t>This is the rate at which the system </a:t>
            </a:r>
            <a:r>
              <a:rPr lang="en-US" dirty="0" smtClean="0"/>
              <a:t>executes requests </a:t>
            </a:r>
            <a:r>
              <a:rPr lang="en-US" dirty="0"/>
              <a:t>for the CS. If SD is the synchronization delay and E is the </a:t>
            </a:r>
            <a:r>
              <a:rPr lang="en-US" dirty="0" smtClean="0"/>
              <a:t>average critical </a:t>
            </a:r>
            <a:r>
              <a:rPr lang="en-US" dirty="0"/>
              <a:t>section execution time, then the throughput is given by </a:t>
            </a:r>
            <a:r>
              <a:rPr lang="en-US" dirty="0" smtClean="0"/>
              <a:t>the following </a:t>
            </a:r>
            <a:r>
              <a:rPr lang="en-US" dirty="0"/>
              <a:t>equation: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780" y="5383319"/>
            <a:ext cx="4276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2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1316</TotalTime>
  <Words>628</Words>
  <Application>Microsoft Office PowerPoint</Application>
  <PresentationFormat>Widescreen</PresentationFormat>
  <Paragraphs>54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 Nazanin</vt:lpstr>
      <vt:lpstr>Calibri</vt:lpstr>
      <vt:lpstr>Calibri Light</vt:lpstr>
      <vt:lpstr>Times New Roman</vt:lpstr>
      <vt:lpstr>Retrospect</vt:lpstr>
      <vt:lpstr>Distributed Systems</vt:lpstr>
      <vt:lpstr>Mutual Exclusion</vt:lpstr>
      <vt:lpstr>Goals</vt:lpstr>
      <vt:lpstr>PowerPoint Presentation</vt:lpstr>
      <vt:lpstr>Mutual exclusion using strong primitives</vt:lpstr>
      <vt:lpstr>A lockout-free algorithm using an atomic queue</vt:lpstr>
      <vt:lpstr>Mutual exclusion using only atomic registers</vt:lpstr>
      <vt:lpstr>PowerPoint Presentation</vt:lpstr>
      <vt:lpstr>Performance Metrics</vt:lpstr>
      <vt:lpstr>PowerPoint Presentation</vt:lpstr>
      <vt:lpstr>Lamport’s  Algorithm</vt:lpstr>
      <vt:lpstr>  </vt:lpstr>
      <vt:lpstr>PowerPoint Presentation</vt:lpstr>
      <vt:lpstr>Performance</vt:lpstr>
      <vt:lpstr>Ricart–Agrawala algorithm</vt:lpstr>
      <vt:lpstr>PowerPoint Presentation</vt:lpstr>
      <vt:lpstr>PowerPoint Presentation</vt:lpstr>
      <vt:lpstr>PowerPoint Presentation</vt:lpstr>
      <vt:lpstr>PowerPoint Presentation</vt:lpstr>
      <vt:lpstr>Performance</vt:lpstr>
      <vt:lpstr>Quorum-based mutual exclusion algorithms</vt:lpstr>
      <vt:lpstr>PowerPoint Presentation</vt:lpstr>
      <vt:lpstr>PowerPoint Presentation</vt:lpstr>
      <vt:lpstr>PowerPoint Presentation</vt:lpstr>
      <vt:lpstr>Token-based algorithms</vt:lpstr>
      <vt:lpstr>تمرین</vt:lpstr>
      <vt:lpstr>مرجع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kamandi</dc:creator>
  <cp:lastModifiedBy>Ali</cp:lastModifiedBy>
  <cp:revision>84</cp:revision>
  <dcterms:created xsi:type="dcterms:W3CDTF">2018-02-02T06:56:05Z</dcterms:created>
  <dcterms:modified xsi:type="dcterms:W3CDTF">2018-12-04T10:36:11Z</dcterms:modified>
</cp:coreProperties>
</file>