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60" r:id="rId12"/>
    <p:sldId id="285" r:id="rId13"/>
    <p:sldId id="287" r:id="rId14"/>
    <p:sldId id="286" r:id="rId15"/>
    <p:sldId id="270" r:id="rId16"/>
    <p:sldId id="257" r:id="rId17"/>
    <p:sldId id="258" r:id="rId18"/>
    <p:sldId id="261" r:id="rId19"/>
    <p:sldId id="268" r:id="rId20"/>
    <p:sldId id="269" r:id="rId21"/>
    <p:sldId id="288" r:id="rId22"/>
    <p:sldId id="289" r:id="rId23"/>
    <p:sldId id="292" r:id="rId24"/>
    <p:sldId id="304" r:id="rId25"/>
    <p:sldId id="275" r:id="rId26"/>
    <p:sldId id="291" r:id="rId27"/>
    <p:sldId id="274" r:id="rId28"/>
    <p:sldId id="259" r:id="rId29"/>
    <p:sldId id="262" r:id="rId30"/>
    <p:sldId id="295" r:id="rId31"/>
    <p:sldId id="296" r:id="rId32"/>
    <p:sldId id="297" r:id="rId33"/>
    <p:sldId id="300" r:id="rId34"/>
    <p:sldId id="301" r:id="rId35"/>
    <p:sldId id="302" r:id="rId36"/>
    <p:sldId id="298" r:id="rId37"/>
    <p:sldId id="299" r:id="rId38"/>
    <p:sldId id="30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364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outlineViewPr>
    <p:cViewPr>
      <p:scale>
        <a:sx n="33" d="100"/>
        <a:sy n="33" d="100"/>
      </p:scale>
      <p:origin x="0" y="-28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790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205DC-8A20-4B75-9580-CD9B50BEAFCF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3EC5E-CBB4-46EA-AD2B-4C8FC3F27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94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ABB92-9F63-4B3E-B5C0-957D1FD5F0F3}" type="datetimeFigureOut">
              <a:rPr lang="en-US" smtClean="0"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004E5-89A1-4FD9-923A-B405CA86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3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++11" TargetMode="External"/><Relationship Id="rId13" Type="http://schemas.openxmlformats.org/officeDocument/2006/relationships/hyperlink" Target="https://en.wikipedia.org/wiki/Python_(programming_language)" TargetMode="External"/><Relationship Id="rId18" Type="http://schemas.openxmlformats.org/officeDocument/2006/relationships/hyperlink" Target="https://en.wikipedia.org/wiki/Perl" TargetMode="External"/><Relationship Id="rId3" Type="http://schemas.openxmlformats.org/officeDocument/2006/relationships/hyperlink" Target="https://en.wikipedia.org/wiki/Interface_definition_language" TargetMode="External"/><Relationship Id="rId21" Type="http://schemas.openxmlformats.org/officeDocument/2006/relationships/hyperlink" Target="https://en.wikipedia.org/wiki/Object_request_broker" TargetMode="External"/><Relationship Id="rId7" Type="http://schemas.openxmlformats.org/officeDocument/2006/relationships/hyperlink" Target="https://en.wikipedia.org/wiki/C_(programming_language)" TargetMode="External"/><Relationship Id="rId12" Type="http://schemas.openxmlformats.org/officeDocument/2006/relationships/hyperlink" Target="https://en.wikipedia.org/wiki/Object_Pascal" TargetMode="External"/><Relationship Id="rId17" Type="http://schemas.openxmlformats.org/officeDocument/2006/relationships/hyperlink" Target="https://en.wikipedia.org/wiki/Erlang_(programming_language)" TargetMode="External"/><Relationship Id="rId2" Type="http://schemas.openxmlformats.org/officeDocument/2006/relationships/slide" Target="../slides/slide32.xml"/><Relationship Id="rId16" Type="http://schemas.openxmlformats.org/officeDocument/2006/relationships/hyperlink" Target="https://en.wikipedia.org/wiki/C_Sharp_(programming_language)" TargetMode="External"/><Relationship Id="rId20" Type="http://schemas.openxmlformats.org/officeDocument/2006/relationships/hyperlink" Target="https://en.wikipedia.org/wiki/Visual_Basic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Ada_(programming_language)" TargetMode="External"/><Relationship Id="rId11" Type="http://schemas.openxmlformats.org/officeDocument/2006/relationships/hyperlink" Target="https://en.wikipedia.org/wiki/PL/I" TargetMode="External"/><Relationship Id="rId5" Type="http://schemas.openxmlformats.org/officeDocument/2006/relationships/hyperlink" Target="https://en.wikipedia.org/wiki/Java_(programming_language)" TargetMode="External"/><Relationship Id="rId15" Type="http://schemas.openxmlformats.org/officeDocument/2006/relationships/hyperlink" Target="https://en.wikipedia.org/wiki/Smalltalk" TargetMode="External"/><Relationship Id="rId10" Type="http://schemas.openxmlformats.org/officeDocument/2006/relationships/hyperlink" Target="https://en.wikipedia.org/wiki/Lisp_(programming_language)" TargetMode="External"/><Relationship Id="rId19" Type="http://schemas.openxmlformats.org/officeDocument/2006/relationships/hyperlink" Target="https://en.wikipedia.org/wiki/Tcl" TargetMode="External"/><Relationship Id="rId4" Type="http://schemas.openxmlformats.org/officeDocument/2006/relationships/hyperlink" Target="https://en.wikipedia.org/wiki/C++" TargetMode="External"/><Relationship Id="rId9" Type="http://schemas.openxmlformats.org/officeDocument/2006/relationships/hyperlink" Target="https://en.wikipedia.org/wiki/COBOL" TargetMode="External"/><Relationship Id="rId14" Type="http://schemas.openxmlformats.org/officeDocument/2006/relationships/hyperlink" Target="https://en.wikipedia.org/wiki/Ruby_(programming_language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004E5-89A1-4FD9-923A-B405CA8677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9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مرحله</a:t>
            </a:r>
            <a:r>
              <a:rPr lang="fa-IR" baseline="0" dirty="0" smtClean="0"/>
              <a:t> 1: محرک فناوری: معرفی غیرمنتظره فناوری جدید-هیچ محصولی هوز عرضه نشده-توجه رسانه ها</a:t>
            </a:r>
          </a:p>
          <a:p>
            <a:pPr algn="r" rtl="1"/>
            <a:r>
              <a:rPr lang="fa-IR" baseline="0" dirty="0" smtClean="0"/>
              <a:t>مرحله 2- اوج حباب انتظارات: تبلیغات زیاد- انتظارات رویایی از تکنولوژی جدید</a:t>
            </a:r>
          </a:p>
          <a:p>
            <a:pPr algn="r" rtl="1"/>
            <a:r>
              <a:rPr lang="fa-IR" baseline="0" dirty="0" smtClean="0"/>
              <a:t>مرحله 3- ترکیدن حباب-مواجهه با شکستهای اولیه-بهبود جهت دوام</a:t>
            </a:r>
          </a:p>
          <a:p>
            <a:pPr algn="r" rtl="1"/>
            <a:r>
              <a:rPr lang="fa-IR" baseline="0" dirty="0" smtClean="0"/>
              <a:t>مرحله 4- شیب روشنگری: نمونه هایی از اینکه فناوری چگونه به سازمان سود می رساند. محصولات نسل دوم و سوم ارائه می شوند. سرمایه گذاری های بیشتر ولی واقع گرایانه-</a:t>
            </a:r>
          </a:p>
          <a:p>
            <a:pPr algn="r" rtl="1"/>
            <a:r>
              <a:rPr lang="fa-IR" baseline="0" dirty="0" smtClean="0"/>
              <a:t>مرحله 5: دشت بهره وری: پذیرش عمومی-کاربرد بازاری گسترده</a:t>
            </a:r>
          </a:p>
          <a:p>
            <a:pPr algn="r" rtl="1"/>
            <a:r>
              <a:rPr lang="fa-IR" baseline="0" dirty="0" smtClean="0"/>
              <a:t>راهنمای سرمایه گذاری- تصمیمات استراتژیک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004E5-89A1-4FD9-923A-B405CA8677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a-IR" dirty="0" smtClean="0"/>
              <a:t>گارتنر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004E5-89A1-4FD9-923A-B405CA8677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39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1600" indent="-101600"/>
            <a:r>
              <a:rPr lang="en-US" altLang="zh-TW" smtClean="0">
                <a:latin typeface="Arial" panose="020B0604020202020204" pitchFamily="34" charset="0"/>
                <a:ea typeface="新細明體" charset="-120"/>
              </a:rPr>
              <a:t>Systems involve hardware (processors), application and system software (control) and application and system information (data).</a:t>
            </a:r>
          </a:p>
          <a:p>
            <a:pPr marL="101600" indent="-101600"/>
            <a:r>
              <a:rPr lang="en-US" altLang="zh-TW" smtClean="0">
                <a:latin typeface="Arial" panose="020B0604020202020204" pitchFamily="34" charset="0"/>
                <a:ea typeface="新細明體" charset="-120"/>
              </a:rPr>
              <a:t>Which of these dimensions have to be distributed for the system to be a distributed system?</a:t>
            </a:r>
          </a:p>
          <a:p>
            <a:pPr marL="101600" indent="-101600"/>
            <a:r>
              <a:rPr lang="en-US" altLang="zh-TW" smtClean="0">
                <a:latin typeface="Arial" panose="020B0604020202020204" pitchFamily="34" charset="0"/>
                <a:ea typeface="新細明體" charset="-120"/>
              </a:rPr>
              <a:t>Enslow requires that distribution is transparent and system users are unaware of the fact that the system is composed of multiple processors.</a:t>
            </a:r>
          </a:p>
          <a:p>
            <a:pPr marL="101600" indent="-101600"/>
            <a:r>
              <a:rPr lang="en-US" altLang="zh-TW" smtClean="0">
                <a:latin typeface="Arial" panose="020B0604020202020204" pitchFamily="34" charset="0"/>
                <a:ea typeface="新細明體" charset="-120"/>
              </a:rPr>
              <a:t>Enslow´s model (1978) is fairly rigid: A system is a fully distributed system if and only if all dimensions are fully decentralized.</a:t>
            </a:r>
          </a:p>
          <a:p>
            <a:pPr marL="576263" lvl="1" indent="-119063">
              <a:buFont typeface="Arial" panose="020B0604020202020204" pitchFamily="34" charset="0"/>
              <a:buChar char="–"/>
            </a:pPr>
            <a:r>
              <a:rPr lang="en-US" altLang="zh-TW" smtClean="0">
                <a:latin typeface="Arial" panose="020B0604020202020204" pitchFamily="34" charset="0"/>
                <a:ea typeface="新細明體" charset="-120"/>
              </a:rPr>
              <a:t>Full hardware decentralization includes multiple heterogeneous control units (as opposed to a single control unit with multiple processors and multiple homogeneous control units).</a:t>
            </a:r>
          </a:p>
          <a:p>
            <a:pPr marL="576263" lvl="1" indent="-119063">
              <a:buFont typeface="Arial" panose="020B0604020202020204" pitchFamily="34" charset="0"/>
              <a:buChar char="–"/>
            </a:pPr>
            <a:r>
              <a:rPr lang="en-US" altLang="zh-TW" smtClean="0">
                <a:latin typeface="Arial" panose="020B0604020202020204" pitchFamily="34" charset="0"/>
                <a:ea typeface="新細明體" charset="-120"/>
              </a:rPr>
              <a:t>Control must be provided by multiple units cooperating with each other rather than in a master-slave relationship</a:t>
            </a:r>
          </a:p>
          <a:p>
            <a:pPr marL="576263" lvl="1" indent="-119063">
              <a:buFont typeface="Arial" panose="020B0604020202020204" pitchFamily="34" charset="0"/>
              <a:buChar char="–"/>
            </a:pPr>
            <a:r>
              <a:rPr lang="en-US" altLang="zh-TW" smtClean="0">
                <a:latin typeface="Arial" panose="020B0604020202020204" pitchFamily="34" charset="0"/>
                <a:ea typeface="新細明體" charset="-120"/>
              </a:rPr>
              <a:t>Data must be partitioned and/or replicated, each part with its own local directory.</a:t>
            </a:r>
          </a:p>
          <a:p>
            <a:pPr marL="101600" indent="-101600"/>
            <a:r>
              <a:rPr lang="en-US" altLang="zh-TW" smtClean="0">
                <a:latin typeface="Arial" panose="020B0604020202020204" pitchFamily="34" charset="0"/>
                <a:ea typeface="新細明體" charset="-120"/>
              </a:rPr>
              <a:t>Enslow´s definition is too restrictive in our opinion. Techniques of distributed system construction should also be employed if only a single dimension is decentralized.</a:t>
            </a:r>
          </a:p>
        </p:txBody>
      </p:sp>
      <p:sp>
        <p:nvSpPr>
          <p:cNvPr id="2048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54038" y="523875"/>
            <a:ext cx="5775325" cy="3249613"/>
          </a:xfrm>
          <a:ln cap="flat"/>
        </p:spPr>
      </p:sp>
    </p:spTree>
    <p:extLst>
      <p:ext uri="{BB962C8B-B14F-4D97-AF65-F5344CB8AC3E}">
        <p14:creationId xmlns:p14="http://schemas.microsoft.com/office/powerpoint/2010/main" val="2921266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CORBA uses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nterface definition language"/>
              </a:rPr>
              <a:t>interface definition language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(IDL) to specify the interfaces that objects present to the outer world. CORBA then specifies a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IDL to a specific implementation language like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++"/>
              </a:rPr>
              <a:t>C++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Java (programming language)"/>
              </a:rPr>
              <a:t>Java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Standard mappings exist for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Ada (programming language)"/>
              </a:rPr>
              <a:t>Ada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 (programming language)"/>
              </a:rPr>
              <a:t>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++"/>
              </a:rPr>
              <a:t>C++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C++11"/>
              </a:rPr>
              <a:t>C++11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COBOL"/>
              </a:rPr>
              <a:t>COBOL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Java (programming language)"/>
              </a:rPr>
              <a:t>Java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Lisp (programming language)"/>
              </a:rPr>
              <a:t>Lisp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 tooltip="PL/I"/>
              </a:rPr>
              <a:t>PL/I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 tooltip="Object Pascal"/>
              </a:rPr>
              <a:t>Object Pascal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 tooltip="Python (programming language)"/>
              </a:rPr>
              <a:t>Python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 tooltip="Ruby (programming language)"/>
              </a:rPr>
              <a:t>Ruby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 tooltip="Smalltalk"/>
              </a:rPr>
              <a:t>Smalltalk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Non-standard mappings exist for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 tooltip="C Sharp (programming language)"/>
              </a:rPr>
              <a:t>C#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 tooltip="Erlang (programming language)"/>
              </a:rPr>
              <a:t>Erlang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 tooltip="Perl"/>
              </a:rPr>
              <a:t>Perl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 tooltip="Tcl"/>
              </a:rPr>
              <a:t>Tcl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 tooltip="Visual Basic"/>
              </a:rPr>
              <a:t>Visual Basic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implemented 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 tooltip="Object request broker"/>
              </a:rPr>
              <a:t>object request brokers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(ORBs) written for those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004E5-89A1-4FD9-923A-B405CA8677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0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0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7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3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4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8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8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8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DCB01F-D966-4C62-B900-0BE008A90C98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2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11/13/2020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62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en.wikipedia.org/wiki/Cryptography" TargetMode="External"/><Relationship Id="rId7" Type="http://schemas.openxmlformats.org/officeDocument/2006/relationships/hyperlink" Target="https://en.wikipedia.org/wiki/Open-source_software" TargetMode="External"/><Relationship Id="rId2" Type="http://schemas.openxmlformats.org/officeDocument/2006/relationships/hyperlink" Target="https://en.wikipedia.org/wiki/Node_(networking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atoshi_Nakamoto" TargetMode="External"/><Relationship Id="rId5" Type="http://schemas.openxmlformats.org/officeDocument/2006/relationships/hyperlink" Target="https://en.wikipedia.org/wiki/Bitcoin#Blockchain" TargetMode="External"/><Relationship Id="rId4" Type="http://schemas.openxmlformats.org/officeDocument/2006/relationships/hyperlink" Target="https://en.wikipedia.org/wiki/Distributed_ledger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tcoin#Mining" TargetMode="External"/><Relationship Id="rId2" Type="http://schemas.openxmlformats.org/officeDocument/2006/relationships/hyperlink" Target="https://bitcoin.org/bitcoin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University_of_Cambridg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coin.org/bitcoin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b="1" dirty="0" smtClean="0"/>
              <a:t>Ali Kamandi, PH.D.</a:t>
            </a:r>
          </a:p>
          <a:p>
            <a:r>
              <a:rPr lang="en-US" dirty="0" smtClean="0"/>
              <a:t>School of Engineering Science</a:t>
            </a:r>
          </a:p>
          <a:p>
            <a:r>
              <a:rPr lang="en-US" dirty="0" smtClean="0"/>
              <a:t>College of Engineering</a:t>
            </a:r>
          </a:p>
          <a:p>
            <a:r>
              <a:rPr lang="en-US" sz="2800" dirty="0" smtClean="0"/>
              <a:t>University of Tehran</a:t>
            </a:r>
          </a:p>
          <a:p>
            <a:r>
              <a:rPr lang="en-US" sz="6400" dirty="0" smtClean="0"/>
              <a:t>kamandi@ut.ac.ir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4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5495614"/>
            <a:ext cx="10058400" cy="373480"/>
          </a:xfrm>
        </p:spPr>
        <p:txBody>
          <a:bodyPr/>
          <a:lstStyle/>
          <a:p>
            <a:r>
              <a:rPr lang="en-US" dirty="0" smtClean="0"/>
              <a:t>[</a:t>
            </a:r>
            <a:r>
              <a:rPr lang="en-US" dirty="0" err="1" smtClean="0"/>
              <a:t>Tanenbaum</a:t>
            </a:r>
            <a:r>
              <a:rPr lang="en-US" dirty="0" smtClean="0"/>
              <a:t>, 2017]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62" y="1011981"/>
            <a:ext cx="8948738" cy="448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8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System: Definition (Tanenbaum)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902121"/>
            <a:ext cx="11201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2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b="1" dirty="0" smtClean="0"/>
          </a:p>
          <a:p>
            <a:pPr algn="just"/>
            <a:r>
              <a:rPr lang="en-US" b="1" dirty="0" smtClean="0"/>
              <a:t>Distributed </a:t>
            </a:r>
            <a:r>
              <a:rPr lang="en-US" b="1" dirty="0"/>
              <a:t>systems </a:t>
            </a:r>
            <a:r>
              <a:rPr lang="en-US" dirty="0"/>
              <a:t>are characterized by their structure: a typical </a:t>
            </a:r>
            <a:r>
              <a:rPr lang="en-US" dirty="0" smtClean="0"/>
              <a:t>distributed</a:t>
            </a:r>
            <a:r>
              <a:rPr lang="fa-IR" dirty="0" smtClean="0"/>
              <a:t>  </a:t>
            </a:r>
            <a:r>
              <a:rPr lang="en-US" dirty="0" smtClean="0"/>
              <a:t>system </a:t>
            </a:r>
            <a:r>
              <a:rPr lang="en-US" dirty="0"/>
              <a:t>will consist of some large number of interacting devices </a:t>
            </a:r>
            <a:r>
              <a:rPr lang="en-US" dirty="0" smtClean="0"/>
              <a:t>that each </a:t>
            </a:r>
            <a:r>
              <a:rPr lang="en-US" dirty="0"/>
              <a:t>run their own programs but that are affected by receiving messages, </a:t>
            </a:r>
            <a:r>
              <a:rPr lang="en-US" dirty="0" smtClean="0"/>
              <a:t>or observing </a:t>
            </a:r>
            <a:r>
              <a:rPr lang="en-US" dirty="0"/>
              <a:t>shared-memory updates or the states of other devices. Examples </a:t>
            </a:r>
            <a:r>
              <a:rPr lang="en-US" dirty="0" smtClean="0"/>
              <a:t>of distributed </a:t>
            </a:r>
            <a:r>
              <a:rPr lang="en-US" dirty="0"/>
              <a:t>computing systems range from simple systems in which a </a:t>
            </a:r>
            <a:r>
              <a:rPr lang="en-US" dirty="0" smtClean="0"/>
              <a:t>single client </a:t>
            </a:r>
            <a:r>
              <a:rPr lang="en-US" dirty="0"/>
              <a:t>talks to a single server to huge amorphous networks like the </a:t>
            </a:r>
            <a:r>
              <a:rPr lang="en-US" dirty="0" smtClean="0"/>
              <a:t>Internet as </a:t>
            </a:r>
            <a:r>
              <a:rPr lang="en-US" dirty="0"/>
              <a:t>a whole.</a:t>
            </a:r>
            <a:endParaRPr lang="en-US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Aspnes</a:t>
            </a:r>
            <a:r>
              <a:rPr lang="en-US" dirty="0" smtClean="0"/>
              <a:t>, 2017]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5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Distributed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Leslie </a:t>
            </a:r>
            <a:r>
              <a:rPr lang="en-US" b="1" dirty="0" err="1"/>
              <a:t>Lamport</a:t>
            </a:r>
            <a:r>
              <a:rPr lang="en-US" dirty="0"/>
              <a:t> once said: </a:t>
            </a:r>
            <a:r>
              <a:rPr lang="en-US" i="1" dirty="0"/>
              <a:t>A distributed system is one in which the failure of a computer </a:t>
            </a:r>
            <a:r>
              <a:rPr lang="en-US" i="1" dirty="0" smtClean="0"/>
              <a:t>you didn’t even </a:t>
            </a:r>
            <a:r>
              <a:rPr lang="en-US" i="1" dirty="0"/>
              <a:t>know existed can render your own computer unusable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fa-IR" dirty="0" smtClean="0"/>
              <a:t> </a:t>
            </a:r>
            <a:r>
              <a:rPr lang="en-US" dirty="0" smtClean="0"/>
              <a:t>[Ghosh, 2007]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7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Distributed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727959"/>
            <a:ext cx="5029200" cy="3463133"/>
          </a:xfrm>
          <a:prstGeom prst="rect">
            <a:avLst/>
          </a:prstGeom>
        </p:spPr>
      </p:pic>
      <p:pic>
        <p:nvPicPr>
          <p:cNvPr id="9220" name="Picture 4" descr="Image result for flock of bird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247" y="2766060"/>
            <a:ext cx="5190486" cy="346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 distributed system is a collection of independent entities that cooperate to solve a problem that cannot be individually solved. Distributed systems have been in existence since the start of the universe. [</a:t>
            </a:r>
            <a:r>
              <a:rPr lang="en-US" dirty="0" err="1" smtClean="0"/>
              <a:t>Singhal</a:t>
            </a:r>
            <a:r>
              <a:rPr lang="en-US" dirty="0" smtClean="0"/>
              <a:t>, 2008]</a:t>
            </a:r>
          </a:p>
          <a:p>
            <a:endParaRPr lang="en-US" dirty="0" smtClean="0"/>
          </a:p>
          <a:p>
            <a:pPr marL="0" indent="0">
              <a:buFont typeface="Calibri" panose="020F0502020204030204" pitchFamily="34" charset="0"/>
              <a:buNone/>
            </a:pPr>
            <a:r>
              <a:rPr lang="fa-I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8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systems are a computing paradigm whereby two or more nodes work</a:t>
            </a:r>
          </a:p>
          <a:p>
            <a:r>
              <a:rPr lang="en-US" dirty="0"/>
              <a:t>with each other in a coordinated fashion in order to achieve a common outcome and</a:t>
            </a:r>
          </a:p>
          <a:p>
            <a:r>
              <a:rPr lang="en-US" dirty="0"/>
              <a:t>it's modeled in such a way that end users see it as a single logical platform</a:t>
            </a:r>
            <a:r>
              <a:rPr lang="en-US" dirty="0" smtClean="0"/>
              <a:t>.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 smtClean="0"/>
              <a:t>[Bashir]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8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Bitcoin is a cryptocurrency and worldwide payment system.</a:t>
            </a:r>
          </a:p>
          <a:p>
            <a:r>
              <a:rPr lang="en-US" dirty="0" smtClean="0"/>
              <a:t>Decentralized digital currency</a:t>
            </a:r>
          </a:p>
          <a:p>
            <a:r>
              <a:rPr lang="en-US" dirty="0" smtClean="0"/>
              <a:t>Without central bank or single administrator</a:t>
            </a:r>
          </a:p>
          <a:p>
            <a:r>
              <a:rPr lang="en-US" dirty="0" smtClean="0"/>
              <a:t>The network is peer-to-peer and transactions take place between users directly, without an intermediary.</a:t>
            </a:r>
          </a:p>
          <a:p>
            <a:r>
              <a:rPr lang="en-US" dirty="0"/>
              <a:t>These transactions are verified by network </a:t>
            </a:r>
            <a:r>
              <a:rPr lang="en-US" dirty="0">
                <a:hlinkClick r:id="rId2" tooltip="Node (networking)"/>
              </a:rPr>
              <a:t>nodes</a:t>
            </a:r>
            <a:r>
              <a:rPr lang="en-US" dirty="0"/>
              <a:t> through the use of </a:t>
            </a:r>
            <a:r>
              <a:rPr lang="en-US" dirty="0">
                <a:hlinkClick r:id="rId3" tooltip="Cryptography"/>
              </a:rPr>
              <a:t>cryptography</a:t>
            </a:r>
            <a:r>
              <a:rPr lang="en-US" dirty="0"/>
              <a:t> and recorded in a public </a:t>
            </a:r>
            <a:r>
              <a:rPr lang="en-US" dirty="0">
                <a:hlinkClick r:id="rId4" tooltip="Distributed ledger"/>
              </a:rPr>
              <a:t>distributed ledger</a:t>
            </a:r>
            <a:r>
              <a:rPr lang="en-US" dirty="0"/>
              <a:t> called a </a:t>
            </a:r>
            <a:r>
              <a:rPr lang="en-US" dirty="0" err="1">
                <a:hlinkClick r:id="rId5"/>
              </a:rPr>
              <a:t>blockchain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Bitcoin </a:t>
            </a:r>
            <a:r>
              <a:rPr lang="en-US" dirty="0"/>
              <a:t>was invented by an unknown person or group of people under the name </a:t>
            </a:r>
            <a:r>
              <a:rPr lang="en-US" dirty="0">
                <a:hlinkClick r:id="rId6" tooltip="Satoshi Nakamoto"/>
              </a:rPr>
              <a:t>Satoshi </a:t>
            </a:r>
            <a:r>
              <a:rPr lang="en-US" dirty="0" err="1" smtClean="0">
                <a:hlinkClick r:id="rId6" tooltip="Satoshi Nakamoto"/>
              </a:rPr>
              <a:t>Nakamoto</a:t>
            </a:r>
            <a:r>
              <a:rPr lang="en-US" baseline="30000" dirty="0"/>
              <a:t> </a:t>
            </a:r>
            <a:r>
              <a:rPr lang="en-US" dirty="0" smtClean="0"/>
              <a:t>and </a:t>
            </a:r>
            <a:r>
              <a:rPr lang="en-US" dirty="0"/>
              <a:t>released as </a:t>
            </a:r>
            <a:r>
              <a:rPr lang="en-US" dirty="0">
                <a:hlinkClick r:id="rId7" tooltip="Open-source software"/>
              </a:rPr>
              <a:t>open-source software</a:t>
            </a:r>
            <a:r>
              <a:rPr lang="en-US" dirty="0"/>
              <a:t> in </a:t>
            </a:r>
            <a:r>
              <a:rPr lang="en-US" dirty="0" smtClean="0"/>
              <a:t>2009.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5377" y="77319"/>
            <a:ext cx="4381401" cy="307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Nakamoto</a:t>
            </a:r>
            <a:r>
              <a:rPr lang="en-US" dirty="0"/>
              <a:t>, Satoshi (31 October 2008). </a:t>
            </a:r>
            <a:r>
              <a:rPr lang="en-US" dirty="0">
                <a:hlinkClick r:id="rId2"/>
              </a:rPr>
              <a:t>"Bitcoin: A Peer-to-Peer Electronic Cash System"</a:t>
            </a:r>
            <a:r>
              <a:rPr lang="en-US" dirty="0"/>
              <a:t> (PDF). bitcoin.org. </a:t>
            </a:r>
          </a:p>
          <a:p>
            <a:r>
              <a:rPr lang="en-US" dirty="0" smtClean="0"/>
              <a:t>Bitcoins </a:t>
            </a:r>
            <a:r>
              <a:rPr lang="en-US" dirty="0"/>
              <a:t>are created as a reward for a process known as </a:t>
            </a:r>
            <a:r>
              <a:rPr lang="en-US" dirty="0">
                <a:hlinkClick r:id="rId3"/>
              </a:rPr>
              <a:t>mining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be exchanged for other </a:t>
            </a:r>
            <a:r>
              <a:rPr lang="en-US" dirty="0" smtClean="0"/>
              <a:t>currencies,</a:t>
            </a:r>
            <a:r>
              <a:rPr lang="en-US" dirty="0"/>
              <a:t> products, and services.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of February 2015, over 100,000 merchants and vendors accepted bitcoin as payment</a:t>
            </a:r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Research </a:t>
            </a:r>
            <a:r>
              <a:rPr lang="en-US" dirty="0"/>
              <a:t>produced by the </a:t>
            </a:r>
            <a:r>
              <a:rPr lang="en-US" dirty="0">
                <a:hlinkClick r:id="rId4" tooltip="University of Cambridge"/>
              </a:rPr>
              <a:t>University of </a:t>
            </a:r>
            <a:r>
              <a:rPr lang="en-US" dirty="0" smtClean="0">
                <a:hlinkClick r:id="rId4" tooltip="University of Cambridge"/>
              </a:rPr>
              <a:t>Cambridge</a:t>
            </a:r>
            <a:r>
              <a:rPr lang="en-US" dirty="0" smtClean="0"/>
              <a:t> estimates </a:t>
            </a:r>
            <a:r>
              <a:rPr lang="en-US" dirty="0"/>
              <a:t>that in 2017, there are 2.9 to 5.8 million unique users using a cryptocurrency wallet, most of them using bitcoin</a:t>
            </a:r>
          </a:p>
        </p:txBody>
      </p:sp>
    </p:spTree>
    <p:extLst>
      <p:ext uri="{BB962C8B-B14F-4D97-AF65-F5344CB8AC3E}">
        <p14:creationId xmlns:p14="http://schemas.microsoft.com/office/powerpoint/2010/main" val="33103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24" y="0"/>
            <a:ext cx="8397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Gartner Hype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865" y="1845733"/>
            <a:ext cx="6521937" cy="457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1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‫گنبد سلطانیه‬‎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3360" y="-274322"/>
            <a:ext cx="12679680" cy="713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10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gartner hype cycle 201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36" y="526473"/>
            <a:ext cx="8521043" cy="580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77902" cy="4351338"/>
          </a:xfrm>
        </p:spPr>
        <p:txBody>
          <a:bodyPr/>
          <a:lstStyle/>
          <a:p>
            <a:r>
              <a:rPr lang="en-US" dirty="0" smtClean="0"/>
              <a:t>James </a:t>
            </a:r>
            <a:r>
              <a:rPr lang="en-US" dirty="0" err="1" smtClean="0"/>
              <a:t>Aspnes</a:t>
            </a:r>
            <a:r>
              <a:rPr lang="en-US" dirty="0" smtClean="0"/>
              <a:t>, Notes on Theory of Distributed Systems, 2017.</a:t>
            </a:r>
            <a:endParaRPr lang="en-US" dirty="0"/>
          </a:p>
        </p:txBody>
      </p:sp>
      <p:pic>
        <p:nvPicPr>
          <p:cNvPr id="1026" name="Picture 2" descr="Image result for james aspnes distributed system 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02" y="365124"/>
            <a:ext cx="4892414" cy="630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2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9538" cy="4351338"/>
          </a:xfrm>
        </p:spPr>
        <p:txBody>
          <a:bodyPr/>
          <a:lstStyle/>
          <a:p>
            <a:r>
              <a:rPr lang="en-US" dirty="0" smtClean="0"/>
              <a:t>Nancy A. Lynch, Distributed Systems, 1996.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455" y="365125"/>
            <a:ext cx="4795345" cy="624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30159" cy="4351338"/>
          </a:xfrm>
        </p:spPr>
        <p:txBody>
          <a:bodyPr/>
          <a:lstStyle/>
          <a:p>
            <a:r>
              <a:rPr lang="en-US" dirty="0" smtClean="0"/>
              <a:t>Ajay D. </a:t>
            </a:r>
            <a:r>
              <a:rPr lang="en-US" dirty="0" err="1" smtClean="0"/>
              <a:t>Kshemkalyani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Mukesh</a:t>
            </a:r>
            <a:r>
              <a:rPr lang="en-US" dirty="0" smtClean="0"/>
              <a:t> </a:t>
            </a:r>
            <a:r>
              <a:rPr lang="en-US" dirty="0" err="1" smtClean="0"/>
              <a:t>Singhal</a:t>
            </a:r>
            <a:r>
              <a:rPr lang="en-US" dirty="0" smtClean="0"/>
              <a:t>, Distributed Computing, 2008.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327" y="365125"/>
            <a:ext cx="4226473" cy="60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6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766" y="1011981"/>
            <a:ext cx="38004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52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Andrew S. Tanenbaum, Maarten Van Steen,</a:t>
            </a:r>
          </a:p>
          <a:p>
            <a:r>
              <a:rPr lang="en-US" dirty="0" smtClean="0"/>
              <a:t>Distributed systems, principles and paradigms, 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edition, 2017.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380" y="286603"/>
            <a:ext cx="43053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8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13938" cy="4351338"/>
          </a:xfrm>
        </p:spPr>
        <p:txBody>
          <a:bodyPr/>
          <a:lstStyle/>
          <a:p>
            <a:r>
              <a:rPr lang="en-US" dirty="0" err="1" smtClean="0"/>
              <a:t>Sukumar</a:t>
            </a:r>
            <a:r>
              <a:rPr lang="en-US" dirty="0" smtClean="0"/>
              <a:t> Ghosh, Distributed Systems, an algorithmic approach, second edition, 2015.</a:t>
            </a:r>
            <a:endParaRPr lang="en-US" dirty="0"/>
          </a:p>
        </p:txBody>
      </p:sp>
      <p:pic>
        <p:nvPicPr>
          <p:cNvPr id="2050" name="Picture 2" descr="https://images-na.ssl-images-amazon.com/images/I/418i0j7KiGL._SX340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38" y="349359"/>
            <a:ext cx="4101662" cy="598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3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22" y="0"/>
            <a:ext cx="4956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Homework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Research about </a:t>
            </a:r>
            <a:r>
              <a:rPr lang="en-US" dirty="0" err="1" smtClean="0"/>
              <a:t>Blockchain</a:t>
            </a:r>
            <a:r>
              <a:rPr lang="en-US" dirty="0" smtClean="0"/>
              <a:t> and write a report (2 pages)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Study about the CAP theorem and write a one page report.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Nakamoto</a:t>
            </a:r>
            <a:r>
              <a:rPr lang="en-US" dirty="0"/>
              <a:t>, Satoshi (31 October 2008). </a:t>
            </a:r>
            <a:r>
              <a:rPr lang="en-US" dirty="0">
                <a:hlinkClick r:id="rId2"/>
              </a:rPr>
              <a:t>"Bitcoin: A Peer-to-Peer Electronic Cash System"</a:t>
            </a:r>
            <a:r>
              <a:rPr lang="en-US" dirty="0"/>
              <a:t> (PDF). bitcoin.org. </a:t>
            </a:r>
          </a:p>
          <a:p>
            <a:endParaRPr lang="en-US" dirty="0"/>
          </a:p>
          <a:p>
            <a:r>
              <a:rPr lang="en-US" dirty="0" smtClean="0"/>
              <a:t>Each group: 3 students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1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81000"/>
            <a:ext cx="9677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TW" dirty="0" smtClean="0">
                <a:ea typeface="+mj-ea"/>
                <a:cs typeface="+mj-cs"/>
              </a:rPr>
              <a:t> </a:t>
            </a:r>
            <a:r>
              <a:rPr lang="en-US" altLang="zh-TW" dirty="0">
                <a:ea typeface="+mj-ea"/>
                <a:cs typeface="+mj-cs"/>
              </a:rPr>
              <a:t>Distributed System Types</a:t>
            </a:r>
          </a:p>
        </p:txBody>
      </p:sp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7753351" y="1960563"/>
            <a:ext cx="1285609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800">
                <a:latin typeface="Arial" panose="020B0604020202020204" pitchFamily="34" charset="0"/>
                <a:ea typeface="新細明體" charset="-120"/>
              </a:rPr>
              <a:t>Fully</a:t>
            </a:r>
          </a:p>
          <a:p>
            <a:r>
              <a:rPr lang="en-US" altLang="zh-TW" sz="1800">
                <a:latin typeface="Arial" panose="020B0604020202020204" pitchFamily="34" charset="0"/>
                <a:ea typeface="新細明體" charset="-120"/>
              </a:rPr>
              <a:t>Distributed</a:t>
            </a:r>
          </a:p>
        </p:txBody>
      </p:sp>
      <p:sp>
        <p:nvSpPr>
          <p:cNvPr id="19459" name="Line 4"/>
          <p:cNvSpPr>
            <a:spLocks noChangeShapeType="1"/>
          </p:cNvSpPr>
          <p:nvPr/>
        </p:nvSpPr>
        <p:spPr bwMode="auto">
          <a:xfrm flipV="1">
            <a:off x="7697788" y="3041650"/>
            <a:ext cx="52070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 rot="-2820000">
            <a:off x="8115301" y="2822576"/>
            <a:ext cx="849312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b="1">
                <a:latin typeface="Arial" panose="020B0604020202020204" pitchFamily="34" charset="0"/>
                <a:ea typeface="新細明體" charset="-120"/>
              </a:rPr>
              <a:t>Data</a:t>
            </a:r>
          </a:p>
        </p:txBody>
      </p:sp>
      <p:sp>
        <p:nvSpPr>
          <p:cNvPr id="19461" name="Line 6"/>
          <p:cNvSpPr>
            <a:spLocks noChangeShapeType="1"/>
          </p:cNvSpPr>
          <p:nvPr/>
        </p:nvSpPr>
        <p:spPr bwMode="auto">
          <a:xfrm>
            <a:off x="6326188" y="4953000"/>
            <a:ext cx="6016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6507163" y="5006975"/>
            <a:ext cx="18605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b="1">
                <a:latin typeface="Arial" panose="020B0604020202020204" pitchFamily="34" charset="0"/>
                <a:ea typeface="新細明體" charset="-120"/>
              </a:rPr>
              <a:t>Processors</a:t>
            </a:r>
          </a:p>
        </p:txBody>
      </p:sp>
      <p:sp>
        <p:nvSpPr>
          <p:cNvPr id="19463" name="AutoShape 8"/>
          <p:cNvSpPr>
            <a:spLocks noChangeArrowheads="1"/>
          </p:cNvSpPr>
          <p:nvPr/>
        </p:nvSpPr>
        <p:spPr bwMode="auto">
          <a:xfrm>
            <a:off x="5335588" y="29781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64" name="AutoShape 9"/>
          <p:cNvSpPr>
            <a:spLocks noChangeArrowheads="1"/>
          </p:cNvSpPr>
          <p:nvPr/>
        </p:nvSpPr>
        <p:spPr bwMode="auto">
          <a:xfrm>
            <a:off x="5792788" y="29781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65" name="AutoShape 10"/>
          <p:cNvSpPr>
            <a:spLocks noChangeArrowheads="1"/>
          </p:cNvSpPr>
          <p:nvPr/>
        </p:nvSpPr>
        <p:spPr bwMode="auto">
          <a:xfrm>
            <a:off x="6249988" y="29781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66" name="AutoShape 11"/>
          <p:cNvSpPr>
            <a:spLocks noChangeArrowheads="1"/>
          </p:cNvSpPr>
          <p:nvPr/>
        </p:nvSpPr>
        <p:spPr bwMode="auto">
          <a:xfrm>
            <a:off x="6707188" y="29781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67" name="AutoShape 12"/>
          <p:cNvSpPr>
            <a:spLocks noChangeArrowheads="1"/>
          </p:cNvSpPr>
          <p:nvPr/>
        </p:nvSpPr>
        <p:spPr bwMode="auto">
          <a:xfrm>
            <a:off x="5335588" y="24447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68" name="AutoShape 13"/>
          <p:cNvSpPr>
            <a:spLocks noChangeArrowheads="1"/>
          </p:cNvSpPr>
          <p:nvPr/>
        </p:nvSpPr>
        <p:spPr bwMode="auto">
          <a:xfrm>
            <a:off x="5792788" y="24447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69" name="AutoShape 14"/>
          <p:cNvSpPr>
            <a:spLocks noChangeArrowheads="1"/>
          </p:cNvSpPr>
          <p:nvPr/>
        </p:nvSpPr>
        <p:spPr bwMode="auto">
          <a:xfrm>
            <a:off x="6249988" y="24447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70" name="AutoShape 15"/>
          <p:cNvSpPr>
            <a:spLocks noChangeArrowheads="1"/>
          </p:cNvSpPr>
          <p:nvPr/>
        </p:nvSpPr>
        <p:spPr bwMode="auto">
          <a:xfrm>
            <a:off x="6707188" y="24447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71" name="AutoShape 16"/>
          <p:cNvSpPr>
            <a:spLocks noChangeArrowheads="1"/>
          </p:cNvSpPr>
          <p:nvPr/>
        </p:nvSpPr>
        <p:spPr bwMode="auto">
          <a:xfrm>
            <a:off x="5335588" y="19113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72" name="AutoShape 17"/>
          <p:cNvSpPr>
            <a:spLocks noChangeArrowheads="1"/>
          </p:cNvSpPr>
          <p:nvPr/>
        </p:nvSpPr>
        <p:spPr bwMode="auto">
          <a:xfrm>
            <a:off x="5792788" y="19113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73" name="AutoShape 18"/>
          <p:cNvSpPr>
            <a:spLocks noChangeArrowheads="1"/>
          </p:cNvSpPr>
          <p:nvPr/>
        </p:nvSpPr>
        <p:spPr bwMode="auto">
          <a:xfrm>
            <a:off x="6249988" y="19113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74" name="AutoShape 19"/>
          <p:cNvSpPr>
            <a:spLocks noChangeArrowheads="1"/>
          </p:cNvSpPr>
          <p:nvPr/>
        </p:nvSpPr>
        <p:spPr bwMode="auto">
          <a:xfrm>
            <a:off x="6707188" y="19113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grpSp>
        <p:nvGrpSpPr>
          <p:cNvPr id="19475" name="Group 32"/>
          <p:cNvGrpSpPr>
            <a:grpSpLocks/>
          </p:cNvGrpSpPr>
          <p:nvPr/>
        </p:nvGrpSpPr>
        <p:grpSpPr bwMode="auto">
          <a:xfrm>
            <a:off x="4878388" y="2368550"/>
            <a:ext cx="2349500" cy="2120900"/>
            <a:chOff x="2353" y="1492"/>
            <a:chExt cx="1480" cy="1336"/>
          </a:xfrm>
        </p:grpSpPr>
        <p:sp>
          <p:nvSpPr>
            <p:cNvPr id="19502" name="AutoShape 20"/>
            <p:cNvSpPr>
              <a:spLocks noChangeArrowheads="1"/>
            </p:cNvSpPr>
            <p:nvPr/>
          </p:nvSpPr>
          <p:spPr bwMode="auto">
            <a:xfrm>
              <a:off x="2353" y="2164"/>
              <a:ext cx="616" cy="664"/>
            </a:xfrm>
            <a:prstGeom prst="cube">
              <a:avLst>
                <a:gd name="adj" fmla="val 4883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sv-SE" altLang="en-US"/>
            </a:p>
          </p:txBody>
        </p:sp>
        <p:sp>
          <p:nvSpPr>
            <p:cNvPr id="19503" name="AutoShape 21"/>
            <p:cNvSpPr>
              <a:spLocks noChangeArrowheads="1"/>
            </p:cNvSpPr>
            <p:nvPr/>
          </p:nvSpPr>
          <p:spPr bwMode="auto">
            <a:xfrm>
              <a:off x="2641" y="2164"/>
              <a:ext cx="616" cy="664"/>
            </a:xfrm>
            <a:prstGeom prst="cube">
              <a:avLst>
                <a:gd name="adj" fmla="val 4883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sv-SE" altLang="en-US"/>
            </a:p>
          </p:txBody>
        </p:sp>
        <p:sp>
          <p:nvSpPr>
            <p:cNvPr id="19504" name="AutoShape 22"/>
            <p:cNvSpPr>
              <a:spLocks noChangeArrowheads="1"/>
            </p:cNvSpPr>
            <p:nvPr/>
          </p:nvSpPr>
          <p:spPr bwMode="auto">
            <a:xfrm>
              <a:off x="2929" y="2164"/>
              <a:ext cx="616" cy="664"/>
            </a:xfrm>
            <a:prstGeom prst="cube">
              <a:avLst>
                <a:gd name="adj" fmla="val 4883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sv-SE" altLang="en-US"/>
            </a:p>
          </p:txBody>
        </p:sp>
        <p:sp>
          <p:nvSpPr>
            <p:cNvPr id="19505" name="AutoShape 23"/>
            <p:cNvSpPr>
              <a:spLocks noChangeArrowheads="1"/>
            </p:cNvSpPr>
            <p:nvPr/>
          </p:nvSpPr>
          <p:spPr bwMode="auto">
            <a:xfrm>
              <a:off x="3217" y="2164"/>
              <a:ext cx="616" cy="664"/>
            </a:xfrm>
            <a:prstGeom prst="cube">
              <a:avLst>
                <a:gd name="adj" fmla="val 4883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sv-SE" altLang="en-US"/>
            </a:p>
          </p:txBody>
        </p:sp>
        <p:sp>
          <p:nvSpPr>
            <p:cNvPr id="19506" name="AutoShape 24"/>
            <p:cNvSpPr>
              <a:spLocks noChangeArrowheads="1"/>
            </p:cNvSpPr>
            <p:nvPr/>
          </p:nvSpPr>
          <p:spPr bwMode="auto">
            <a:xfrm>
              <a:off x="2353" y="1828"/>
              <a:ext cx="616" cy="664"/>
            </a:xfrm>
            <a:prstGeom prst="cube">
              <a:avLst>
                <a:gd name="adj" fmla="val 4883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sv-SE" altLang="en-US"/>
            </a:p>
          </p:txBody>
        </p:sp>
        <p:sp>
          <p:nvSpPr>
            <p:cNvPr id="19507" name="AutoShape 25"/>
            <p:cNvSpPr>
              <a:spLocks noChangeArrowheads="1"/>
            </p:cNvSpPr>
            <p:nvPr/>
          </p:nvSpPr>
          <p:spPr bwMode="auto">
            <a:xfrm>
              <a:off x="2641" y="1828"/>
              <a:ext cx="616" cy="664"/>
            </a:xfrm>
            <a:prstGeom prst="cube">
              <a:avLst>
                <a:gd name="adj" fmla="val 4883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sv-SE" altLang="en-US"/>
            </a:p>
          </p:txBody>
        </p:sp>
        <p:sp>
          <p:nvSpPr>
            <p:cNvPr id="19508" name="AutoShape 26"/>
            <p:cNvSpPr>
              <a:spLocks noChangeArrowheads="1"/>
            </p:cNvSpPr>
            <p:nvPr/>
          </p:nvSpPr>
          <p:spPr bwMode="auto">
            <a:xfrm>
              <a:off x="2929" y="1828"/>
              <a:ext cx="616" cy="664"/>
            </a:xfrm>
            <a:prstGeom prst="cube">
              <a:avLst>
                <a:gd name="adj" fmla="val 4883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sv-SE" altLang="en-US"/>
            </a:p>
          </p:txBody>
        </p:sp>
        <p:sp>
          <p:nvSpPr>
            <p:cNvPr id="19509" name="AutoShape 27"/>
            <p:cNvSpPr>
              <a:spLocks noChangeArrowheads="1"/>
            </p:cNvSpPr>
            <p:nvPr/>
          </p:nvSpPr>
          <p:spPr bwMode="auto">
            <a:xfrm>
              <a:off x="3217" y="1828"/>
              <a:ext cx="616" cy="664"/>
            </a:xfrm>
            <a:prstGeom prst="cube">
              <a:avLst>
                <a:gd name="adj" fmla="val 4883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sv-SE" altLang="en-US"/>
            </a:p>
          </p:txBody>
        </p:sp>
        <p:sp>
          <p:nvSpPr>
            <p:cNvPr id="19510" name="AutoShape 28"/>
            <p:cNvSpPr>
              <a:spLocks noChangeArrowheads="1"/>
            </p:cNvSpPr>
            <p:nvPr/>
          </p:nvSpPr>
          <p:spPr bwMode="auto">
            <a:xfrm>
              <a:off x="2353" y="1492"/>
              <a:ext cx="616" cy="664"/>
            </a:xfrm>
            <a:prstGeom prst="cube">
              <a:avLst>
                <a:gd name="adj" fmla="val 4883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sv-SE" altLang="en-US"/>
            </a:p>
          </p:txBody>
        </p:sp>
        <p:sp>
          <p:nvSpPr>
            <p:cNvPr id="19511" name="AutoShape 29"/>
            <p:cNvSpPr>
              <a:spLocks noChangeArrowheads="1"/>
            </p:cNvSpPr>
            <p:nvPr/>
          </p:nvSpPr>
          <p:spPr bwMode="auto">
            <a:xfrm>
              <a:off x="2641" y="1492"/>
              <a:ext cx="616" cy="664"/>
            </a:xfrm>
            <a:prstGeom prst="cube">
              <a:avLst>
                <a:gd name="adj" fmla="val 4883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sv-SE" altLang="en-US"/>
            </a:p>
          </p:txBody>
        </p:sp>
        <p:sp>
          <p:nvSpPr>
            <p:cNvPr id="19512" name="AutoShape 30"/>
            <p:cNvSpPr>
              <a:spLocks noChangeArrowheads="1"/>
            </p:cNvSpPr>
            <p:nvPr/>
          </p:nvSpPr>
          <p:spPr bwMode="auto">
            <a:xfrm>
              <a:off x="2929" y="1492"/>
              <a:ext cx="616" cy="664"/>
            </a:xfrm>
            <a:prstGeom prst="cube">
              <a:avLst>
                <a:gd name="adj" fmla="val 4883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sv-SE" altLang="en-US"/>
            </a:p>
          </p:txBody>
        </p:sp>
        <p:sp>
          <p:nvSpPr>
            <p:cNvPr id="19513" name="AutoShape 31"/>
            <p:cNvSpPr>
              <a:spLocks noChangeArrowheads="1"/>
            </p:cNvSpPr>
            <p:nvPr/>
          </p:nvSpPr>
          <p:spPr bwMode="auto">
            <a:xfrm>
              <a:off x="3217" y="1492"/>
              <a:ext cx="616" cy="664"/>
            </a:xfrm>
            <a:prstGeom prst="cube">
              <a:avLst>
                <a:gd name="adj" fmla="val 48838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sv-SE" altLang="en-US"/>
            </a:p>
          </p:txBody>
        </p:sp>
      </p:grpSp>
      <p:sp>
        <p:nvSpPr>
          <p:cNvPr id="19476" name="AutoShape 33"/>
          <p:cNvSpPr>
            <a:spLocks noChangeArrowheads="1"/>
          </p:cNvSpPr>
          <p:nvPr/>
        </p:nvSpPr>
        <p:spPr bwMode="auto">
          <a:xfrm>
            <a:off x="4421188" y="38925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77" name="AutoShape 34"/>
          <p:cNvSpPr>
            <a:spLocks noChangeArrowheads="1"/>
          </p:cNvSpPr>
          <p:nvPr/>
        </p:nvSpPr>
        <p:spPr bwMode="auto">
          <a:xfrm>
            <a:off x="4878388" y="38925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78" name="AutoShape 35"/>
          <p:cNvSpPr>
            <a:spLocks noChangeArrowheads="1"/>
          </p:cNvSpPr>
          <p:nvPr/>
        </p:nvSpPr>
        <p:spPr bwMode="auto">
          <a:xfrm>
            <a:off x="5335588" y="38925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79" name="AutoShape 36"/>
          <p:cNvSpPr>
            <a:spLocks noChangeArrowheads="1"/>
          </p:cNvSpPr>
          <p:nvPr/>
        </p:nvSpPr>
        <p:spPr bwMode="auto">
          <a:xfrm>
            <a:off x="5792788" y="38925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80" name="AutoShape 37"/>
          <p:cNvSpPr>
            <a:spLocks noChangeArrowheads="1"/>
          </p:cNvSpPr>
          <p:nvPr/>
        </p:nvSpPr>
        <p:spPr bwMode="auto">
          <a:xfrm>
            <a:off x="4421188" y="33591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81" name="AutoShape 38"/>
          <p:cNvSpPr>
            <a:spLocks noChangeArrowheads="1"/>
          </p:cNvSpPr>
          <p:nvPr/>
        </p:nvSpPr>
        <p:spPr bwMode="auto">
          <a:xfrm>
            <a:off x="4878388" y="33591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82" name="AutoShape 39"/>
          <p:cNvSpPr>
            <a:spLocks noChangeArrowheads="1"/>
          </p:cNvSpPr>
          <p:nvPr/>
        </p:nvSpPr>
        <p:spPr bwMode="auto">
          <a:xfrm>
            <a:off x="5335588" y="33591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83" name="AutoShape 40"/>
          <p:cNvSpPr>
            <a:spLocks noChangeArrowheads="1"/>
          </p:cNvSpPr>
          <p:nvPr/>
        </p:nvSpPr>
        <p:spPr bwMode="auto">
          <a:xfrm>
            <a:off x="5792788" y="33591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84" name="AutoShape 41"/>
          <p:cNvSpPr>
            <a:spLocks noChangeArrowheads="1"/>
          </p:cNvSpPr>
          <p:nvPr/>
        </p:nvSpPr>
        <p:spPr bwMode="auto">
          <a:xfrm>
            <a:off x="4421188" y="28257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85" name="AutoShape 42"/>
          <p:cNvSpPr>
            <a:spLocks noChangeArrowheads="1"/>
          </p:cNvSpPr>
          <p:nvPr/>
        </p:nvSpPr>
        <p:spPr bwMode="auto">
          <a:xfrm>
            <a:off x="4878388" y="28257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86" name="AutoShape 43"/>
          <p:cNvSpPr>
            <a:spLocks noChangeArrowheads="1"/>
          </p:cNvSpPr>
          <p:nvPr/>
        </p:nvSpPr>
        <p:spPr bwMode="auto">
          <a:xfrm>
            <a:off x="5335588" y="28257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87" name="AutoShape 44"/>
          <p:cNvSpPr>
            <a:spLocks noChangeArrowheads="1"/>
          </p:cNvSpPr>
          <p:nvPr/>
        </p:nvSpPr>
        <p:spPr bwMode="auto">
          <a:xfrm>
            <a:off x="5792788" y="2825750"/>
            <a:ext cx="977900" cy="1054100"/>
          </a:xfrm>
          <a:prstGeom prst="cube">
            <a:avLst>
              <a:gd name="adj" fmla="val 48838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88" name="Line 45"/>
          <p:cNvSpPr>
            <a:spLocks noChangeShapeType="1"/>
          </p:cNvSpPr>
          <p:nvPr/>
        </p:nvSpPr>
        <p:spPr bwMode="auto">
          <a:xfrm flipV="1">
            <a:off x="4414838" y="2736850"/>
            <a:ext cx="0" cy="660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Rectangle 46"/>
          <p:cNvSpPr>
            <a:spLocks noChangeArrowheads="1"/>
          </p:cNvSpPr>
          <p:nvPr/>
        </p:nvSpPr>
        <p:spPr bwMode="auto">
          <a:xfrm>
            <a:off x="3733800" y="2133600"/>
            <a:ext cx="127635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b="1">
                <a:latin typeface="Arial" panose="020B0604020202020204" pitchFamily="34" charset="0"/>
                <a:ea typeface="新細明體" charset="-120"/>
              </a:rPr>
              <a:t>Control</a:t>
            </a:r>
          </a:p>
        </p:txBody>
      </p:sp>
      <p:sp>
        <p:nvSpPr>
          <p:cNvPr id="19490" name="Rectangle 47"/>
          <p:cNvSpPr>
            <a:spLocks noChangeArrowheads="1"/>
          </p:cNvSpPr>
          <p:nvPr/>
        </p:nvSpPr>
        <p:spPr bwMode="auto">
          <a:xfrm>
            <a:off x="6610350" y="4595813"/>
            <a:ext cx="1390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400">
                <a:latin typeface="Arial" panose="020B0604020202020204" pitchFamily="34" charset="0"/>
                <a:ea typeface="新細明體" charset="-120"/>
              </a:rPr>
              <a:t>Fully replicated</a:t>
            </a:r>
          </a:p>
        </p:txBody>
      </p:sp>
      <p:sp>
        <p:nvSpPr>
          <p:cNvPr id="19491" name="Rectangle 48"/>
          <p:cNvSpPr>
            <a:spLocks noChangeArrowheads="1"/>
          </p:cNvSpPr>
          <p:nvPr/>
        </p:nvSpPr>
        <p:spPr bwMode="auto">
          <a:xfrm>
            <a:off x="7067550" y="4062413"/>
            <a:ext cx="16589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400">
                <a:latin typeface="Arial" panose="020B0604020202020204" pitchFamily="34" charset="0"/>
                <a:ea typeface="新細明體" charset="-120"/>
              </a:rPr>
              <a:t>Not fully replicated</a:t>
            </a:r>
          </a:p>
          <a:p>
            <a:r>
              <a:rPr lang="en-US" altLang="zh-TW" sz="1400">
                <a:latin typeface="Arial" panose="020B0604020202020204" pitchFamily="34" charset="0"/>
                <a:ea typeface="新細明體" charset="-120"/>
              </a:rPr>
              <a:t>master directory</a:t>
            </a:r>
          </a:p>
        </p:txBody>
      </p:sp>
      <p:sp>
        <p:nvSpPr>
          <p:cNvPr id="19492" name="Rectangle 49"/>
          <p:cNvSpPr>
            <a:spLocks noChangeArrowheads="1"/>
          </p:cNvSpPr>
          <p:nvPr/>
        </p:nvSpPr>
        <p:spPr bwMode="auto">
          <a:xfrm>
            <a:off x="7677151" y="3524250"/>
            <a:ext cx="12985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400">
                <a:latin typeface="Arial" panose="020B0604020202020204" pitchFamily="34" charset="0"/>
                <a:ea typeface="新細明體" charset="-120"/>
              </a:rPr>
              <a:t>Local data,</a:t>
            </a:r>
          </a:p>
          <a:p>
            <a:r>
              <a:rPr lang="en-US" altLang="zh-TW" sz="1400">
                <a:latin typeface="Arial" panose="020B0604020202020204" pitchFamily="34" charset="0"/>
                <a:ea typeface="新細明體" charset="-120"/>
              </a:rPr>
              <a:t>local directory</a:t>
            </a:r>
          </a:p>
        </p:txBody>
      </p:sp>
      <p:sp>
        <p:nvSpPr>
          <p:cNvPr id="19493" name="Rectangle 50"/>
          <p:cNvSpPr>
            <a:spLocks noChangeArrowheads="1"/>
          </p:cNvSpPr>
          <p:nvPr/>
        </p:nvSpPr>
        <p:spPr bwMode="auto">
          <a:xfrm>
            <a:off x="3155951" y="4519613"/>
            <a:ext cx="1209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400">
                <a:latin typeface="Arial" panose="020B0604020202020204" pitchFamily="34" charset="0"/>
                <a:ea typeface="新細明體" charset="-120"/>
              </a:rPr>
              <a:t>Master-slave</a:t>
            </a:r>
          </a:p>
        </p:txBody>
      </p:sp>
      <p:sp>
        <p:nvSpPr>
          <p:cNvPr id="19494" name="Rectangle 51"/>
          <p:cNvSpPr>
            <a:spLocks noChangeArrowheads="1"/>
          </p:cNvSpPr>
          <p:nvPr/>
        </p:nvSpPr>
        <p:spPr bwMode="auto">
          <a:xfrm>
            <a:off x="2057400" y="3810000"/>
            <a:ext cx="23574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TW" sz="1400">
                <a:latin typeface="Arial" panose="020B0604020202020204" pitchFamily="34" charset="0"/>
                <a:ea typeface="新細明體" charset="-120"/>
              </a:rPr>
              <a:t>Autonomous </a:t>
            </a:r>
          </a:p>
          <a:p>
            <a:pPr algn="r"/>
            <a:r>
              <a:rPr lang="en-US" altLang="zh-TW" sz="1400">
                <a:latin typeface="Arial" panose="020B0604020202020204" pitchFamily="34" charset="0"/>
                <a:ea typeface="新細明體" charset="-120"/>
              </a:rPr>
              <a:t>transaction based</a:t>
            </a:r>
          </a:p>
        </p:txBody>
      </p:sp>
      <p:sp>
        <p:nvSpPr>
          <p:cNvPr id="19495" name="Rectangle 52"/>
          <p:cNvSpPr>
            <a:spLocks noChangeArrowheads="1"/>
          </p:cNvSpPr>
          <p:nvPr/>
        </p:nvSpPr>
        <p:spPr bwMode="auto">
          <a:xfrm>
            <a:off x="2928938" y="3213100"/>
            <a:ext cx="14859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TW" sz="1400">
                <a:latin typeface="Arial" panose="020B0604020202020204" pitchFamily="34" charset="0"/>
                <a:ea typeface="新細明體" charset="-120"/>
              </a:rPr>
              <a:t>Autonomous</a:t>
            </a:r>
          </a:p>
          <a:p>
            <a:pPr algn="r"/>
            <a:r>
              <a:rPr lang="en-US" altLang="zh-TW" sz="1400">
                <a:latin typeface="Arial" panose="020B0604020202020204" pitchFamily="34" charset="0"/>
                <a:ea typeface="新細明體" charset="-120"/>
              </a:rPr>
              <a:t>fully cooperative</a:t>
            </a:r>
          </a:p>
        </p:txBody>
      </p:sp>
      <p:sp>
        <p:nvSpPr>
          <p:cNvPr id="19496" name="Rectangle 53"/>
          <p:cNvSpPr>
            <a:spLocks noChangeArrowheads="1"/>
          </p:cNvSpPr>
          <p:nvPr/>
        </p:nvSpPr>
        <p:spPr bwMode="auto">
          <a:xfrm>
            <a:off x="2565400" y="1462088"/>
            <a:ext cx="706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sv-SE" altLang="en-US"/>
          </a:p>
        </p:txBody>
      </p:sp>
      <p:sp>
        <p:nvSpPr>
          <p:cNvPr id="19497" name="Rectangle 54"/>
          <p:cNvSpPr>
            <a:spLocks noChangeArrowheads="1"/>
          </p:cNvSpPr>
          <p:nvPr/>
        </p:nvSpPr>
        <p:spPr bwMode="auto">
          <a:xfrm>
            <a:off x="3949701" y="4976814"/>
            <a:ext cx="859211" cy="73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400">
                <a:latin typeface="Arial" panose="020B0604020202020204" pitchFamily="34" charset="0"/>
                <a:ea typeface="新細明體" charset="-120"/>
              </a:rPr>
              <a:t>Homog. </a:t>
            </a:r>
          </a:p>
          <a:p>
            <a:r>
              <a:rPr lang="en-US" altLang="zh-TW" sz="1400">
                <a:latin typeface="Arial" panose="020B0604020202020204" pitchFamily="34" charset="0"/>
                <a:ea typeface="新細明體" charset="-120"/>
              </a:rPr>
              <a:t>special</a:t>
            </a:r>
          </a:p>
          <a:p>
            <a:r>
              <a:rPr lang="en-US" altLang="zh-TW" sz="1400">
                <a:latin typeface="Arial" panose="020B0604020202020204" pitchFamily="34" charset="0"/>
                <a:ea typeface="新細明體" charset="-120"/>
              </a:rPr>
              <a:t>purpose</a:t>
            </a:r>
          </a:p>
        </p:txBody>
      </p:sp>
      <p:sp>
        <p:nvSpPr>
          <p:cNvPr id="19498" name="Rectangle 55"/>
          <p:cNvSpPr>
            <a:spLocks noChangeArrowheads="1"/>
          </p:cNvSpPr>
          <p:nvPr/>
        </p:nvSpPr>
        <p:spPr bwMode="auto">
          <a:xfrm>
            <a:off x="4481514" y="5661025"/>
            <a:ext cx="87153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400">
                <a:latin typeface="Arial" panose="020B0604020202020204" pitchFamily="34" charset="0"/>
                <a:ea typeface="新細明體" charset="-120"/>
              </a:rPr>
              <a:t>Heterog.</a:t>
            </a:r>
          </a:p>
          <a:p>
            <a:r>
              <a:rPr lang="en-US" altLang="zh-TW" sz="1400">
                <a:latin typeface="Arial" panose="020B0604020202020204" pitchFamily="34" charset="0"/>
                <a:ea typeface="新細明體" charset="-120"/>
              </a:rPr>
              <a:t>special</a:t>
            </a:r>
          </a:p>
          <a:p>
            <a:r>
              <a:rPr lang="en-US" altLang="zh-TW" sz="1400">
                <a:latin typeface="Arial" panose="020B0604020202020204" pitchFamily="34" charset="0"/>
                <a:ea typeface="新細明體" charset="-120"/>
              </a:rPr>
              <a:t>purpose</a:t>
            </a:r>
          </a:p>
        </p:txBody>
      </p:sp>
      <p:sp>
        <p:nvSpPr>
          <p:cNvPr id="19499" name="Rectangle 56"/>
          <p:cNvSpPr>
            <a:spLocks noChangeArrowheads="1"/>
          </p:cNvSpPr>
          <p:nvPr/>
        </p:nvSpPr>
        <p:spPr bwMode="auto">
          <a:xfrm>
            <a:off x="5181600" y="4975225"/>
            <a:ext cx="8318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400">
                <a:latin typeface="Arial" panose="020B0604020202020204" pitchFamily="34" charset="0"/>
                <a:ea typeface="新細明體" charset="-120"/>
              </a:rPr>
              <a:t>Homog.</a:t>
            </a:r>
          </a:p>
          <a:p>
            <a:r>
              <a:rPr lang="en-US" altLang="zh-TW" sz="1400">
                <a:latin typeface="Arial" panose="020B0604020202020204" pitchFamily="34" charset="0"/>
                <a:ea typeface="新細明體" charset="-120"/>
              </a:rPr>
              <a:t>general</a:t>
            </a:r>
          </a:p>
          <a:p>
            <a:r>
              <a:rPr lang="en-US" altLang="zh-TW" sz="1400">
                <a:latin typeface="Arial" panose="020B0604020202020204" pitchFamily="34" charset="0"/>
                <a:ea typeface="新細明體" charset="-120"/>
              </a:rPr>
              <a:t>purpose</a:t>
            </a:r>
          </a:p>
        </p:txBody>
      </p:sp>
      <p:sp>
        <p:nvSpPr>
          <p:cNvPr id="19500" name="Rectangle 57"/>
          <p:cNvSpPr>
            <a:spLocks noChangeArrowheads="1"/>
          </p:cNvSpPr>
          <p:nvPr/>
        </p:nvSpPr>
        <p:spPr bwMode="auto">
          <a:xfrm>
            <a:off x="5757864" y="5662613"/>
            <a:ext cx="871537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400">
                <a:latin typeface="Arial" panose="020B0604020202020204" pitchFamily="34" charset="0"/>
                <a:ea typeface="新細明體" charset="-120"/>
              </a:rPr>
              <a:t>Heterog.</a:t>
            </a:r>
          </a:p>
          <a:p>
            <a:r>
              <a:rPr lang="en-US" altLang="zh-TW" sz="1400">
                <a:latin typeface="Arial" panose="020B0604020202020204" pitchFamily="34" charset="0"/>
                <a:ea typeface="新細明體" charset="-120"/>
              </a:rPr>
              <a:t>general</a:t>
            </a:r>
          </a:p>
          <a:p>
            <a:r>
              <a:rPr lang="en-US" altLang="zh-TW" sz="1400">
                <a:latin typeface="Arial" panose="020B0604020202020204" pitchFamily="34" charset="0"/>
                <a:ea typeface="新細明體" charset="-120"/>
              </a:rPr>
              <a:t>purpose</a:t>
            </a:r>
          </a:p>
        </p:txBody>
      </p:sp>
      <p:sp>
        <p:nvSpPr>
          <p:cNvPr id="19501" name="Slide Number Placeholder 5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374AFAB-D033-416D-82C2-CC9272CCF3D5}" type="slidenum">
              <a:rPr lang="en-US" altLang="en-US" sz="1400">
                <a:solidFill>
                  <a:srgbClr val="FFFFFF"/>
                </a:solidFill>
              </a:rPr>
              <a:pPr/>
              <a:t>29</a:t>
            </a:fld>
            <a:endParaRPr lang="en-US" alt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027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6" name="Picture 8" descr="Image result for ‫برج آزادی‬‎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065" y="3514724"/>
            <a:ext cx="6160356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‫برج آزادی‬‎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52" y="286603"/>
            <a:ext cx="5561463" cy="417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667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also known as Brewer's theorem, introduced originally by Eric Brewer as </a:t>
            </a:r>
            <a:r>
              <a:rPr lang="en-US" dirty="0" smtClean="0"/>
              <a:t>a conjecture </a:t>
            </a:r>
            <a:r>
              <a:rPr lang="en-US" dirty="0"/>
              <a:t>in 1998; in 2002 it was proved as a theorem by Seth Gilbert and </a:t>
            </a:r>
            <a:r>
              <a:rPr lang="en-US" dirty="0" smtClean="0"/>
              <a:t>Nancy Lynch.</a:t>
            </a:r>
          </a:p>
          <a:p>
            <a:endParaRPr lang="en-US" dirty="0"/>
          </a:p>
          <a:p>
            <a:r>
              <a:rPr lang="en-US" dirty="0" smtClean="0"/>
              <a:t>Any </a:t>
            </a:r>
            <a:r>
              <a:rPr lang="en-US" dirty="0"/>
              <a:t>distributed system cannot have Consistency, </a:t>
            </a:r>
            <a:r>
              <a:rPr lang="en-US" dirty="0" smtClean="0"/>
              <a:t>Availability, and </a:t>
            </a:r>
            <a:r>
              <a:rPr lang="en-US" dirty="0"/>
              <a:t>Partition tolerance simultaneously:</a:t>
            </a:r>
          </a:p>
          <a:p>
            <a:r>
              <a:rPr lang="en-US" b="1" dirty="0"/>
              <a:t>Consistency </a:t>
            </a:r>
            <a:r>
              <a:rPr lang="en-US" dirty="0"/>
              <a:t>is a property that ensures that all nodes in a distributed </a:t>
            </a:r>
            <a:r>
              <a:rPr lang="en-US" dirty="0" smtClean="0"/>
              <a:t>system have </a:t>
            </a:r>
            <a:r>
              <a:rPr lang="en-US" dirty="0"/>
              <a:t>a single latest copy of data</a:t>
            </a:r>
          </a:p>
          <a:p>
            <a:r>
              <a:rPr lang="en-US" b="1" dirty="0"/>
              <a:t>Availability </a:t>
            </a:r>
            <a:r>
              <a:rPr lang="en-US" dirty="0"/>
              <a:t>means that the system is up, accessible for use, and is </a:t>
            </a:r>
            <a:r>
              <a:rPr lang="en-US" dirty="0" smtClean="0"/>
              <a:t>accepting incoming </a:t>
            </a:r>
            <a:r>
              <a:rPr lang="en-US" dirty="0"/>
              <a:t>requests and responding with data without any failures as and </a:t>
            </a:r>
            <a:r>
              <a:rPr lang="en-US" dirty="0" smtClean="0"/>
              <a:t>when required</a:t>
            </a:r>
            <a:endParaRPr lang="en-US" dirty="0"/>
          </a:p>
          <a:p>
            <a:r>
              <a:rPr lang="en-US" b="1" dirty="0"/>
              <a:t>Partition tolerance </a:t>
            </a:r>
            <a:r>
              <a:rPr lang="en-US" dirty="0"/>
              <a:t>ensures that if a group of nodes fails the distributed </a:t>
            </a:r>
            <a:r>
              <a:rPr lang="en-US" dirty="0" smtClean="0"/>
              <a:t>system still </a:t>
            </a:r>
            <a:r>
              <a:rPr lang="en-US" dirty="0"/>
              <a:t>continues to operate correctly</a:t>
            </a:r>
          </a:p>
        </p:txBody>
      </p:sp>
    </p:spTree>
    <p:extLst>
      <p:ext uri="{BB962C8B-B14F-4D97-AF65-F5344CB8AC3E}">
        <p14:creationId xmlns:p14="http://schemas.microsoft.com/office/powerpoint/2010/main" val="31366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corb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907" y="1972203"/>
            <a:ext cx="7444017" cy="3200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654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upload.wikimedia.org/wikipedia/en/thumb/f/f0/Orb.svg/220px-Orb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75" y="1086378"/>
            <a:ext cx="4704292" cy="472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710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Distributed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295" y="2181014"/>
            <a:ext cx="77628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Causal precedence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87" y="2006600"/>
            <a:ext cx="8048625" cy="2133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205" y="4594014"/>
            <a:ext cx="8210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5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1931987"/>
            <a:ext cx="86868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12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805" y="2110845"/>
            <a:ext cx="69913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01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ynchronous </a:t>
            </a:r>
            <a:r>
              <a:rPr lang="en-US" dirty="0"/>
              <a:t>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230" y="1996016"/>
            <a:ext cx="55245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46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929" y="2398184"/>
            <a:ext cx="84486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7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991702"/>
            <a:ext cx="7460124" cy="2877391"/>
          </a:xfrm>
        </p:spPr>
        <p:txBody>
          <a:bodyPr/>
          <a:lstStyle/>
          <a:p>
            <a:r>
              <a:rPr lang="en-US" dirty="0"/>
              <a:t>Mary Shaw and David </a:t>
            </a:r>
            <a:r>
              <a:rPr lang="en-US" dirty="0" err="1"/>
              <a:t>Garlan</a:t>
            </a:r>
            <a:r>
              <a:rPr lang="en-US" dirty="0"/>
              <a:t>. </a:t>
            </a:r>
            <a:r>
              <a:rPr lang="en-US" i="1" dirty="0"/>
              <a:t>Software Architecture: Perspectives on an Emerging Discipline,</a:t>
            </a:r>
            <a:r>
              <a:rPr lang="en-US" dirty="0"/>
              <a:t> Prentice Hall, 1996.</a:t>
            </a:r>
          </a:p>
          <a:p>
            <a:r>
              <a:rPr lang="en-US" dirty="0"/>
              <a:t>Mary Shaw. "Comparing Architectural Design Styles". in: </a:t>
            </a:r>
            <a:r>
              <a:rPr lang="en-US" i="1" dirty="0"/>
              <a:t>IEEE Software</a:t>
            </a:r>
            <a:r>
              <a:rPr lang="en-US" dirty="0"/>
              <a:t>, 12(6):27–41, 1995.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Image result for mary sh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180" y="286603"/>
            <a:ext cx="20955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ront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180" y="3114226"/>
            <a:ext cx="2123856" cy="282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62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nes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242" y="1737360"/>
            <a:ext cx="6340475" cy="39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75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lient-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1662013"/>
            <a:ext cx="9064974" cy="350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03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4" y="2628900"/>
            <a:ext cx="1035423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80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black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429" y="1845734"/>
            <a:ext cx="8002053" cy="321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8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pe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4" y="1011980"/>
            <a:ext cx="8402805" cy="485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321</TotalTime>
  <Words>849</Words>
  <Application>Microsoft Office PowerPoint</Application>
  <PresentationFormat>Widescreen</PresentationFormat>
  <Paragraphs>117</Paragraphs>
  <Slides>38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MS PGothic</vt:lpstr>
      <vt:lpstr>Arial</vt:lpstr>
      <vt:lpstr>Calibri</vt:lpstr>
      <vt:lpstr>Calibri Light</vt:lpstr>
      <vt:lpstr>新細明體</vt:lpstr>
      <vt:lpstr>Times New Roman</vt:lpstr>
      <vt:lpstr>Wingdings</vt:lpstr>
      <vt:lpstr>Retrospect</vt:lpstr>
      <vt:lpstr>Distributed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System: Definition (Tanenbaum)</vt:lpstr>
      <vt:lpstr>Definition of Distributed System</vt:lpstr>
      <vt:lpstr>Definition of Distributed System</vt:lpstr>
      <vt:lpstr>Definition of Distributed System</vt:lpstr>
      <vt:lpstr>PowerPoint Presentation</vt:lpstr>
      <vt:lpstr>Bitcoin</vt:lpstr>
      <vt:lpstr>Bitcoin</vt:lpstr>
      <vt:lpstr>PowerPoint Presentation</vt:lpstr>
      <vt:lpstr>Gartner Hype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Homework 1</vt:lpstr>
      <vt:lpstr> Distributed System Types</vt:lpstr>
      <vt:lpstr>CAP Theorem</vt:lpstr>
      <vt:lpstr>CORBA</vt:lpstr>
      <vt:lpstr>PowerPoint Presentation</vt:lpstr>
      <vt:lpstr>Model of Distributed Execution</vt:lpstr>
      <vt:lpstr>Causal precedence relation</vt:lpstr>
      <vt:lpstr>PowerPoint Presentation</vt:lpstr>
      <vt:lpstr>Asynchronous Execution</vt:lpstr>
      <vt:lpstr>Synchronous Execution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dc:creator>kamandi</dc:creator>
  <cp:lastModifiedBy>kamandi</cp:lastModifiedBy>
  <cp:revision>35</cp:revision>
  <cp:lastPrinted>2018-02-27T10:12:30Z</cp:lastPrinted>
  <dcterms:created xsi:type="dcterms:W3CDTF">2018-02-02T06:56:05Z</dcterms:created>
  <dcterms:modified xsi:type="dcterms:W3CDTF">2020-11-13T16:19:57Z</dcterms:modified>
</cp:coreProperties>
</file>