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27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80" r:id="rId13"/>
    <p:sldId id="278" r:id="rId14"/>
    <p:sldId id="291" r:id="rId15"/>
    <p:sldId id="292" r:id="rId16"/>
    <p:sldId id="279" r:id="rId17"/>
    <p:sldId id="281" r:id="rId18"/>
    <p:sldId id="283" r:id="rId19"/>
    <p:sldId id="284" r:id="rId20"/>
    <p:sldId id="285" r:id="rId21"/>
    <p:sldId id="286" r:id="rId22"/>
    <p:sldId id="287" r:id="rId23"/>
    <p:sldId id="288" r:id="rId24"/>
    <p:sldId id="290" r:id="rId25"/>
    <p:sldId id="28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74455" autoAdjust="0"/>
  </p:normalViewPr>
  <p:slideViewPr>
    <p:cSldViewPr snapToGrid="0">
      <p:cViewPr varScale="1">
        <p:scale>
          <a:sx n="66" d="100"/>
          <a:sy n="66" d="100"/>
        </p:scale>
        <p:origin x="1330" y="53"/>
      </p:cViewPr>
      <p:guideLst/>
    </p:cSldViewPr>
  </p:slideViewPr>
  <p:outlineViewPr>
    <p:cViewPr>
      <p:scale>
        <a:sx n="33" d="100"/>
        <a:sy n="33" d="100"/>
      </p:scale>
      <p:origin x="0" y="-286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790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ABB92-9F63-4B3E-B5C0-957D1FD5F0F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004E5-89A1-4FD9-923A-B405CA86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3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4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0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B1BF-4039-460D-A637-65428CBD720E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7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3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4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8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8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8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DCB01F-D966-4C62-B900-0BE008A90C98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2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11/17/2020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62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b="1" dirty="0" smtClean="0"/>
              <a:t>Ali Kamandi, PH.D.</a:t>
            </a:r>
          </a:p>
          <a:p>
            <a:r>
              <a:rPr lang="en-US" dirty="0" smtClean="0"/>
              <a:t>School of Engineering </a:t>
            </a:r>
            <a:r>
              <a:rPr lang="en-US" dirty="0" smtClean="0"/>
              <a:t>Sciences</a:t>
            </a:r>
            <a:endParaRPr lang="en-US" dirty="0" smtClean="0"/>
          </a:p>
          <a:p>
            <a:r>
              <a:rPr lang="en-US" dirty="0" smtClean="0"/>
              <a:t>College of Engineering</a:t>
            </a:r>
          </a:p>
          <a:p>
            <a:r>
              <a:rPr lang="en-US" sz="2800" dirty="0" smtClean="0"/>
              <a:t>University of Tehran</a:t>
            </a:r>
          </a:p>
          <a:p>
            <a:r>
              <a:rPr lang="en-US" sz="6400" dirty="0" smtClean="0"/>
              <a:t>kamandi@ut.ac.ir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4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461" y="2460171"/>
            <a:ext cx="8863852" cy="192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6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Scalar clocks can be used to totally order events.</a:t>
            </a:r>
          </a:p>
          <a:p>
            <a:r>
              <a:rPr lang="en-US" dirty="0" smtClean="0"/>
              <a:t>Two or more events at different processes may have an identical timestamp.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Timestamp of an event is denoted by a tuple  (</a:t>
            </a:r>
            <a:r>
              <a:rPr lang="en-US" dirty="0" err="1" smtClean="0"/>
              <a:t>t,i</a:t>
            </a:r>
            <a:r>
              <a:rPr lang="en-US" dirty="0" smtClean="0"/>
              <a:t>), t is its time of occurrence and </a:t>
            </a:r>
            <a:r>
              <a:rPr lang="en-US" dirty="0" err="1" smtClean="0"/>
              <a:t>i</a:t>
            </a:r>
            <a:r>
              <a:rPr lang="en-US" dirty="0" smtClean="0"/>
              <a:t> is the identity of the process.</a:t>
            </a:r>
          </a:p>
          <a:p>
            <a:r>
              <a:rPr lang="en-US" dirty="0" smtClean="0"/>
              <a:t>x: (</a:t>
            </a:r>
            <a:r>
              <a:rPr lang="en-US" dirty="0" err="1" smtClean="0"/>
              <a:t>h,i</a:t>
            </a:r>
            <a:r>
              <a:rPr lang="en-US" dirty="0" smtClean="0"/>
              <a:t>)</a:t>
            </a:r>
          </a:p>
          <a:p>
            <a:r>
              <a:rPr lang="en-US" dirty="0" smtClean="0"/>
              <a:t>y: (</a:t>
            </a:r>
            <a:r>
              <a:rPr lang="en-US" dirty="0" err="1" smtClean="0"/>
              <a:t>k,j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046" y="2819542"/>
            <a:ext cx="3038475" cy="400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216" y="5345017"/>
            <a:ext cx="456247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731" y="5866914"/>
            <a:ext cx="26384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6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set d to 1:</a:t>
            </a:r>
          </a:p>
          <a:p>
            <a:r>
              <a:rPr lang="en-US" dirty="0" smtClean="0"/>
              <a:t>Timestamp h: h -1 is the minimum logical duration, height of the event h. </a:t>
            </a:r>
          </a:p>
          <a:p>
            <a:endParaRPr lang="en-US" dirty="0"/>
          </a:p>
          <a:p>
            <a:r>
              <a:rPr lang="en-US" dirty="0" smtClean="0"/>
              <a:t>h – 1 events precede event e on the longest causal path ending at e.</a:t>
            </a:r>
          </a:p>
          <a:p>
            <a:r>
              <a:rPr lang="en-US" dirty="0"/>
              <a:t>h</a:t>
            </a:r>
            <a:r>
              <a:rPr lang="en-US" dirty="0" smtClean="0"/>
              <a:t> -1 events have been produced before 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1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Strong Consistency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928" y="1805814"/>
            <a:ext cx="4714302" cy="858515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709" y="2732783"/>
            <a:ext cx="8705850" cy="323850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3891870">
            <a:off x="5223475" y="2816683"/>
            <a:ext cx="459469" cy="193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3891870">
            <a:off x="5109263" y="3812107"/>
            <a:ext cx="459469" cy="1933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8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Neiger</a:t>
            </a:r>
            <a:r>
              <a:rPr lang="en-US" b="1" dirty="0"/>
              <a:t>-</a:t>
            </a:r>
            <a:r>
              <a:rPr lang="en-US" b="1" dirty="0" err="1"/>
              <a:t>Toueg</a:t>
            </a:r>
            <a:r>
              <a:rPr lang="en-US" b="1" dirty="0"/>
              <a:t>-Welch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Disadvantage of </a:t>
            </a:r>
            <a:r>
              <a:rPr lang="en-US" dirty="0" err="1" smtClean="0"/>
              <a:t>Lamport</a:t>
            </a:r>
            <a:r>
              <a:rPr lang="en-US" dirty="0" smtClean="0"/>
              <a:t> clock: huge jump.</a:t>
            </a:r>
          </a:p>
          <a:p>
            <a:r>
              <a:rPr lang="en-US" dirty="0" smtClean="0"/>
              <a:t>Scheduled tasks: every 100 clock ticks.</a:t>
            </a:r>
          </a:p>
          <a:p>
            <a:r>
              <a:rPr lang="en-US" dirty="0" smtClean="0"/>
              <a:t>Each process has its own clock and increments the clock whenever it feels like it.</a:t>
            </a:r>
          </a:p>
          <a:p>
            <a:r>
              <a:rPr lang="en-US" dirty="0" smtClean="0"/>
              <a:t>Clock can be the physical clock.</a:t>
            </a:r>
          </a:p>
          <a:p>
            <a:r>
              <a:rPr lang="en-US" dirty="0" smtClean="0"/>
              <a:t>(clock, id, </a:t>
            </a:r>
            <a:r>
              <a:rPr lang="en-US" dirty="0" err="1" smtClean="0"/>
              <a:t>eventCount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eventCount</a:t>
            </a:r>
            <a:r>
              <a:rPr lang="en-US" dirty="0" smtClean="0"/>
              <a:t>: count of send/receive events.</a:t>
            </a:r>
          </a:p>
          <a:p>
            <a:r>
              <a:rPr lang="en-US" dirty="0" smtClean="0"/>
              <a:t>This protocol cant change the clock value.</a:t>
            </a:r>
          </a:p>
          <a:p>
            <a:r>
              <a:rPr lang="en-US" dirty="0" smtClean="0"/>
              <a:t>When a message </a:t>
            </a:r>
            <a:r>
              <a:rPr lang="en-US" dirty="0"/>
              <a:t>is received with a timestamp later than the </a:t>
            </a:r>
            <a:r>
              <a:rPr lang="en-US" dirty="0" smtClean="0"/>
              <a:t>current extended </a:t>
            </a:r>
            <a:r>
              <a:rPr lang="en-US" dirty="0"/>
              <a:t>clock value, its delivery is delayed until clock exceeds the </a:t>
            </a:r>
            <a:r>
              <a:rPr lang="en-US" dirty="0" smtClean="0"/>
              <a:t>message timestamp</a:t>
            </a:r>
            <a:r>
              <a:rPr lang="en-US" dirty="0"/>
              <a:t>, at which point the receive event is assigned the extended </a:t>
            </a:r>
            <a:r>
              <a:rPr lang="en-US" dirty="0" smtClean="0"/>
              <a:t>clock value </a:t>
            </a:r>
            <a:r>
              <a:rPr lang="en-US" dirty="0"/>
              <a:t>of the time of delivery.</a:t>
            </a:r>
          </a:p>
        </p:txBody>
      </p:sp>
    </p:spTree>
    <p:extLst>
      <p:ext uri="{BB962C8B-B14F-4D97-AF65-F5344CB8AC3E}">
        <p14:creationId xmlns:p14="http://schemas.microsoft.com/office/powerpoint/2010/main" val="387129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Neiger</a:t>
            </a:r>
            <a:r>
              <a:rPr lang="en-US" b="1" dirty="0"/>
              <a:t>-</a:t>
            </a:r>
            <a:r>
              <a:rPr lang="en-US" b="1" dirty="0" err="1"/>
              <a:t>Toueg</a:t>
            </a:r>
            <a:r>
              <a:rPr lang="en-US" b="1" dirty="0"/>
              <a:t>-Welch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If some process’s clock is too far off, it will have trouble getting its </a:t>
            </a:r>
            <a:r>
              <a:rPr lang="en-US" dirty="0" smtClean="0"/>
              <a:t>messages delivered </a:t>
            </a:r>
            <a:r>
              <a:rPr lang="en-US" dirty="0"/>
              <a:t>quickly (if its clock is ahead) or receiving messages (if its clock </a:t>
            </a:r>
            <a:r>
              <a:rPr lang="en-US" dirty="0" smtClean="0"/>
              <a:t>is behind</a:t>
            </a:r>
            <a:r>
              <a:rPr lang="en-US" dirty="0"/>
              <a:t>)—the net effect is to add a round-trip delay to that process </a:t>
            </a:r>
            <a:r>
              <a:rPr lang="en-US" dirty="0" smtClean="0"/>
              <a:t>equal to </a:t>
            </a:r>
            <a:r>
              <a:rPr lang="en-US" dirty="0"/>
              <a:t>the difference between its clock and the clock of its correspondent. </a:t>
            </a:r>
            <a:r>
              <a:rPr lang="en-US" dirty="0" smtClean="0"/>
              <a:t>But the </a:t>
            </a:r>
            <a:r>
              <a:rPr lang="en-US" dirty="0"/>
              <a:t>protocol works well when the processes’ clocks are closely synchronized,</a:t>
            </a:r>
          </a:p>
          <a:p>
            <a:pPr algn="just"/>
            <a:r>
              <a:rPr lang="en-US" dirty="0"/>
              <a:t>which has become a plausible assumption in the last 10-15 years thanks </a:t>
            </a:r>
            <a:r>
              <a:rPr lang="en-US" dirty="0" smtClean="0"/>
              <a:t>to the </a:t>
            </a:r>
            <a:r>
              <a:rPr lang="en-US" dirty="0"/>
              <a:t>Network Time Protocol, cheap GPS receivers, and clock </a:t>
            </a:r>
            <a:r>
              <a:rPr lang="en-US" dirty="0" smtClean="0"/>
              <a:t>synchronization mechanisms </a:t>
            </a:r>
            <a:r>
              <a:rPr lang="en-US" dirty="0"/>
              <a:t>built into most cellular phone </a:t>
            </a:r>
            <a:r>
              <a:rPr lang="en-US" dirty="0" smtClean="0"/>
              <a:t>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Vector Time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system of vector clocks was developed independently by </a:t>
                </a:r>
                <a:r>
                  <a:rPr lang="en-US" i="1" dirty="0" err="1" smtClean="0"/>
                  <a:t>Fidge</a:t>
                </a:r>
                <a:r>
                  <a:rPr lang="en-US" dirty="0" smtClean="0"/>
                  <a:t>, </a:t>
                </a:r>
                <a:r>
                  <a:rPr lang="en-US" i="1" dirty="0" err="1" smtClean="0"/>
                  <a:t>Mattern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Schmuck</a:t>
                </a:r>
                <a:r>
                  <a:rPr lang="en-US" dirty="0" smtClean="0"/>
                  <a:t>.</a:t>
                </a:r>
              </a:p>
              <a:p>
                <a:endParaRPr lang="en-US" dirty="0" smtClean="0"/>
              </a:p>
              <a:p>
                <a:r>
                  <a:rPr lang="en-US" b="1" dirty="0" smtClean="0"/>
                  <a:t>Time domain</a:t>
                </a:r>
                <a:r>
                  <a:rPr lang="en-US" dirty="0" smtClean="0"/>
                  <a:t>: set of n-dimensional non-negative integer vectors.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Each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maintains a </a:t>
                </a:r>
                <a:r>
                  <a:rPr lang="en-US" dirty="0" smtClean="0"/>
                  <a:t>vector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,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𝑣𝑡</m:t>
                            </m:r>
                          </m:e>
                        </m:eqAr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: local time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56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719137"/>
            <a:ext cx="88868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3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41" y="794266"/>
            <a:ext cx="10295845" cy="524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9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933" y="3678344"/>
            <a:ext cx="5105400" cy="2190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721" y="286603"/>
            <a:ext cx="6435825" cy="327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0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algorithms design: deadlock detection, replicated databases,…</a:t>
            </a:r>
          </a:p>
          <a:p>
            <a:r>
              <a:rPr lang="en-US" dirty="0" smtClean="0"/>
              <a:t>Tracking of dependent events: distributed debugging, build a checkpoint in replicated databases.</a:t>
            </a:r>
          </a:p>
          <a:p>
            <a:r>
              <a:rPr lang="en-US" dirty="0" smtClean="0"/>
              <a:t>Knowledge about the progress: garbage collection, termination detection</a:t>
            </a:r>
          </a:p>
          <a:p>
            <a:r>
              <a:rPr lang="en-US" dirty="0" smtClean="0"/>
              <a:t>Concurrency measure: all events that are not causally related can be executed concurrently.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Isomorphism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138" y="2438400"/>
            <a:ext cx="87820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9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17" y="2312706"/>
            <a:ext cx="89249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505075"/>
            <a:ext cx="87915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0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Counting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988" y="2762250"/>
            <a:ext cx="88963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5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 Show that the dimension of vector clocks cannot be less than n, the total number of processes, for the strong consistency property to hold.</a:t>
            </a:r>
          </a:p>
          <a:p>
            <a:r>
              <a:rPr lang="en-US" dirty="0" smtClean="0"/>
              <a:t>2- Research about network time protocol (NTP) and write two page report.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02" y="2988439"/>
            <a:ext cx="8904731" cy="339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3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Singhal</a:t>
            </a:r>
            <a:r>
              <a:rPr lang="en-US" dirty="0" smtClean="0"/>
              <a:t>, </a:t>
            </a:r>
            <a:r>
              <a:rPr lang="en-US" dirty="0"/>
              <a:t>C</a:t>
            </a:r>
            <a:r>
              <a:rPr lang="en-US" dirty="0" smtClean="0"/>
              <a:t>hapter 3.</a:t>
            </a:r>
          </a:p>
          <a:p>
            <a:r>
              <a:rPr lang="en-US" dirty="0" err="1" smtClean="0"/>
              <a:t>Aspnes</a:t>
            </a:r>
            <a:r>
              <a:rPr lang="en-US" dirty="0" smtClean="0"/>
              <a:t>, Chapter 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47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Logical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="1" dirty="0" smtClean="0"/>
              <a:t>real life</a:t>
            </a:r>
            <a:r>
              <a:rPr lang="en-US" dirty="0" smtClean="0"/>
              <a:t>, the global time is obtained from loosely synchronized clocks.</a:t>
            </a:r>
          </a:p>
          <a:p>
            <a:r>
              <a:rPr lang="en-US" dirty="0" smtClean="0"/>
              <a:t>In distributed systems, the </a:t>
            </a:r>
            <a:r>
              <a:rPr lang="en-US" b="1" dirty="0" smtClean="0"/>
              <a:t>rate of occurrence</a:t>
            </a:r>
            <a:r>
              <a:rPr lang="en-US" dirty="0" smtClean="0"/>
              <a:t> of events is several magnitudes higher and the </a:t>
            </a:r>
            <a:r>
              <a:rPr lang="en-US" b="1" dirty="0" smtClean="0"/>
              <a:t>event execution time</a:t>
            </a:r>
            <a:r>
              <a:rPr lang="en-US" dirty="0" smtClean="0"/>
              <a:t> is several magnitudes smaller.</a:t>
            </a:r>
          </a:p>
          <a:p>
            <a:r>
              <a:rPr lang="en-US" dirty="0" smtClean="0"/>
              <a:t>If the physical clocks are not </a:t>
            </a:r>
            <a:r>
              <a:rPr lang="en-US" b="1" dirty="0" smtClean="0"/>
              <a:t>precisely synchronized</a:t>
            </a:r>
            <a:r>
              <a:rPr lang="en-US" dirty="0" smtClean="0"/>
              <a:t>, the causality relation between events may not be accurately captured.</a:t>
            </a:r>
          </a:p>
          <a:p>
            <a:r>
              <a:rPr lang="en-US" b="1" dirty="0" smtClean="0"/>
              <a:t>Network time Protocol</a:t>
            </a:r>
            <a:r>
              <a:rPr lang="en-US" dirty="0" smtClean="0"/>
              <a:t>, can maintain time accurate to a few tens of milliseconds on Internet, are not adequate to capture the causality relation in distributed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71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process has a logical clock that is advanced using a set of rules.</a:t>
            </a:r>
          </a:p>
          <a:p>
            <a:r>
              <a:rPr lang="en-US" dirty="0" smtClean="0"/>
              <a:t>Every event is assigned a timestamp and the causality relation between events can be generally inferred from their timestamps.</a:t>
            </a:r>
          </a:p>
          <a:p>
            <a:endParaRPr lang="en-US" dirty="0"/>
          </a:p>
          <a:p>
            <a:r>
              <a:rPr lang="en-US" b="1" dirty="0" smtClean="0"/>
              <a:t>Monotonicity property: </a:t>
            </a:r>
          </a:p>
          <a:p>
            <a:r>
              <a:rPr lang="en-US" dirty="0" smtClean="0"/>
              <a:t>If an event </a:t>
            </a:r>
            <a:r>
              <a:rPr lang="en-US" b="1" dirty="0" smtClean="0"/>
              <a:t>a</a:t>
            </a:r>
            <a:r>
              <a:rPr lang="en-US" dirty="0" smtClean="0"/>
              <a:t> causally affects an event </a:t>
            </a:r>
            <a:r>
              <a:rPr lang="en-US" b="1" dirty="0" smtClean="0"/>
              <a:t>b</a:t>
            </a:r>
            <a:r>
              <a:rPr lang="en-US" dirty="0" smtClean="0"/>
              <a:t>, then the timestamp of </a:t>
            </a:r>
            <a:r>
              <a:rPr lang="en-US" b="1" dirty="0" smtClean="0"/>
              <a:t>a</a:t>
            </a:r>
            <a:r>
              <a:rPr lang="en-US" dirty="0" smtClean="0"/>
              <a:t> is smaller than timestamp of </a:t>
            </a:r>
            <a:r>
              <a:rPr lang="en-US" b="1" dirty="0" smtClean="0"/>
              <a:t>b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87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Definition of Logical Clock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Logical clock </a:t>
            </a:r>
            <a:r>
              <a:rPr lang="en-US" i="1" dirty="0" smtClean="0"/>
              <a:t>C</a:t>
            </a:r>
            <a:r>
              <a:rPr lang="en-US" dirty="0" smtClean="0"/>
              <a:t> is a function that maps an event </a:t>
            </a:r>
            <a:r>
              <a:rPr lang="en-US" i="1" dirty="0" smtClean="0"/>
              <a:t>e</a:t>
            </a:r>
            <a:r>
              <a:rPr lang="en-US" dirty="0" smtClean="0"/>
              <a:t> to an element in the time domain T. C(e) called the timestamp of e.</a:t>
            </a:r>
          </a:p>
          <a:p>
            <a:r>
              <a:rPr lang="en-US" dirty="0" smtClean="0"/>
              <a:t>C: H </a:t>
            </a:r>
            <a:r>
              <a:rPr lang="en-US" dirty="0" smtClean="0">
                <a:sym typeface="Wingdings" panose="05000000000000000000" pitchFamily="2" charset="2"/>
              </a:rPr>
              <a:t> T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Such that the following property is satisfied: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23" y="3590967"/>
            <a:ext cx="6086475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44" y="4166066"/>
            <a:ext cx="88011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Implementing logical clock</a:t>
                </a:r>
                <a:r>
                  <a:rPr lang="en-US" dirty="0" smtClean="0"/>
                  <a:t>: data structure for each process and protocol to update it.</a:t>
                </a:r>
              </a:p>
              <a:p>
                <a:r>
                  <a:rPr lang="en-US" dirty="0" smtClean="0"/>
                  <a:t>Process: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 smtClean="0"/>
                  <a:t>Local logical clock: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Global logical clock: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b="1" dirty="0" smtClean="0"/>
              </a:p>
              <a:p>
                <a:r>
                  <a:rPr lang="en-US" b="1" dirty="0" smtClean="0"/>
                  <a:t>R1</a:t>
                </a:r>
                <a:r>
                  <a:rPr lang="en-US" dirty="0" smtClean="0"/>
                  <a:t>: how the local logical clock is updated by a process when it executes an event.</a:t>
                </a:r>
              </a:p>
              <a:p>
                <a:r>
                  <a:rPr lang="en-US" b="1" dirty="0" smtClean="0"/>
                  <a:t>R2</a:t>
                </a:r>
                <a:r>
                  <a:rPr lang="en-US" dirty="0" smtClean="0"/>
                  <a:t>: how a process updates its global logical clock to update its view of the global time.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83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time: </a:t>
            </a:r>
            <a:r>
              <a:rPr lang="en-US" dirty="0" err="1" smtClean="0"/>
              <a:t>Lamport</a:t>
            </a:r>
            <a:r>
              <a:rPr lang="en-US" dirty="0" smtClean="0"/>
              <a:t> Clock (1978)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domain: set of non-negative integers.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2290762"/>
            <a:ext cx="85915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2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time: </a:t>
            </a:r>
            <a:r>
              <a:rPr lang="en-US" dirty="0" err="1" smtClean="0"/>
              <a:t>Lamport</a:t>
            </a:r>
            <a:r>
              <a:rPr lang="en-US" dirty="0" smtClean="0"/>
              <a:t> Clock (1978)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42" y="2642766"/>
            <a:ext cx="87534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time: </a:t>
            </a:r>
            <a:r>
              <a:rPr lang="en-US" dirty="0" err="1" smtClean="0"/>
              <a:t>Lamport</a:t>
            </a:r>
            <a:r>
              <a:rPr lang="en-US" dirty="0" smtClean="0"/>
              <a:t> Clock (1978)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238" y="2238375"/>
            <a:ext cx="87058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4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336</TotalTime>
  <Words>744</Words>
  <Application>Microsoft Office PowerPoint</Application>
  <PresentationFormat>Widescreen</PresentationFormat>
  <Paragraphs>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Calibri Light</vt:lpstr>
      <vt:lpstr>Cambria Math</vt:lpstr>
      <vt:lpstr>Wingdings</vt:lpstr>
      <vt:lpstr>Retrospect</vt:lpstr>
      <vt:lpstr>Distributed Systems</vt:lpstr>
      <vt:lpstr>Applications:</vt:lpstr>
      <vt:lpstr>Need of Logical Clock</vt:lpstr>
      <vt:lpstr>Logical Clock</vt:lpstr>
      <vt:lpstr>General Definition of Logical Clock</vt:lpstr>
      <vt:lpstr>PowerPoint Presentation</vt:lpstr>
      <vt:lpstr>Scalar time: Lamport Clock (1978)</vt:lpstr>
      <vt:lpstr>Scalar time: Lamport Clock (1978)</vt:lpstr>
      <vt:lpstr>Scalar time: Lamport Clock (1978)</vt:lpstr>
      <vt:lpstr>Consistency Property</vt:lpstr>
      <vt:lpstr>Total ordering</vt:lpstr>
      <vt:lpstr>Event counting</vt:lpstr>
      <vt:lpstr>No Strong Consistency</vt:lpstr>
      <vt:lpstr>Neiger-Toueg-Welch clock</vt:lpstr>
      <vt:lpstr>Neiger-Toueg-Welch clock</vt:lpstr>
      <vt:lpstr>Vector Time</vt:lpstr>
      <vt:lpstr>PowerPoint Presentation</vt:lpstr>
      <vt:lpstr>PowerPoint Presentation</vt:lpstr>
      <vt:lpstr>PowerPoint Presentation</vt:lpstr>
      <vt:lpstr>Isomorphism</vt:lpstr>
      <vt:lpstr>PowerPoint Presentation</vt:lpstr>
      <vt:lpstr>Strong consistency</vt:lpstr>
      <vt:lpstr>Event Counting</vt:lpstr>
      <vt:lpstr>Exercises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</dc:title>
  <dc:creator>kamandi</dc:creator>
  <cp:lastModifiedBy>kamandi</cp:lastModifiedBy>
  <cp:revision>40</cp:revision>
  <cp:lastPrinted>2020-11-17T09:03:28Z</cp:lastPrinted>
  <dcterms:created xsi:type="dcterms:W3CDTF">2018-02-02T06:56:05Z</dcterms:created>
  <dcterms:modified xsi:type="dcterms:W3CDTF">2020-11-17T09:04:10Z</dcterms:modified>
</cp:coreProperties>
</file>