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17"/>
  </p:notesMasterIdLst>
  <p:sldIdLst>
    <p:sldId id="256" r:id="rId2"/>
    <p:sldId id="293" r:id="rId3"/>
    <p:sldId id="294" r:id="rId4"/>
    <p:sldId id="295" r:id="rId5"/>
    <p:sldId id="296" r:id="rId6"/>
    <p:sldId id="298" r:id="rId7"/>
    <p:sldId id="300" r:id="rId8"/>
    <p:sldId id="301" r:id="rId9"/>
    <p:sldId id="302" r:id="rId10"/>
    <p:sldId id="303" r:id="rId11"/>
    <p:sldId id="306" r:id="rId12"/>
    <p:sldId id="304" r:id="rId13"/>
    <p:sldId id="307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84019" autoAdjust="0"/>
  </p:normalViewPr>
  <p:slideViewPr>
    <p:cSldViewPr snapToGrid="0">
      <p:cViewPr varScale="1">
        <p:scale>
          <a:sx n="75" d="100"/>
          <a:sy n="75" d="100"/>
        </p:scale>
        <p:origin x="979" y="48"/>
      </p:cViewPr>
      <p:guideLst/>
    </p:cSldViewPr>
  </p:slideViewPr>
  <p:outlineViewPr>
    <p:cViewPr>
      <p:scale>
        <a:sx n="33" d="100"/>
        <a:sy n="33" d="100"/>
      </p:scale>
      <p:origin x="0" y="-28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79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BB92-9F63-4B3E-B5C0-957D1FD5F0F3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004E5-89A1-4FD9-923A-B405CA86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7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8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DCB01F-D966-4C62-B900-0BE008A90C98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11/22/2020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2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b="1" dirty="0" smtClean="0"/>
              <a:t>Ali Kamandi, PH.D.</a:t>
            </a:r>
          </a:p>
          <a:p>
            <a:r>
              <a:rPr lang="en-US" dirty="0" smtClean="0"/>
              <a:t>School of Engineering Science</a:t>
            </a:r>
          </a:p>
          <a:p>
            <a:r>
              <a:rPr lang="en-US" dirty="0" smtClean="0"/>
              <a:t>College of Engineering</a:t>
            </a:r>
          </a:p>
          <a:p>
            <a:r>
              <a:rPr lang="en-US" sz="2800" dirty="0" smtClean="0"/>
              <a:t>University of Tehran</a:t>
            </a:r>
          </a:p>
          <a:p>
            <a:r>
              <a:rPr lang="en-US" sz="6400" dirty="0" smtClean="0"/>
              <a:t>kamandi@ut.ac.ir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HS Algorithm (Hirschberg &amp; Sinclair)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73" y="2532157"/>
            <a:ext cx="8791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5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Hirschberg-Sinclair algorithm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72342"/>
            <a:ext cx="4800600" cy="42998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Initially: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All processes are leaders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Round 0: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6 , 7 and 8 are leaders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Round 1: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7, 8 are leaders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Round 2: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8 is the only leader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At most log(N) rounds </a:t>
            </a:r>
          </a:p>
        </p:txBody>
      </p:sp>
      <p:pic>
        <p:nvPicPr>
          <p:cNvPr id="15364" name="Picture 4" descr="l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497" y="1872342"/>
            <a:ext cx="30194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0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990600"/>
            <a:ext cx="99536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9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تحلیل پیچیدگی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پیچیدگی زمانی:</a:t>
            </a:r>
            <a:r>
              <a:rPr lang="en-US" dirty="0" smtClean="0">
                <a:cs typeface="B Nazanin" panose="00000400000000000000" pitchFamily="2" charset="-78"/>
              </a:rPr>
              <a:t>O(n)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پیچیدگی پیامی: </a:t>
            </a:r>
            <a:r>
              <a:rPr lang="en-US" dirty="0"/>
              <a:t>O(n log(n))</a:t>
            </a:r>
          </a:p>
        </p:txBody>
      </p:sp>
    </p:spTree>
    <p:extLst>
      <p:ext uri="{BB962C8B-B14F-4D97-AF65-F5344CB8AC3E}">
        <p14:creationId xmlns:p14="http://schemas.microsoft.com/office/powerpoint/2010/main" val="36089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 b nazanin"/>
                <a:cs typeface="B Nazanin" panose="00000400000000000000" pitchFamily="2" charset="-78"/>
              </a:rPr>
              <a:t>منابع</a:t>
            </a:r>
            <a:endParaRPr lang="en-US" dirty="0">
              <a:latin typeface=" b nazanin"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Nancy Lynch, Chapter 3</a:t>
            </a:r>
          </a:p>
          <a:p>
            <a:r>
              <a:rPr lang="en-US" dirty="0"/>
              <a:t>James </a:t>
            </a:r>
            <a:r>
              <a:rPr lang="en-US" dirty="0" err="1" smtClean="0"/>
              <a:t>Aspnes</a:t>
            </a:r>
            <a:r>
              <a:rPr lang="en-US" dirty="0" smtClean="0"/>
              <a:t>, Chapter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4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 b nazanin"/>
                <a:cs typeface="B Nazanin" panose="00000400000000000000" pitchFamily="2" charset="-78"/>
              </a:rPr>
              <a:t>تمرینات</a:t>
            </a:r>
            <a:endParaRPr lang="en-US" dirty="0">
              <a:latin typeface=" b nazanin"/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91" y="464609"/>
            <a:ext cx="9363075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91" y="3226859"/>
            <a:ext cx="9220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3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167" y="545910"/>
            <a:ext cx="4913318" cy="51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8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شرایط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مساله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تمامی نودهای غیر لیدر در نهایت به این تصمیم می رسند که لیدر نیستند و تنها یک نود به عنوان لیدر معرفی می شود.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حلقه می تواند یک طرفه</a:t>
            </a:r>
            <a:r>
              <a:rPr lang="en-US" dirty="0" smtClean="0">
                <a:cs typeface="B Nazanin" panose="00000400000000000000" pitchFamily="2" charset="-78"/>
              </a:rPr>
              <a:t>(unidirectional) </a:t>
            </a:r>
            <a:r>
              <a:rPr lang="fa-IR" dirty="0" smtClean="0">
                <a:cs typeface="B Nazanin" panose="00000400000000000000" pitchFamily="2" charset="-78"/>
              </a:rPr>
              <a:t> یا دو طرفه</a:t>
            </a:r>
            <a:r>
              <a:rPr lang="en-US" dirty="0">
                <a:cs typeface="B Nazanin" panose="00000400000000000000" pitchFamily="2" charset="-78"/>
              </a:rPr>
              <a:t>(bidirectional</a:t>
            </a:r>
            <a:r>
              <a:rPr lang="en-US" dirty="0" smtClean="0">
                <a:cs typeface="B Nazanin" panose="00000400000000000000" pitchFamily="2" charset="-78"/>
              </a:rPr>
              <a:t>)</a:t>
            </a:r>
            <a:r>
              <a:rPr lang="fa-IR" dirty="0" smtClean="0">
                <a:cs typeface="B Nazanin" panose="00000400000000000000" pitchFamily="2" charset="-78"/>
              </a:rPr>
              <a:t> باشد. </a:t>
            </a:r>
            <a:endParaRPr lang="en-US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تعداد نودها ممکن است از قبل مشخص باشد یا نه.</a:t>
            </a:r>
          </a:p>
          <a:p>
            <a:pPr algn="r" rtl="1"/>
            <a:r>
              <a:rPr lang="fa-IR" dirty="0" smtClean="0">
                <a:cs typeface="B Nazanin" panose="00000400000000000000" pitchFamily="2" charset="-78"/>
              </a:rPr>
              <a:t>هر نود یک شناسه منحصر به فرد دارد </a:t>
            </a:r>
            <a:r>
              <a:rPr lang="en-US" dirty="0" smtClean="0">
                <a:cs typeface="B Nazanin" panose="00000400000000000000" pitchFamily="2" charset="-78"/>
              </a:rPr>
              <a:t>UID</a:t>
            </a:r>
            <a:r>
              <a:rPr lang="fa-IR" dirty="0" smtClean="0">
                <a:cs typeface="B Nazanin" panose="00000400000000000000" pitchFamily="2" charset="-78"/>
              </a:rPr>
              <a:t> .</a:t>
            </a:r>
          </a:p>
          <a:p>
            <a:endParaRPr lang="fa-IR" dirty="0">
              <a:cs typeface="B Nazanin" panose="00000400000000000000" pitchFamily="2" charset="-78"/>
            </a:endParaRPr>
          </a:p>
          <a:p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014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8" y="2660578"/>
            <a:ext cx="10827224" cy="14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08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LCR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000" dirty="0" smtClean="0"/>
              <a:t>Le </a:t>
            </a:r>
            <a:r>
              <a:rPr lang="en-US" sz="5000" dirty="0" err="1" smtClean="0"/>
              <a:t>Lann</a:t>
            </a:r>
            <a:r>
              <a:rPr lang="en-US" sz="5000" dirty="0" smtClean="0"/>
              <a:t>, Chang and Roberts</a:t>
            </a:r>
            <a:endParaRPr lang="fa-IR" sz="110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8000" dirty="0" smtClean="0">
                <a:cs typeface="B Nazanin" panose="00000400000000000000" pitchFamily="2" charset="-78"/>
              </a:rPr>
              <a:t>هر نود، شناسه خود را در حلقه ارسال می کند. وقتی یک نود شناسه ای را دریافت نمود، آن را با شناسه خودش مقایسه می کند.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8000" dirty="0" smtClean="0">
                <a:cs typeface="B Nazanin" panose="00000400000000000000" pitchFamily="2" charset="-78"/>
              </a:rPr>
              <a:t>اگر شناسه دریافتی بزرگ تر باشد، همان شناسه را ارسال می کند. 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8000" dirty="0" smtClean="0">
                <a:cs typeface="B Nazanin" panose="00000400000000000000" pitchFamily="2" charset="-78"/>
              </a:rPr>
              <a:t>اگر کوچک تر باشد، از آن صرفنظر می کند.</a:t>
            </a:r>
          </a:p>
          <a:p>
            <a:pPr algn="r" rtl="1">
              <a:buFont typeface="Wingdings" panose="05000000000000000000" pitchFamily="2" charset="2"/>
              <a:buChar char="q"/>
            </a:pPr>
            <a:r>
              <a:rPr lang="fa-IR" sz="8000" dirty="0" smtClean="0">
                <a:cs typeface="B Nazanin" panose="00000400000000000000" pitchFamily="2" charset="-78"/>
              </a:rPr>
              <a:t>اگر مساوی شناسه خودش باشد، خودش را به عنوان لیدر معرفی می کند.</a:t>
            </a:r>
          </a:p>
          <a:p>
            <a:pPr algn="r" rtl="1">
              <a:buFont typeface="Wingdings" panose="05000000000000000000" pitchFamily="2" charset="2"/>
              <a:buChar char="q"/>
            </a:pPr>
            <a:endParaRPr lang="fa-IR" sz="8000" dirty="0" smtClean="0">
              <a:cs typeface="B Nazanin" panose="00000400000000000000" pitchFamily="2" charset="-78"/>
            </a:endParaRPr>
          </a:p>
          <a:p>
            <a:pPr algn="r" rtl="1">
              <a:buFont typeface="Wingdings" panose="05000000000000000000" pitchFamily="2" charset="2"/>
              <a:buChar char="q"/>
            </a:pPr>
            <a:endParaRPr lang="fa-IR" sz="8000" dirty="0">
              <a:cs typeface="B Nazanin" panose="00000400000000000000" pitchFamily="2" charset="-78"/>
            </a:endParaRPr>
          </a:p>
          <a:p>
            <a:pPr marL="0" indent="0" algn="r" rtl="1">
              <a:buNone/>
            </a:pPr>
            <a:r>
              <a:rPr lang="fa-IR" sz="8000" dirty="0" smtClean="0">
                <a:cs typeface="B Nazanin" panose="00000400000000000000" pitchFamily="2" charset="-78"/>
              </a:rPr>
              <a:t>لیدر، نود با بزرگ ترین شناسه خواهد بود.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7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34" y="1278881"/>
            <a:ext cx="9121855" cy="442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تحلیل صحت عملکرد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71" y="1895474"/>
            <a:ext cx="8610600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93" y="2529766"/>
            <a:ext cx="747712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693" y="3094530"/>
            <a:ext cx="9077325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471" y="4117304"/>
            <a:ext cx="9467850" cy="48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871" y="4758857"/>
            <a:ext cx="89916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4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تحلیل پیچیدگی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پیچیدگی زمانی:</a:t>
                </a:r>
                <a:r>
                  <a:rPr lang="en-US" dirty="0" smtClean="0">
                    <a:cs typeface="B Nazanin" panose="00000400000000000000" pitchFamily="2" charset="-78"/>
                  </a:rPr>
                  <a:t>O(n)</a:t>
                </a:r>
              </a:p>
              <a:p>
                <a:pPr algn="r" rtl="1"/>
                <a:r>
                  <a:rPr lang="fa-IR" dirty="0" smtClean="0">
                    <a:cs typeface="B Nazanin" panose="00000400000000000000" pitchFamily="2" charset="-78"/>
                  </a:rPr>
                  <a:t>پیچیدگی پیامی: </a:t>
                </a:r>
                <a:r>
                  <a:rPr lang="en-US" dirty="0" smtClean="0">
                    <a:cs typeface="B Nazanin" panose="00000400000000000000" pitchFamily="2" charset="-78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cs typeface="B Nazanin" panose="00000400000000000000" pitchFamily="2" charset="-78"/>
                  </a:rPr>
                  <a:t>)</a:t>
                </a:r>
                <a:endParaRPr lang="fa-IR" dirty="0" smtClean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9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 smtClean="0">
                <a:latin typeface=" b nazanin"/>
                <a:cs typeface="B Nazanin" panose="00000400000000000000" pitchFamily="2" charset="-78"/>
              </a:rPr>
              <a:t>برای اینکه تکلیف همه نودها مشخص شود و همه نودها مطلع شوند که کدام نود به عنوان لیدر انتخاب شده است، لازم است طی </a:t>
            </a:r>
            <a:r>
              <a:rPr lang="en-US" sz="3200" dirty="0" smtClean="0">
                <a:latin typeface=" b nazanin"/>
                <a:cs typeface="B Nazanin" panose="00000400000000000000" pitchFamily="2" charset="-78"/>
              </a:rPr>
              <a:t>n</a:t>
            </a:r>
            <a:r>
              <a:rPr lang="fa-IR" sz="3200" dirty="0" smtClean="0">
                <a:latin typeface=" b nazanin"/>
                <a:cs typeface="B Nazanin" panose="00000400000000000000" pitchFamily="2" charset="-78"/>
              </a:rPr>
              <a:t> دور و با ارسال </a:t>
            </a:r>
            <a:r>
              <a:rPr lang="en-US" sz="3200" dirty="0" smtClean="0">
                <a:latin typeface=" b nazanin"/>
                <a:cs typeface="B Nazanin" panose="00000400000000000000" pitchFamily="2" charset="-78"/>
              </a:rPr>
              <a:t>n</a:t>
            </a:r>
            <a:r>
              <a:rPr lang="fa-IR" sz="3200" dirty="0" smtClean="0">
                <a:latin typeface=" b nazanin"/>
                <a:cs typeface="B Nazanin" panose="00000400000000000000" pitchFamily="2" charset="-78"/>
              </a:rPr>
              <a:t> پیام به همه اطلاع رسانی شود. این شیوه برای همه الگوریتم های انتخاب لیدر قابل اجرا است.</a:t>
            </a:r>
            <a:endParaRPr lang="en-US" sz="3200" dirty="0">
              <a:latin typeface=" b nazanin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32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572</TotalTime>
  <Words>306</Words>
  <Application>Microsoft Office PowerPoint</Application>
  <PresentationFormat>Widescreen</PresentationFormat>
  <Paragraphs>46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 b nazanin</vt:lpstr>
      <vt:lpstr>B Nazanin</vt:lpstr>
      <vt:lpstr>Calibri</vt:lpstr>
      <vt:lpstr>Calibri Light</vt:lpstr>
      <vt:lpstr>Cambria Math</vt:lpstr>
      <vt:lpstr>Wingdings</vt:lpstr>
      <vt:lpstr>Retrospect</vt:lpstr>
      <vt:lpstr>Distributed Systems</vt:lpstr>
      <vt:lpstr>PowerPoint Presentation</vt:lpstr>
      <vt:lpstr>شرایط مساله</vt:lpstr>
      <vt:lpstr>Unique Identifier</vt:lpstr>
      <vt:lpstr>LCR Algorithm</vt:lpstr>
      <vt:lpstr>PowerPoint Presentation</vt:lpstr>
      <vt:lpstr>تحلیل صحت عملکرد</vt:lpstr>
      <vt:lpstr>تحلیل پیچیدگی</vt:lpstr>
      <vt:lpstr>PowerPoint Presentation</vt:lpstr>
      <vt:lpstr>HS Algorithm (Hirschberg &amp; Sinclair)</vt:lpstr>
      <vt:lpstr>Hirschberg-Sinclair algorithm</vt:lpstr>
      <vt:lpstr>PowerPoint Presentation</vt:lpstr>
      <vt:lpstr>تحلیل پیچیدگی</vt:lpstr>
      <vt:lpstr>منابع</vt:lpstr>
      <vt:lpstr>تمرینات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kamandi</dc:creator>
  <cp:lastModifiedBy>kamandi</cp:lastModifiedBy>
  <cp:revision>47</cp:revision>
  <dcterms:created xsi:type="dcterms:W3CDTF">2018-02-02T06:56:05Z</dcterms:created>
  <dcterms:modified xsi:type="dcterms:W3CDTF">2020-11-22T10:21:44Z</dcterms:modified>
</cp:coreProperties>
</file>