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20"/>
  </p:notesMasterIdLst>
  <p:sldIdLst>
    <p:sldId id="256" r:id="rId2"/>
    <p:sldId id="294" r:id="rId3"/>
    <p:sldId id="295" r:id="rId4"/>
    <p:sldId id="308" r:id="rId5"/>
    <p:sldId id="296" r:id="rId6"/>
    <p:sldId id="298" r:id="rId7"/>
    <p:sldId id="309" r:id="rId8"/>
    <p:sldId id="300" r:id="rId9"/>
    <p:sldId id="301" r:id="rId10"/>
    <p:sldId id="319" r:id="rId11"/>
    <p:sldId id="318" r:id="rId12"/>
    <p:sldId id="310" r:id="rId13"/>
    <p:sldId id="313" r:id="rId14"/>
    <p:sldId id="311" r:id="rId15"/>
    <p:sldId id="314" r:id="rId16"/>
    <p:sldId id="315" r:id="rId17"/>
    <p:sldId id="316" r:id="rId18"/>
    <p:sldId id="31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87288" autoAdjust="0"/>
  </p:normalViewPr>
  <p:slideViewPr>
    <p:cSldViewPr snapToGrid="0">
      <p:cViewPr varScale="1">
        <p:scale>
          <a:sx n="78" d="100"/>
          <a:sy n="78" d="100"/>
        </p:scale>
        <p:origin x="883" y="58"/>
      </p:cViewPr>
      <p:guideLst/>
    </p:cSldViewPr>
  </p:slideViewPr>
  <p:outlineViewPr>
    <p:cViewPr>
      <p:scale>
        <a:sx n="33" d="100"/>
        <a:sy n="33" d="100"/>
      </p:scale>
      <p:origin x="0" y="-2866"/>
    </p:cViewPr>
  </p:outlineViewPr>
  <p:notesTextViewPr>
    <p:cViewPr>
      <p:scale>
        <a:sx n="1" d="1"/>
        <a:sy n="1" d="1"/>
      </p:scale>
      <p:origin x="0" y="0"/>
    </p:cViewPr>
  </p:notesTextViewPr>
  <p:notesViewPr>
    <p:cSldViewPr snapToGrid="0">
      <p:cViewPr varScale="1">
        <p:scale>
          <a:sx n="57" d="100"/>
          <a:sy n="57" d="100"/>
        </p:scale>
        <p:origin x="179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BB92-9F63-4B3E-B5C0-957D1FD5F0F3}"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004E5-89A1-4FD9-923A-B405CA867797}" type="slidenum">
              <a:rPr lang="en-US" smtClean="0"/>
              <a:t>‹#›</a:t>
            </a:fld>
            <a:endParaRPr lang="en-US"/>
          </a:p>
        </p:txBody>
      </p:sp>
    </p:spTree>
    <p:extLst>
      <p:ext uri="{BB962C8B-B14F-4D97-AF65-F5344CB8AC3E}">
        <p14:creationId xmlns:p14="http://schemas.microsoft.com/office/powerpoint/2010/main" val="387013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004E5-89A1-4FD9-923A-B405CA867797}" type="slidenum">
              <a:rPr lang="en-US" smtClean="0"/>
              <a:t>1</a:t>
            </a:fld>
            <a:endParaRPr lang="en-US"/>
          </a:p>
        </p:txBody>
      </p:sp>
    </p:spTree>
    <p:extLst>
      <p:ext uri="{BB962C8B-B14F-4D97-AF65-F5344CB8AC3E}">
        <p14:creationId xmlns:p14="http://schemas.microsoft.com/office/powerpoint/2010/main" val="240017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004E5-89A1-4FD9-923A-B405CA867797}" type="slidenum">
              <a:rPr lang="en-US" smtClean="0"/>
              <a:t>2</a:t>
            </a:fld>
            <a:endParaRPr lang="en-US"/>
          </a:p>
        </p:txBody>
      </p:sp>
    </p:spTree>
    <p:extLst>
      <p:ext uri="{BB962C8B-B14F-4D97-AF65-F5344CB8AC3E}">
        <p14:creationId xmlns:p14="http://schemas.microsoft.com/office/powerpoint/2010/main" val="1070524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004E5-89A1-4FD9-923A-B405CA867797}" type="slidenum">
              <a:rPr lang="en-US" smtClean="0"/>
              <a:t>3</a:t>
            </a:fld>
            <a:endParaRPr lang="en-US"/>
          </a:p>
        </p:txBody>
      </p:sp>
    </p:spTree>
    <p:extLst>
      <p:ext uri="{BB962C8B-B14F-4D97-AF65-F5344CB8AC3E}">
        <p14:creationId xmlns:p14="http://schemas.microsoft.com/office/powerpoint/2010/main" val="270038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004E5-89A1-4FD9-923A-B405CA867797}" type="slidenum">
              <a:rPr lang="en-US" smtClean="0"/>
              <a:t>4</a:t>
            </a:fld>
            <a:endParaRPr lang="en-US"/>
          </a:p>
        </p:txBody>
      </p:sp>
    </p:spTree>
    <p:extLst>
      <p:ext uri="{BB962C8B-B14F-4D97-AF65-F5344CB8AC3E}">
        <p14:creationId xmlns:p14="http://schemas.microsoft.com/office/powerpoint/2010/main" val="278073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004E5-89A1-4FD9-923A-B405CA867797}" type="slidenum">
              <a:rPr lang="en-US" smtClean="0"/>
              <a:t>5</a:t>
            </a:fld>
            <a:endParaRPr lang="en-US"/>
          </a:p>
        </p:txBody>
      </p:sp>
    </p:spTree>
    <p:extLst>
      <p:ext uri="{BB962C8B-B14F-4D97-AF65-F5344CB8AC3E}">
        <p14:creationId xmlns:p14="http://schemas.microsoft.com/office/powerpoint/2010/main" val="8057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004E5-89A1-4FD9-923A-B405CA867797}" type="slidenum">
              <a:rPr lang="en-US" smtClean="0"/>
              <a:t>9</a:t>
            </a:fld>
            <a:endParaRPr lang="en-US"/>
          </a:p>
        </p:txBody>
      </p:sp>
    </p:spTree>
    <p:extLst>
      <p:ext uri="{BB962C8B-B14F-4D97-AF65-F5344CB8AC3E}">
        <p14:creationId xmlns:p14="http://schemas.microsoft.com/office/powerpoint/2010/main" val="158906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820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117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63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3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084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788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588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7ECC86-1672-4627-AEFE-EC5485C73905}" type="datetimeFigureOut">
              <a:rPr lang="en-US" smtClean="0"/>
              <a:t>12/3/2020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378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DCB01F-D966-4C62-B900-0BE008A90C98}" type="datetimeFigureOut">
              <a:rPr lang="en-US" smtClean="0"/>
              <a:t>12/3/2020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1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662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F52CC-F3D9-41D4-BCE4-C208E61A3F31}" type="datetimeFigureOut">
              <a:rPr lang="en-US" smtClean="0"/>
              <a:t>12/3/2020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62994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Distributed Systems:</a:t>
            </a:r>
            <a:r>
              <a:rPr lang="en-US" dirty="0" smtClean="0"/>
              <a:t/>
            </a:r>
            <a:br>
              <a:rPr lang="en-US" dirty="0" smtClean="0"/>
            </a:br>
            <a:r>
              <a:rPr lang="en-US" smtClean="0"/>
              <a:t>Coordinated Attack</a:t>
            </a:r>
            <a:endParaRPr lang="en-US" dirty="0"/>
          </a:p>
        </p:txBody>
      </p:sp>
      <p:sp>
        <p:nvSpPr>
          <p:cNvPr id="3" name="Subtitle 2"/>
          <p:cNvSpPr>
            <a:spLocks noGrp="1"/>
          </p:cNvSpPr>
          <p:nvPr>
            <p:ph type="subTitle" idx="1"/>
          </p:nvPr>
        </p:nvSpPr>
        <p:spPr/>
        <p:txBody>
          <a:bodyPr>
            <a:normAutofit fontScale="25000" lnSpcReduction="20000"/>
          </a:bodyPr>
          <a:lstStyle/>
          <a:p>
            <a:r>
              <a:rPr lang="en-US" sz="8000" b="1" dirty="0" smtClean="0"/>
              <a:t>Ali Kamandi, PH.D.</a:t>
            </a:r>
          </a:p>
          <a:p>
            <a:r>
              <a:rPr lang="en-US" dirty="0" smtClean="0"/>
              <a:t>School of Engineering Science</a:t>
            </a:r>
          </a:p>
          <a:p>
            <a:r>
              <a:rPr lang="en-US" dirty="0" smtClean="0"/>
              <a:t>College of Engineering</a:t>
            </a:r>
          </a:p>
          <a:p>
            <a:r>
              <a:rPr lang="en-US" sz="2800" dirty="0" smtClean="0"/>
              <a:t>University of Tehran</a:t>
            </a:r>
          </a:p>
          <a:p>
            <a:r>
              <a:rPr lang="en-US" sz="6400" dirty="0" smtClean="0"/>
              <a:t>kamandi@ut.ac.ir</a:t>
            </a:r>
            <a:endParaRPr lang="en-US" dirty="0"/>
          </a:p>
        </p:txBody>
      </p:sp>
    </p:spTree>
    <p:extLst>
      <p:ext uri="{BB962C8B-B14F-4D97-AF65-F5344CB8AC3E}">
        <p14:creationId xmlns:p14="http://schemas.microsoft.com/office/powerpoint/2010/main" val="401564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b="1" dirty="0" smtClean="0"/>
              <a:t>Theorem:</a:t>
            </a:r>
            <a:r>
              <a:rPr lang="en-US" sz="2800" dirty="0" smtClean="0"/>
              <a:t> </a:t>
            </a:r>
            <a:r>
              <a:rPr lang="en-US" sz="2800" dirty="0"/>
              <a:t>Let G be the graph consisting of nodes 1 and 2 connected by </a:t>
            </a:r>
            <a:r>
              <a:rPr lang="en-US" sz="2800" dirty="0" smtClean="0"/>
              <a:t>a single </a:t>
            </a:r>
            <a:r>
              <a:rPr lang="en-US" sz="2800" dirty="0"/>
              <a:t>edge. Then there is no algorithm that solves the coordinated attack </a:t>
            </a:r>
            <a:r>
              <a:rPr lang="en-US" sz="2800" dirty="0" smtClean="0"/>
              <a:t>problem on </a:t>
            </a:r>
            <a:r>
              <a:rPr lang="en-US" sz="2800" dirty="0"/>
              <a:t>G.</a:t>
            </a:r>
            <a:endParaRPr lang="en-US" sz="2800" dirty="0" smtClean="0"/>
          </a:p>
          <a:p>
            <a:r>
              <a:rPr lang="en-US" sz="2800" dirty="0" smtClean="0"/>
              <a:t>Proof: by </a:t>
            </a:r>
            <a:r>
              <a:rPr lang="en-US" sz="2800" b="1" dirty="0" smtClean="0"/>
              <a:t>contradiction</a:t>
            </a:r>
            <a:r>
              <a:rPr lang="en-US" sz="2800" dirty="0" smtClean="0"/>
              <a:t>.</a:t>
            </a:r>
            <a:endParaRPr lang="en-US" sz="2800" dirty="0"/>
          </a:p>
        </p:txBody>
      </p:sp>
    </p:spTree>
    <p:extLst>
      <p:ext uri="{BB962C8B-B14F-4D97-AF65-F5344CB8AC3E}">
        <p14:creationId xmlns:p14="http://schemas.microsoft.com/office/powerpoint/2010/main" val="2721384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00267" y="26045"/>
            <a:ext cx="10799180" cy="671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076445" y="1932972"/>
            <a:ext cx="11576" cy="3183038"/>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2675682" y="1932972"/>
            <a:ext cx="11573" cy="3183038"/>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88020" y="2037144"/>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1111169" y="2037144"/>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1053297" y="2968905"/>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a:off x="1076446" y="2968905"/>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1088020" y="3831221"/>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1111169" y="3831221"/>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914400" y="1551008"/>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sp>
        <p:nvSpPr>
          <p:cNvPr id="19" name="Rectangle 18"/>
          <p:cNvSpPr/>
          <p:nvPr/>
        </p:nvSpPr>
        <p:spPr>
          <a:xfrm>
            <a:off x="2467337" y="1513389"/>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cxnSp>
        <p:nvCxnSpPr>
          <p:cNvPr id="21" name="Straight Connector 20"/>
          <p:cNvCxnSpPr/>
          <p:nvPr/>
        </p:nvCxnSpPr>
        <p:spPr>
          <a:xfrm flipH="1">
            <a:off x="4054996" y="1895353"/>
            <a:ext cx="11576" cy="318303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654233" y="1895353"/>
            <a:ext cx="11573" cy="318303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066571" y="1999525"/>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4089720" y="1999525"/>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4031848" y="2931286"/>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4054997" y="2931286"/>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4066571" y="3793602"/>
            <a:ext cx="1576086" cy="7176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H="1">
            <a:off x="4089720" y="3793602"/>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3892951" y="1513389"/>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sp>
        <p:nvSpPr>
          <p:cNvPr id="30" name="Rectangle 29"/>
          <p:cNvSpPr/>
          <p:nvPr/>
        </p:nvSpPr>
        <p:spPr>
          <a:xfrm>
            <a:off x="5527876" y="1414738"/>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cxnSp>
        <p:nvCxnSpPr>
          <p:cNvPr id="31" name="Straight Connector 30"/>
          <p:cNvCxnSpPr/>
          <p:nvPr/>
        </p:nvCxnSpPr>
        <p:spPr>
          <a:xfrm flipH="1">
            <a:off x="6940952" y="1857734"/>
            <a:ext cx="11576" cy="318303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8540189" y="1857734"/>
            <a:ext cx="11573" cy="318303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6952527" y="1961906"/>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H="1">
            <a:off x="6975676" y="1961906"/>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6917804" y="2893667"/>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6940953" y="2893667"/>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H="1">
            <a:off x="6975676" y="3755983"/>
            <a:ext cx="1576086" cy="7176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6778907" y="1475770"/>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sp>
        <p:nvSpPr>
          <p:cNvPr id="40" name="Rectangle 39"/>
          <p:cNvSpPr/>
          <p:nvPr/>
        </p:nvSpPr>
        <p:spPr>
          <a:xfrm>
            <a:off x="8331844" y="1438151"/>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cxnSp>
        <p:nvCxnSpPr>
          <p:cNvPr id="41" name="Straight Connector 40"/>
          <p:cNvCxnSpPr/>
          <p:nvPr/>
        </p:nvCxnSpPr>
        <p:spPr>
          <a:xfrm flipH="1">
            <a:off x="9491241" y="1857734"/>
            <a:ext cx="11576" cy="3183038"/>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1090478" y="1857734"/>
            <a:ext cx="11573" cy="3183038"/>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9502816" y="1961906"/>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flipH="1">
            <a:off x="9525965" y="1961906"/>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9468093" y="2893667"/>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9491242" y="2893667"/>
            <a:ext cx="1576086" cy="717631"/>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9329196" y="1475770"/>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sp>
        <p:nvSpPr>
          <p:cNvPr id="50" name="Rectangle 49"/>
          <p:cNvSpPr/>
          <p:nvPr/>
        </p:nvSpPr>
        <p:spPr>
          <a:xfrm>
            <a:off x="10882133" y="1438151"/>
            <a:ext cx="370390"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1</a:t>
            </a:r>
            <a:endParaRPr lang="en-US" dirty="0"/>
          </a:p>
        </p:txBody>
      </p:sp>
      <p:sp>
        <p:nvSpPr>
          <p:cNvPr id="51" name="Rectangle 50"/>
          <p:cNvSpPr/>
          <p:nvPr/>
        </p:nvSpPr>
        <p:spPr>
          <a:xfrm>
            <a:off x="787080" y="5243333"/>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52" name="Rectangle 51"/>
          <p:cNvSpPr/>
          <p:nvPr/>
        </p:nvSpPr>
        <p:spPr>
          <a:xfrm>
            <a:off x="2305292" y="5243333"/>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53" name="Rectangle 52"/>
          <p:cNvSpPr/>
          <p:nvPr/>
        </p:nvSpPr>
        <p:spPr>
          <a:xfrm>
            <a:off x="3800353" y="5205714"/>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54" name="Rectangle 53"/>
          <p:cNvSpPr/>
          <p:nvPr/>
        </p:nvSpPr>
        <p:spPr>
          <a:xfrm>
            <a:off x="5318565" y="5205714"/>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55" name="Rectangle 54"/>
          <p:cNvSpPr/>
          <p:nvPr/>
        </p:nvSpPr>
        <p:spPr>
          <a:xfrm>
            <a:off x="6709460" y="5173883"/>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56" name="Rectangle 55"/>
          <p:cNvSpPr/>
          <p:nvPr/>
        </p:nvSpPr>
        <p:spPr>
          <a:xfrm>
            <a:off x="8227672" y="5173883"/>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57" name="Rectangle 56"/>
          <p:cNvSpPr/>
          <p:nvPr/>
        </p:nvSpPr>
        <p:spPr>
          <a:xfrm>
            <a:off x="9259749" y="5205714"/>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p1</a:t>
            </a:r>
            <a:endParaRPr lang="en-US" dirty="0">
              <a:solidFill>
                <a:schemeClr val="tx1"/>
              </a:solidFill>
            </a:endParaRPr>
          </a:p>
        </p:txBody>
      </p:sp>
      <p:sp>
        <p:nvSpPr>
          <p:cNvPr id="58" name="Rectangle 57"/>
          <p:cNvSpPr/>
          <p:nvPr/>
        </p:nvSpPr>
        <p:spPr>
          <a:xfrm>
            <a:off x="10777961" y="5205714"/>
            <a:ext cx="532435" cy="3819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p2</a:t>
            </a:r>
            <a:endParaRPr lang="en-US" dirty="0">
              <a:solidFill>
                <a:schemeClr val="tx1"/>
              </a:solidFill>
            </a:endParaRPr>
          </a:p>
        </p:txBody>
      </p:sp>
      <p:sp>
        <p:nvSpPr>
          <p:cNvPr id="59" name="Rectangle 58"/>
          <p:cNvSpPr/>
          <p:nvPr/>
        </p:nvSpPr>
        <p:spPr>
          <a:xfrm>
            <a:off x="34723" y="4065609"/>
            <a:ext cx="879677" cy="445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round</a:t>
            </a:r>
          </a:p>
          <a:p>
            <a:pPr algn="ctr"/>
            <a:r>
              <a:rPr lang="en-US" dirty="0" smtClean="0">
                <a:solidFill>
                  <a:schemeClr val="tx1"/>
                </a:solidFill>
              </a:rPr>
              <a:t> r</a:t>
            </a:r>
            <a:endParaRPr lang="en-US" dirty="0">
              <a:solidFill>
                <a:schemeClr val="tx1"/>
              </a:solidFill>
            </a:endParaRPr>
          </a:p>
        </p:txBody>
      </p:sp>
      <p:sp>
        <p:nvSpPr>
          <p:cNvPr id="60" name="Rectangle 59"/>
          <p:cNvSpPr/>
          <p:nvPr/>
        </p:nvSpPr>
        <p:spPr>
          <a:xfrm>
            <a:off x="48225" y="3104908"/>
            <a:ext cx="879677" cy="445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round r-1</a:t>
            </a:r>
            <a:endParaRPr lang="en-US" dirty="0">
              <a:solidFill>
                <a:schemeClr val="tx1"/>
              </a:solidFill>
            </a:endParaRPr>
          </a:p>
        </p:txBody>
      </p:sp>
      <p:sp>
        <p:nvSpPr>
          <p:cNvPr id="61" name="Rectangle 60"/>
          <p:cNvSpPr/>
          <p:nvPr/>
        </p:nvSpPr>
        <p:spPr>
          <a:xfrm>
            <a:off x="34723" y="2180373"/>
            <a:ext cx="879677" cy="445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round r-2</a:t>
            </a:r>
            <a:endParaRPr lang="en-US" dirty="0">
              <a:solidFill>
                <a:schemeClr val="tx1"/>
              </a:solidFill>
            </a:endParaRPr>
          </a:p>
        </p:txBody>
      </p:sp>
      <p:sp>
        <p:nvSpPr>
          <p:cNvPr id="62" name="Rounded Rectangle 61"/>
          <p:cNvSpPr/>
          <p:nvPr/>
        </p:nvSpPr>
        <p:spPr>
          <a:xfrm>
            <a:off x="859199" y="5880466"/>
            <a:ext cx="9983602" cy="7570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Starting from </a:t>
            </a:r>
            <a:r>
              <a:rPr lang="en-US" dirty="0">
                <a:latin typeface="Times New Roman" panose="02020603050405020304" pitchFamily="18" charset="0"/>
                <a:cs typeface="Times New Roman" panose="02020603050405020304" pitchFamily="18" charset="0"/>
              </a:rPr>
              <a:t>α</a:t>
            </a:r>
            <a:r>
              <a:rPr lang="en-US" dirty="0"/>
              <a:t>1, we now construct a series of executions, each of them </a:t>
            </a:r>
            <a:r>
              <a:rPr lang="en-US" b="1" dirty="0">
                <a:solidFill>
                  <a:srgbClr val="FFFF00"/>
                </a:solidFill>
              </a:rPr>
              <a:t>indistinguishable</a:t>
            </a:r>
            <a:r>
              <a:rPr lang="en-US" dirty="0">
                <a:solidFill>
                  <a:srgbClr val="FFFF00"/>
                </a:solidFill>
              </a:rPr>
              <a:t> </a:t>
            </a:r>
            <a:r>
              <a:rPr lang="en-US" dirty="0"/>
              <a:t>from its predecessor in the series with respect to one of the processes; it will follow that all of these executions must have the same decision value.</a:t>
            </a:r>
            <a:endParaRPr lang="en-US" dirty="0"/>
          </a:p>
        </p:txBody>
      </p:sp>
    </p:spTree>
    <p:extLst>
      <p:ext uri="{BB962C8B-B14F-4D97-AF65-F5344CB8AC3E}">
        <p14:creationId xmlns:p14="http://schemas.microsoft.com/office/powerpoint/2010/main" val="33488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par>
                                <p:cTn id="17" presetID="16" presetClass="entr" presetSubtype="21"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par>
                                <p:cTn id="20" presetID="16" presetClass="entr" presetSubtype="2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par>
                                <p:cTn id="23" presetID="16" presetClass="entr" presetSubtype="21"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arn(inVertical)">
                                      <p:cBhvr>
                                        <p:cTn id="37" dur="500"/>
                                        <p:tgtEl>
                                          <p:spTgt spid="5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barn(inVertical)">
                                      <p:cBhvr>
                                        <p:cTn id="40" dur="5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arn(inVertical)">
                                      <p:cBhvr>
                                        <p:cTn id="45" dur="500"/>
                                        <p:tgtEl>
                                          <p:spTgt spid="31"/>
                                        </p:tgtEl>
                                      </p:cBhvr>
                                    </p:animEffect>
                                  </p:childTnLst>
                                </p:cTn>
                              </p:par>
                              <p:par>
                                <p:cTn id="46" presetID="16" presetClass="entr" presetSubtype="21"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arn(inVertical)">
                                      <p:cBhvr>
                                        <p:cTn id="48" dur="500"/>
                                        <p:tgtEl>
                                          <p:spTgt spid="32"/>
                                        </p:tgtEl>
                                      </p:cBhvr>
                                    </p:animEffect>
                                  </p:childTnLst>
                                </p:cTn>
                              </p:par>
                              <p:par>
                                <p:cTn id="49" presetID="16" presetClass="entr" presetSubtype="21"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arn(inVertical)">
                                      <p:cBhvr>
                                        <p:cTn id="51" dur="500"/>
                                        <p:tgtEl>
                                          <p:spTgt spid="33"/>
                                        </p:tgtEl>
                                      </p:cBhvr>
                                    </p:animEffect>
                                  </p:childTnLst>
                                </p:cTn>
                              </p:par>
                              <p:par>
                                <p:cTn id="52" presetID="16" presetClass="entr" presetSubtype="21"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inVertical)">
                                      <p:cBhvr>
                                        <p:cTn id="54" dur="500"/>
                                        <p:tgtEl>
                                          <p:spTgt spid="34"/>
                                        </p:tgtEl>
                                      </p:cBhvr>
                                    </p:animEffect>
                                  </p:childTnLst>
                                </p:cTn>
                              </p:par>
                              <p:par>
                                <p:cTn id="55" presetID="16" presetClass="entr" presetSubtype="21"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arn(inVertical)">
                                      <p:cBhvr>
                                        <p:cTn id="57" dur="500"/>
                                        <p:tgtEl>
                                          <p:spTgt spid="35"/>
                                        </p:tgtEl>
                                      </p:cBhvr>
                                    </p:animEffect>
                                  </p:childTnLst>
                                </p:cTn>
                              </p:par>
                              <p:par>
                                <p:cTn id="58" presetID="16" presetClass="entr" presetSubtype="21"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arn(inVertical)">
                                      <p:cBhvr>
                                        <p:cTn id="60" dur="500"/>
                                        <p:tgtEl>
                                          <p:spTgt spid="36"/>
                                        </p:tgtEl>
                                      </p:cBhvr>
                                    </p:animEffect>
                                  </p:childTnLst>
                                </p:cTn>
                              </p:par>
                              <p:par>
                                <p:cTn id="61" presetID="16" presetClass="entr" presetSubtype="21"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barn(inVertical)">
                                      <p:cBhvr>
                                        <p:cTn id="63" dur="500"/>
                                        <p:tgtEl>
                                          <p:spTgt spid="3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barn(inVertical)">
                                      <p:cBhvr>
                                        <p:cTn id="66" dur="500"/>
                                        <p:tgtEl>
                                          <p:spTgt spid="39"/>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arn(inVertical)">
                                      <p:cBhvr>
                                        <p:cTn id="69" dur="500"/>
                                        <p:tgtEl>
                                          <p:spTgt spid="5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barn(inVertical)">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barn(inVertical)">
                                      <p:cBhvr>
                                        <p:cTn id="80" dur="500"/>
                                        <p:tgtEl>
                                          <p:spTgt spid="41"/>
                                        </p:tgtEl>
                                      </p:cBhvr>
                                    </p:animEffect>
                                  </p:childTnLst>
                                </p:cTn>
                              </p:par>
                              <p:par>
                                <p:cTn id="81" presetID="16" presetClass="entr" presetSubtype="21"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arn(inVertical)">
                                      <p:cBhvr>
                                        <p:cTn id="83" dur="500"/>
                                        <p:tgtEl>
                                          <p:spTgt spid="42"/>
                                        </p:tgtEl>
                                      </p:cBhvr>
                                    </p:animEffect>
                                  </p:childTnLst>
                                </p:cTn>
                              </p:par>
                              <p:par>
                                <p:cTn id="84" presetID="16" presetClass="entr" presetSubtype="21"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barn(inVertical)">
                                      <p:cBhvr>
                                        <p:cTn id="86" dur="500"/>
                                        <p:tgtEl>
                                          <p:spTgt spid="43"/>
                                        </p:tgtEl>
                                      </p:cBhvr>
                                    </p:animEffect>
                                  </p:childTnLst>
                                </p:cTn>
                              </p:par>
                              <p:par>
                                <p:cTn id="87" presetID="16" presetClass="entr" presetSubtype="21"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barn(inVertical)">
                                      <p:cBhvr>
                                        <p:cTn id="89" dur="500"/>
                                        <p:tgtEl>
                                          <p:spTgt spid="44"/>
                                        </p:tgtEl>
                                      </p:cBhvr>
                                    </p:animEffect>
                                  </p:childTnLst>
                                </p:cTn>
                              </p:par>
                              <p:par>
                                <p:cTn id="90" presetID="16" presetClass="entr" presetSubtype="21" fill="hold"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barn(inVertical)">
                                      <p:cBhvr>
                                        <p:cTn id="92" dur="500"/>
                                        <p:tgtEl>
                                          <p:spTgt spid="45"/>
                                        </p:tgtEl>
                                      </p:cBhvr>
                                    </p:animEffect>
                                  </p:childTnLst>
                                </p:cTn>
                              </p:par>
                              <p:par>
                                <p:cTn id="93" presetID="16" presetClass="entr" presetSubtype="21" fill="hold"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barn(inVertical)">
                                      <p:cBhvr>
                                        <p:cTn id="95" dur="500"/>
                                        <p:tgtEl>
                                          <p:spTgt spid="46"/>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barn(inVertical)">
                                      <p:cBhvr>
                                        <p:cTn id="98" dur="500"/>
                                        <p:tgtEl>
                                          <p:spTgt spid="49"/>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barn(inVertical)">
                                      <p:cBhvr>
                                        <p:cTn id="101" dur="500"/>
                                        <p:tgtEl>
                                          <p:spTgt spid="50"/>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arn(inVertical)">
                                      <p:cBhvr>
                                        <p:cTn id="104" dur="500"/>
                                        <p:tgtEl>
                                          <p:spTgt spid="57"/>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barn(inVertical)">
                                      <p:cBhvr>
                                        <p:cTn id="107" dur="500"/>
                                        <p:tgtEl>
                                          <p:spTgt spid="5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barn(inVertical)">
                                      <p:cBhvr>
                                        <p:cTn id="1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9" grpId="0" animBg="1"/>
      <p:bldP spid="40" grpId="0" animBg="1"/>
      <p:bldP spid="49" grpId="0" animBg="1"/>
      <p:bldP spid="50" grpId="0" animBg="1"/>
      <p:bldP spid="53" grpId="0" animBg="1"/>
      <p:bldP spid="54" grpId="0" animBg="1"/>
      <p:bldP spid="55" grpId="0" animBg="1"/>
      <p:bldP spid="56" grpId="0" animBg="1"/>
      <p:bldP spid="57" grpId="0" animBg="1"/>
      <p:bldP spid="58"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cs typeface="B Nazanin" panose="00000400000000000000" pitchFamily="2" charset="-78"/>
              </a:rPr>
              <a:t>Randomized Algorithm</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r>
              <a:rPr lang="en-US" sz="3200" dirty="0"/>
              <a:t>A simplifying assumption is that </a:t>
            </a:r>
            <a:r>
              <a:rPr lang="en-US" sz="3200" dirty="0" smtClean="0"/>
              <a:t>network is </a:t>
            </a:r>
            <a:r>
              <a:rPr lang="en-US" sz="3200" b="1" dirty="0"/>
              <a:t>complete</a:t>
            </a:r>
            <a:r>
              <a:rPr lang="en-US" sz="3200" dirty="0"/>
              <a:t>, although a </a:t>
            </a:r>
            <a:r>
              <a:rPr lang="en-US" sz="3200" b="1" dirty="0"/>
              <a:t>strongly-connected</a:t>
            </a:r>
            <a:r>
              <a:rPr lang="en-US" sz="3200" dirty="0"/>
              <a:t> network with </a:t>
            </a:r>
            <a:r>
              <a:rPr lang="en-US" sz="3200" i="1" dirty="0"/>
              <a:t>r </a:t>
            </a:r>
            <a:r>
              <a:rPr lang="en-US" sz="3200" dirty="0"/>
              <a:t>greater than </a:t>
            </a:r>
            <a:r>
              <a:rPr lang="en-US" sz="3200" dirty="0" smtClean="0"/>
              <a:t>or equal </a:t>
            </a:r>
            <a:r>
              <a:rPr lang="en-US" sz="3200" dirty="0"/>
              <a:t>to the diameter also works.</a:t>
            </a:r>
            <a:endParaRPr lang="fa-IR" sz="3200" dirty="0" smtClean="0"/>
          </a:p>
        </p:txBody>
      </p:sp>
    </p:spTree>
    <p:extLst>
      <p:ext uri="{BB962C8B-B14F-4D97-AF65-F5344CB8AC3E}">
        <p14:creationId xmlns:p14="http://schemas.microsoft.com/office/powerpoint/2010/main" val="204331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7080" y="1224022"/>
            <a:ext cx="10799180" cy="671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850542" y="874433"/>
            <a:ext cx="2856544" cy="5323560"/>
          </a:xfrm>
          <a:prstGeom prst="rect">
            <a:avLst/>
          </a:prstGeom>
        </p:spPr>
      </p:pic>
      <p:sp>
        <p:nvSpPr>
          <p:cNvPr id="6" name="Rounded Rectangle 5"/>
          <p:cNvSpPr/>
          <p:nvPr/>
        </p:nvSpPr>
        <p:spPr>
          <a:xfrm>
            <a:off x="1121376" y="2244942"/>
            <a:ext cx="3096662" cy="668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Information Level</a:t>
            </a:r>
            <a:endParaRPr lang="en-US" dirty="0"/>
          </a:p>
        </p:txBody>
      </p:sp>
    </p:spTree>
    <p:extLst>
      <p:ext uri="{BB962C8B-B14F-4D97-AF65-F5344CB8AC3E}">
        <p14:creationId xmlns:p14="http://schemas.microsoft.com/office/powerpoint/2010/main" val="1871026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378" y="144271"/>
            <a:ext cx="5048877" cy="1160232"/>
          </a:xfrm>
        </p:spPr>
        <p:txBody>
          <a:bodyPr>
            <a:normAutofit fontScale="90000"/>
          </a:bodyPr>
          <a:lstStyle/>
          <a:p>
            <a:pPr algn="r" rtl="1"/>
            <a:r>
              <a:rPr lang="en-US" dirty="0" smtClean="0">
                <a:cs typeface="B Nazanin" panose="00000400000000000000" pitchFamily="2" charset="-78"/>
              </a:rPr>
              <a:t>Randomized Algorithm</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fa-IR" dirty="0" smtClean="0"/>
          </a:p>
        </p:txBody>
      </p:sp>
      <p:pic>
        <p:nvPicPr>
          <p:cNvPr id="4" name="Picture 3"/>
          <p:cNvPicPr>
            <a:picLocks noChangeAspect="1"/>
          </p:cNvPicPr>
          <p:nvPr/>
        </p:nvPicPr>
        <p:blipFill>
          <a:blip r:embed="rId2"/>
          <a:stretch>
            <a:fillRect/>
          </a:stretch>
        </p:blipFill>
        <p:spPr>
          <a:xfrm>
            <a:off x="3031542" y="262480"/>
            <a:ext cx="7610475" cy="5962650"/>
          </a:xfrm>
          <a:prstGeom prst="rect">
            <a:avLst/>
          </a:prstGeom>
        </p:spPr>
      </p:pic>
    </p:spTree>
    <p:extLst>
      <p:ext uri="{BB962C8B-B14F-4D97-AF65-F5344CB8AC3E}">
        <p14:creationId xmlns:p14="http://schemas.microsoft.com/office/powerpoint/2010/main" val="341880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4987" y="2057400"/>
            <a:ext cx="8582025" cy="2743200"/>
          </a:xfrm>
          <a:prstGeom prst="rect">
            <a:avLst/>
          </a:prstGeom>
        </p:spPr>
      </p:pic>
    </p:spTree>
    <p:extLst>
      <p:ext uri="{BB962C8B-B14F-4D97-AF65-F5344CB8AC3E}">
        <p14:creationId xmlns:p14="http://schemas.microsoft.com/office/powerpoint/2010/main" val="4749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2280" y="159884"/>
            <a:ext cx="9229725" cy="6124575"/>
          </a:xfrm>
          <a:prstGeom prst="rect">
            <a:avLst/>
          </a:prstGeom>
        </p:spPr>
      </p:pic>
    </p:spTree>
    <p:extLst>
      <p:ext uri="{BB962C8B-B14F-4D97-AF65-F5344CB8AC3E}">
        <p14:creationId xmlns:p14="http://schemas.microsoft.com/office/powerpoint/2010/main" val="2238608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منبع:</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smtClean="0"/>
              <a:t>فصل </a:t>
            </a:r>
            <a:r>
              <a:rPr lang="en-US" sz="2800" dirty="0" smtClean="0"/>
              <a:t>5</a:t>
            </a:r>
            <a:r>
              <a:rPr lang="fa-IR" sz="2800" dirty="0" smtClean="0"/>
              <a:t> از کتاب </a:t>
            </a:r>
            <a:r>
              <a:rPr lang="en-US" sz="2800" dirty="0" smtClean="0"/>
              <a:t>Lynch</a:t>
            </a:r>
            <a:endParaRPr lang="en-US" sz="2800" dirty="0"/>
          </a:p>
        </p:txBody>
      </p:sp>
    </p:spTree>
    <p:extLst>
      <p:ext uri="{BB962C8B-B14F-4D97-AF65-F5344CB8AC3E}">
        <p14:creationId xmlns:p14="http://schemas.microsoft.com/office/powerpoint/2010/main" val="1601922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تمرین:</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r>
              <a:rPr lang="fa-IR" sz="2800" dirty="0" smtClean="0">
                <a:cs typeface="B Nazanin" panose="00000400000000000000" pitchFamily="2" charset="-78"/>
              </a:rPr>
              <a:t>الگوریتم حمله هماهنگ رندوم را شبیه سازی کنید. برای این منظور چند نود در نظر بگیرید که به صورت تصادفی تصمیم گیری اولیه انجام می دهند. سپس با اجرای الگوریتم و با فرض اینکه برخی از پیام ها به صورت رندوم دریافت نمی شوند، مساله حمله هماهنگ را شبیه سازی کنید. تحلیل کنید که شرایط سه گانه تا چه حد برآروده می شود.</a:t>
            </a:r>
            <a:endParaRPr lang="en-US" sz="2800" dirty="0" smtClean="0">
              <a:cs typeface="B Nazanin" panose="00000400000000000000" pitchFamily="2" charset="-78"/>
            </a:endParaRPr>
          </a:p>
          <a:p>
            <a:pPr algn="r" rtl="1"/>
            <a:r>
              <a:rPr lang="fa-IR" sz="2800" dirty="0" smtClean="0">
                <a:cs typeface="B Nazanin" panose="00000400000000000000" pitchFamily="2" charset="-78"/>
              </a:rPr>
              <a:t>همچنین تحلیل کنید که در چند درصد مواقع الگوریتم جواب متفاوتی می دهد.</a:t>
            </a:r>
          </a:p>
          <a:p>
            <a:pPr algn="r" rtl="1"/>
            <a:r>
              <a:rPr lang="fa-IR" sz="2800" dirty="0" smtClean="0">
                <a:cs typeface="B Nazanin" panose="00000400000000000000" pitchFamily="2" charset="-78"/>
              </a:rPr>
              <a:t>سورس برنامه شبیه سازی به علاوه گزارش در قالب </a:t>
            </a:r>
            <a:r>
              <a:rPr lang="en-US" sz="2800" dirty="0" smtClean="0">
                <a:cs typeface="B Nazanin" panose="00000400000000000000" pitchFamily="2" charset="-78"/>
              </a:rPr>
              <a:t>PDF</a:t>
            </a:r>
            <a:r>
              <a:rPr lang="fa-IR" sz="2800" dirty="0" smtClean="0">
                <a:cs typeface="B Nazanin" panose="00000400000000000000" pitchFamily="2" charset="-78"/>
              </a:rPr>
              <a:t> را تحویل دهید. گزارش به تنهایی باید جامع باشد و نیازی به مراجعه به برنامه نداشته باشد.</a:t>
            </a:r>
            <a:endParaRPr lang="en-US" sz="2800" dirty="0">
              <a:cs typeface="B Nazanin" panose="00000400000000000000" pitchFamily="2" charset="-78"/>
            </a:endParaRPr>
          </a:p>
        </p:txBody>
      </p:sp>
    </p:spTree>
    <p:extLst>
      <p:ext uri="{BB962C8B-B14F-4D97-AF65-F5344CB8AC3E}">
        <p14:creationId xmlns:p14="http://schemas.microsoft.com/office/powerpoint/2010/main" val="85375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مدل های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smtClean="0">
                <a:cs typeface="B Nazanin" panose="00000400000000000000" pitchFamily="2" charset="-78"/>
              </a:rPr>
              <a:t>مدل خطا مشخص می کند که به چه طریقی اجزای سیستم ممکن است دچار خطا شوند.  هر یک از الگوریتم ها با برخی از مدلهای خطا سازگار هستند و از این جهت شناخت دقیق مدل های خطا ضرورت دارد.</a:t>
            </a:r>
          </a:p>
          <a:p>
            <a:pPr algn="r" rtl="1"/>
            <a:r>
              <a:rPr lang="fa-IR" sz="2800" dirty="0" smtClean="0">
                <a:cs typeface="B Nazanin" panose="00000400000000000000" pitchFamily="2" charset="-78"/>
              </a:rPr>
              <a:t>یک سیستم </a:t>
            </a:r>
            <a:r>
              <a:rPr lang="en-US" sz="2800" dirty="0" smtClean="0">
                <a:cs typeface="B Nazanin" panose="00000400000000000000" pitchFamily="2" charset="-78"/>
              </a:rPr>
              <a:t>t-fault-tolerant</a:t>
            </a:r>
            <a:r>
              <a:rPr lang="fa-IR" sz="2800" dirty="0" smtClean="0">
                <a:cs typeface="B Nazanin" panose="00000400000000000000" pitchFamily="2" charset="-78"/>
              </a:rPr>
              <a:t> نامیده می شود اگر با وجود حداکثر </a:t>
            </a:r>
            <a:r>
              <a:rPr lang="en-US" sz="2800" dirty="0" smtClean="0">
                <a:cs typeface="B Nazanin" panose="00000400000000000000" pitchFamily="2" charset="-78"/>
              </a:rPr>
              <a:t>t</a:t>
            </a:r>
            <a:r>
              <a:rPr lang="fa-IR" sz="2800" dirty="0" smtClean="0">
                <a:cs typeface="B Nazanin" panose="00000400000000000000" pitchFamily="2" charset="-78"/>
              </a:rPr>
              <a:t> جزء خطادار، بتواند هدف خود را محقق کند.</a:t>
            </a:r>
          </a:p>
          <a:p>
            <a:pPr algn="r" rtl="1"/>
            <a:r>
              <a:rPr lang="en-US" sz="2800" dirty="0" smtClean="0">
                <a:cs typeface="B Nazanin" panose="00000400000000000000" pitchFamily="2" charset="-78"/>
              </a:rPr>
              <a:t>MTBF</a:t>
            </a:r>
            <a:r>
              <a:rPr lang="fa-IR" sz="2800" dirty="0" smtClean="0">
                <a:cs typeface="B Nazanin" panose="00000400000000000000" pitchFamily="2" charset="-78"/>
              </a:rPr>
              <a:t> یا همان </a:t>
            </a:r>
            <a:r>
              <a:rPr lang="en-US" sz="2800" dirty="0" smtClean="0">
                <a:cs typeface="B Nazanin" panose="00000400000000000000" pitchFamily="2" charset="-78"/>
              </a:rPr>
              <a:t>mean time between failures</a:t>
            </a:r>
            <a:r>
              <a:rPr lang="fa-IR" sz="2800" dirty="0" smtClean="0">
                <a:cs typeface="B Nazanin" panose="00000400000000000000" pitchFamily="2" charset="-78"/>
              </a:rPr>
              <a:t> نشان دهنده زمان مورد انتظار تا بروز خطا می باشد.</a:t>
            </a:r>
          </a:p>
          <a:p>
            <a:endParaRPr lang="fa-IR" sz="2800" dirty="0">
              <a:cs typeface="B Nazanin" panose="00000400000000000000" pitchFamily="2" charset="-78"/>
            </a:endParaRPr>
          </a:p>
          <a:p>
            <a:endParaRPr lang="en-US" sz="2800" dirty="0">
              <a:cs typeface="B Nazanin" panose="00000400000000000000" pitchFamily="2" charset="-78"/>
            </a:endParaRPr>
          </a:p>
        </p:txBody>
      </p:sp>
    </p:spTree>
    <p:extLst>
      <p:ext uri="{BB962C8B-B14F-4D97-AF65-F5344CB8AC3E}">
        <p14:creationId xmlns:p14="http://schemas.microsoft.com/office/powerpoint/2010/main" val="2850141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failure models</a:t>
            </a:r>
            <a:r>
              <a:rPr lang="fa-IR" dirty="0" smtClean="0"/>
              <a:t> </a:t>
            </a:r>
            <a:r>
              <a:rPr lang="en-US" dirty="0" smtClean="0"/>
              <a:t>(Benign)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cs typeface="B Nazanin" panose="00000400000000000000" pitchFamily="2" charset="-78"/>
              </a:rPr>
              <a:t>Fail-stop</a:t>
            </a:r>
          </a:p>
          <a:p>
            <a:pPr algn="r" rtl="1"/>
            <a:r>
              <a:rPr lang="fa-IR" dirty="0" smtClean="0">
                <a:cs typeface="B Nazanin" panose="00000400000000000000" pitchFamily="2" charset="-78"/>
              </a:rPr>
              <a:t>در این مدل، از یک لحظه به بعد پروسه ای که به درستی کار می کرده از کار می افتد. سایر پروسه ها می فهمند که این پروسه دچار اشکال شده است. این مدل یک مدل انتزاعی است و نحوه فهم دیگران از خطا می تواند کاملا متنوع باشد.</a:t>
            </a:r>
          </a:p>
          <a:p>
            <a:pPr algn="l"/>
            <a:r>
              <a:rPr lang="en-US" dirty="0" smtClean="0">
                <a:cs typeface="B Nazanin" panose="00000400000000000000" pitchFamily="2" charset="-78"/>
              </a:rPr>
              <a:t>Crash</a:t>
            </a:r>
          </a:p>
          <a:p>
            <a:pPr algn="r" rtl="1"/>
            <a:r>
              <a:rPr lang="fa-IR" dirty="0" smtClean="0">
                <a:cs typeface="B Nazanin" panose="00000400000000000000" pitchFamily="2" charset="-78"/>
              </a:rPr>
              <a:t>در این مدل یک پروسه که درست کار می کرده در یک لحظه از کار می افتد. نودهای دیگر از آن مطلع نمی شوند.</a:t>
            </a:r>
          </a:p>
          <a:p>
            <a:pPr algn="l"/>
            <a:r>
              <a:rPr lang="en-US" dirty="0" smtClean="0">
                <a:cs typeface="B Nazanin" panose="00000400000000000000" pitchFamily="2" charset="-78"/>
              </a:rPr>
              <a:t>Receive omission:</a:t>
            </a:r>
          </a:p>
          <a:p>
            <a:pPr algn="r" rtl="1"/>
            <a:r>
              <a:rPr lang="fa-IR" dirty="0" smtClean="0">
                <a:cs typeface="B Nazanin" panose="00000400000000000000" pitchFamily="2" charset="-78"/>
              </a:rPr>
              <a:t>در این مدل یک پروسه درست، به نحوی دچار خطا می شود که فقط برخی از پیامهایی را که برای آن ارسال شده است را دریافت می کند.</a:t>
            </a:r>
          </a:p>
          <a:p>
            <a:pPr algn="l"/>
            <a:r>
              <a:rPr lang="en-US" dirty="0" smtClean="0">
                <a:cs typeface="B Nazanin" panose="00000400000000000000" pitchFamily="2" charset="-78"/>
              </a:rPr>
              <a:t>Send omission:</a:t>
            </a:r>
          </a:p>
          <a:p>
            <a:pPr algn="r" rtl="1"/>
            <a:r>
              <a:rPr lang="fa-IR" dirty="0" smtClean="0">
                <a:cs typeface="B Nazanin" panose="00000400000000000000" pitchFamily="2" charset="-78"/>
              </a:rPr>
              <a:t>پروسه فقط بعضی از پیام هایی را که باید ارسال کند، واقعا ارسال می کند.</a:t>
            </a:r>
          </a:p>
          <a:p>
            <a:pPr algn="l"/>
            <a:r>
              <a:rPr lang="en-US" dirty="0" smtClean="0">
                <a:cs typeface="B Nazanin" panose="00000400000000000000" pitchFamily="2" charset="-78"/>
              </a:rPr>
              <a:t>General omission:</a:t>
            </a:r>
          </a:p>
          <a:p>
            <a:pPr algn="r" rtl="1"/>
            <a:r>
              <a:rPr lang="fa-IR" dirty="0" smtClean="0">
                <a:cs typeface="B Nazanin" panose="00000400000000000000" pitchFamily="2" charset="-78"/>
              </a:rPr>
              <a:t>پروسه دچار یکی یا هر دو خطای فوق می شود.</a:t>
            </a:r>
            <a:endParaRPr lang="en-US" dirty="0">
              <a:cs typeface="B Nazanin" panose="00000400000000000000" pitchFamily="2" charset="-78"/>
            </a:endParaRPr>
          </a:p>
        </p:txBody>
      </p:sp>
    </p:spTree>
    <p:extLst>
      <p:ext uri="{BB962C8B-B14F-4D97-AF65-F5344CB8AC3E}">
        <p14:creationId xmlns:p14="http://schemas.microsoft.com/office/powerpoint/2010/main" val="168808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failure models (Byzantine)</a:t>
            </a:r>
            <a:endParaRPr lang="en-US" dirty="0"/>
          </a:p>
        </p:txBody>
      </p:sp>
      <p:sp>
        <p:nvSpPr>
          <p:cNvPr id="3" name="Content Placeholder 2"/>
          <p:cNvSpPr>
            <a:spLocks noGrp="1"/>
          </p:cNvSpPr>
          <p:nvPr>
            <p:ph idx="1"/>
          </p:nvPr>
        </p:nvSpPr>
        <p:spPr/>
        <p:txBody>
          <a:bodyPr>
            <a:normAutofit/>
          </a:bodyPr>
          <a:lstStyle/>
          <a:p>
            <a:r>
              <a:rPr lang="en-US" dirty="0" smtClean="0">
                <a:cs typeface="B Nazanin" panose="00000400000000000000" pitchFamily="2" charset="-78"/>
              </a:rPr>
              <a:t>Byzantine or malicious failure, with authentication</a:t>
            </a:r>
          </a:p>
          <a:p>
            <a:pPr algn="r" rtl="1"/>
            <a:r>
              <a:rPr lang="fa-IR" dirty="0" smtClean="0">
                <a:cs typeface="B Nazanin" panose="00000400000000000000" pitchFamily="2" charset="-78"/>
              </a:rPr>
              <a:t>پروسه ممکن است هر رفتار دلخواهی را از خود نشان دهد. اما چنانچه ادعا کند که پیامی را از نود خاصی دریافت کرده است، این ادعا با مکانیزم </a:t>
            </a:r>
            <a:r>
              <a:rPr lang="en-US" dirty="0" smtClean="0">
                <a:cs typeface="B Nazanin" panose="00000400000000000000" pitchFamily="2" charset="-78"/>
              </a:rPr>
              <a:t>authentication</a:t>
            </a:r>
            <a:r>
              <a:rPr lang="fa-IR" dirty="0" smtClean="0">
                <a:cs typeface="B Nazanin" panose="00000400000000000000" pitchFamily="2" charset="-78"/>
              </a:rPr>
              <a:t> یا امضا قابل ارزیابی خواهد بود.</a:t>
            </a:r>
          </a:p>
          <a:p>
            <a:pPr algn="r" rtl="1"/>
            <a:endParaRPr lang="fa-IR" dirty="0" smtClean="0">
              <a:cs typeface="B Nazanin" panose="00000400000000000000" pitchFamily="2" charset="-78"/>
            </a:endParaRPr>
          </a:p>
          <a:p>
            <a:r>
              <a:rPr lang="en-US" dirty="0">
                <a:cs typeface="B Nazanin" panose="00000400000000000000" pitchFamily="2" charset="-78"/>
              </a:rPr>
              <a:t>Byzantine or malicious failure</a:t>
            </a:r>
            <a:endParaRPr lang="en-US" dirty="0" smtClean="0">
              <a:cs typeface="B Nazanin" panose="00000400000000000000" pitchFamily="2" charset="-78"/>
            </a:endParaRPr>
          </a:p>
          <a:p>
            <a:pPr algn="r" rtl="1"/>
            <a:r>
              <a:rPr lang="fa-IR" dirty="0" smtClean="0">
                <a:cs typeface="B Nazanin" panose="00000400000000000000" pitchFamily="2" charset="-78"/>
              </a:rPr>
              <a:t>پروسه ممکن است هر رفتار دلخواهی نشان دهد و بر خلاف مدل ادعای دریافت پیام از یک نود سالم، قبل قابل ارزیابی نخواهد بود.</a:t>
            </a:r>
          </a:p>
        </p:txBody>
      </p:sp>
    </p:spTree>
    <p:extLst>
      <p:ext uri="{BB962C8B-B14F-4D97-AF65-F5344CB8AC3E}">
        <p14:creationId xmlns:p14="http://schemas.microsoft.com/office/powerpoint/2010/main" val="874888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failure models</a:t>
            </a:r>
            <a:endParaRPr lang="en-US" dirty="0"/>
          </a:p>
        </p:txBody>
      </p:sp>
      <p:sp>
        <p:nvSpPr>
          <p:cNvPr id="3" name="Content Placeholder 2"/>
          <p:cNvSpPr>
            <a:spLocks noGrp="1"/>
          </p:cNvSpPr>
          <p:nvPr>
            <p:ph idx="1"/>
          </p:nvPr>
        </p:nvSpPr>
        <p:spPr/>
        <p:txBody>
          <a:bodyPr>
            <a:noAutofit/>
          </a:bodyPr>
          <a:lstStyle/>
          <a:p>
            <a:pPr algn="l"/>
            <a:r>
              <a:rPr lang="en-US" b="1" dirty="0" smtClean="0">
                <a:cs typeface="B Nazanin" panose="00000400000000000000" pitchFamily="2" charset="-78"/>
              </a:rPr>
              <a:t>Crash failure</a:t>
            </a:r>
          </a:p>
          <a:p>
            <a:pPr algn="r" rtl="1"/>
            <a:r>
              <a:rPr lang="fa-IR" b="1" dirty="0" smtClean="0">
                <a:cs typeface="B Nazanin" panose="00000400000000000000" pitchFamily="2" charset="-78"/>
              </a:rPr>
              <a:t>یک لینک سالم از یک لحظه، هیچ پیامی را به مقصد نمی رساند.</a:t>
            </a:r>
            <a:endParaRPr lang="en-US" b="1" dirty="0">
              <a:cs typeface="B Nazanin" panose="00000400000000000000" pitchFamily="2" charset="-78"/>
            </a:endParaRPr>
          </a:p>
          <a:p>
            <a:pPr algn="l"/>
            <a:r>
              <a:rPr lang="en-US" b="1" dirty="0" smtClean="0">
                <a:cs typeface="B Nazanin" panose="00000400000000000000" pitchFamily="2" charset="-78"/>
              </a:rPr>
              <a:t>Omission failure</a:t>
            </a:r>
          </a:p>
          <a:p>
            <a:pPr algn="r" rtl="1"/>
            <a:r>
              <a:rPr lang="fa-IR" b="1" dirty="0" smtClean="0">
                <a:cs typeface="B Nazanin" panose="00000400000000000000" pitchFamily="2" charset="-78"/>
              </a:rPr>
              <a:t>لینک بعضی از پیام ها را به مقصد می رساند و بعضی را نمی رساند.</a:t>
            </a:r>
            <a:endParaRPr lang="en-US" b="1" dirty="0">
              <a:cs typeface="B Nazanin" panose="00000400000000000000" pitchFamily="2" charset="-78"/>
            </a:endParaRPr>
          </a:p>
          <a:p>
            <a:pPr algn="l"/>
            <a:r>
              <a:rPr lang="en-US" b="1" dirty="0" smtClean="0">
                <a:cs typeface="B Nazanin" panose="00000400000000000000" pitchFamily="2" charset="-78"/>
              </a:rPr>
              <a:t>Byzantine </a:t>
            </a:r>
            <a:r>
              <a:rPr lang="en-US" b="1" dirty="0" smtClean="0">
                <a:cs typeface="B Nazanin" panose="00000400000000000000" pitchFamily="2" charset="-78"/>
              </a:rPr>
              <a:t>failure</a:t>
            </a:r>
          </a:p>
          <a:p>
            <a:pPr algn="r" rtl="1"/>
            <a:r>
              <a:rPr lang="fa-IR" b="1" dirty="0" smtClean="0">
                <a:cs typeface="B Nazanin" panose="00000400000000000000" pitchFamily="2" charset="-78"/>
              </a:rPr>
              <a:t>لین</a:t>
            </a:r>
            <a:r>
              <a:rPr lang="fa-IR" b="1" dirty="0">
                <a:cs typeface="B Nazanin" panose="00000400000000000000" pitchFamily="2" charset="-78"/>
              </a:rPr>
              <a:t>ک</a:t>
            </a:r>
            <a:r>
              <a:rPr lang="fa-IR" b="1" dirty="0" smtClean="0">
                <a:cs typeface="B Nazanin" panose="00000400000000000000" pitchFamily="2" charset="-78"/>
              </a:rPr>
              <a:t> ممکن است هر رفتار دلخواهی را بروز دهد. مثلا پیامی ایجاد کند یا محتوای یک پیام را تغییر دهد.</a:t>
            </a:r>
            <a:endParaRPr lang="en-US" b="1" dirty="0" smtClean="0">
              <a:cs typeface="B Nazanin" panose="00000400000000000000" pitchFamily="2" charset="-78"/>
            </a:endParaRPr>
          </a:p>
          <a:p>
            <a:pPr algn="r" rtl="1"/>
            <a:endParaRPr lang="fa-IR" b="1" dirty="0" smtClean="0">
              <a:cs typeface="B Nazanin" panose="00000400000000000000" pitchFamily="2" charset="-78"/>
            </a:endParaRPr>
          </a:p>
          <a:p>
            <a:pPr marL="0" indent="0" algn="r" rtl="1">
              <a:buNone/>
            </a:pPr>
            <a:r>
              <a:rPr lang="fa-IR" b="1" dirty="0" smtClean="0">
                <a:cs typeface="B Nazanin" panose="00000400000000000000" pitchFamily="2" charset="-78"/>
              </a:rPr>
              <a:t>علاوه بر خطاهای فوق خطای </a:t>
            </a:r>
            <a:r>
              <a:rPr lang="en-US" b="1" dirty="0" smtClean="0">
                <a:cs typeface="B Nazanin" panose="00000400000000000000" pitchFamily="2" charset="-78"/>
              </a:rPr>
              <a:t>timing</a:t>
            </a:r>
            <a:r>
              <a:rPr lang="fa-IR" b="1" dirty="0" smtClean="0">
                <a:cs typeface="B Nazanin" panose="00000400000000000000" pitchFamily="2" charset="-78"/>
              </a:rPr>
              <a:t> هم در مورد پروسه ها و هم لینک ارتیاطی می تواند وجود داشته باشد که مختص سیستم های </a:t>
            </a:r>
            <a:r>
              <a:rPr lang="en-US" b="1" dirty="0" smtClean="0">
                <a:cs typeface="B Nazanin" panose="00000400000000000000" pitchFamily="2" charset="-78"/>
              </a:rPr>
              <a:t>synchronized</a:t>
            </a:r>
            <a:r>
              <a:rPr lang="fa-IR" b="1" dirty="0" smtClean="0">
                <a:cs typeface="B Nazanin" panose="00000400000000000000" pitchFamily="2" charset="-78"/>
              </a:rPr>
              <a:t> است. به این معنی که یک لینک پیام ها را کند تر یا سریع تر از آنچه باید، انتقال دهد.</a:t>
            </a:r>
          </a:p>
          <a:p>
            <a:pPr marL="0" indent="0" algn="r" rtl="1">
              <a:buNone/>
            </a:pPr>
            <a:r>
              <a:rPr lang="fa-IR" b="1" dirty="0" smtClean="0">
                <a:cs typeface="B Nazanin" panose="00000400000000000000" pitchFamily="2" charset="-78"/>
              </a:rPr>
              <a:t>مرجع: فصل 5 کتاب </a:t>
            </a:r>
            <a:r>
              <a:rPr lang="en-US" b="1" dirty="0" err="1" smtClean="0">
                <a:cs typeface="B Nazanin" panose="00000400000000000000" pitchFamily="2" charset="-78"/>
              </a:rPr>
              <a:t>Singhal</a:t>
            </a:r>
            <a:endParaRPr lang="en-US" b="1" dirty="0">
              <a:cs typeface="B Nazanin" panose="00000400000000000000" pitchFamily="2" charset="-78"/>
            </a:endParaRPr>
          </a:p>
        </p:txBody>
      </p:sp>
    </p:spTree>
    <p:extLst>
      <p:ext uri="{BB962C8B-B14F-4D97-AF65-F5344CB8AC3E}">
        <p14:creationId xmlns:p14="http://schemas.microsoft.com/office/powerpoint/2010/main" val="3628075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coordinated attack problem</a:t>
            </a:r>
            <a:endParaRPr lang="en-US" dirty="0"/>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در مساله حمله هماهنگ چند ژنرال قرار است با نیروهایشان به یک هدف حمله کنند. در صورتی که همه به صورت هماهنگ حمله کنند، نتیجه موفقیت آمیز خواهد بود و در غیر اینصورت همگی نابود خواهند شد.</a:t>
            </a:r>
          </a:p>
          <a:p>
            <a:pPr marL="0" indent="0" algn="r" rtl="1">
              <a:buNone/>
            </a:pPr>
            <a:r>
              <a:rPr lang="fa-IR" dirty="0" smtClean="0">
                <a:cs typeface="B Nazanin" panose="00000400000000000000" pitchFamily="2" charset="-78"/>
              </a:rPr>
              <a:t>هر یک از ژنرال ها ذهنیت خود را از آمادگی نیروهایش دارد.</a:t>
            </a:r>
          </a:p>
          <a:p>
            <a:pPr marL="0" indent="0" algn="r" rtl="1">
              <a:buNone/>
            </a:pPr>
            <a:r>
              <a:rPr lang="fa-IR" dirty="0" smtClean="0">
                <a:cs typeface="B Nazanin" panose="00000400000000000000" pitchFamily="2" charset="-78"/>
              </a:rPr>
              <a:t>ژنرال ها در مکان های مختلفی مستقر شده اند. ارتباط بین ژنرال ها از طریق پیک هایی است که ممکن است اسیر یا کشته شوند. با توجه به اینکه راه ارتباطی بین آنها غیر قابل اطمینان است، ژنرال ها باید به طریقی هماهنگ با هم عمل کنند. یا همگی حمله کنند یا هیچ کدام. اولویت با حمله می باشد.</a:t>
            </a:r>
          </a:p>
          <a:p>
            <a:pPr marL="0" indent="0" algn="r" rtl="1">
              <a:buNone/>
            </a:pPr>
            <a:endParaRPr lang="en-US" dirty="0">
              <a:cs typeface="B Nazanin" panose="00000400000000000000" pitchFamily="2" charset="-78"/>
            </a:endParaRPr>
          </a:p>
        </p:txBody>
      </p:sp>
    </p:spTree>
    <p:extLst>
      <p:ext uri="{BB962C8B-B14F-4D97-AF65-F5344CB8AC3E}">
        <p14:creationId xmlns:p14="http://schemas.microsoft.com/office/powerpoint/2010/main" val="3109086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coordinated attack problem</a:t>
            </a:r>
            <a:endParaRPr lang="en-US" dirty="0"/>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در صورتی که همه پیک ها قابل اطمینان بودند، کافی بود هر یک از ژنرال ها پیامی را به سایر ژنرال ها می فرستاد و از تصمیم آن ها سوال می کرد. سپس بعد از چند مرحله (قطر گراف ارتباطی)، همه ژنرال ها از همه تصمیمات با خبر می شدند.به عبارتی اگر همه آماده بودند، حمله آغاز می شد.</a:t>
            </a:r>
          </a:p>
          <a:p>
            <a:pPr marL="0" indent="0" algn="r" rtl="1">
              <a:buNone/>
            </a:pPr>
            <a:endParaRPr lang="en-US" dirty="0" smtClean="0">
              <a:cs typeface="B Nazanin" panose="00000400000000000000" pitchFamily="2" charset="-78"/>
            </a:endParaRPr>
          </a:p>
          <a:p>
            <a:pPr marL="0" indent="0" algn="r" rtl="1">
              <a:buNone/>
            </a:pPr>
            <a:r>
              <a:rPr lang="fa-IR" dirty="0" smtClean="0">
                <a:cs typeface="B Nazanin" panose="00000400000000000000" pitchFamily="2" charset="-78"/>
              </a:rPr>
              <a:t>این </a:t>
            </a:r>
            <a:r>
              <a:rPr lang="fa-IR" dirty="0">
                <a:cs typeface="B Nazanin" panose="00000400000000000000" pitchFamily="2" charset="-78"/>
              </a:rPr>
              <a:t>مساله همان مساله </a:t>
            </a:r>
            <a:r>
              <a:rPr lang="en-US" dirty="0">
                <a:cs typeface="B Nazanin" panose="00000400000000000000" pitchFamily="2" charset="-78"/>
              </a:rPr>
              <a:t>distributed commit</a:t>
            </a:r>
            <a:r>
              <a:rPr lang="fa-IR" dirty="0">
                <a:cs typeface="B Nazanin" panose="00000400000000000000" pitchFamily="2" charset="-78"/>
              </a:rPr>
              <a:t> در دیتابیس های توزیع شده است.</a:t>
            </a:r>
          </a:p>
          <a:p>
            <a:pPr marL="0" indent="0" algn="r" rtl="1">
              <a:buNone/>
            </a:pPr>
            <a:endParaRPr lang="fa-IR" dirty="0">
              <a:cs typeface="B Nazanin" panose="00000400000000000000" pitchFamily="2" charset="-78"/>
            </a:endParaRPr>
          </a:p>
          <a:p>
            <a:pPr marL="0" indent="0" algn="r" rtl="1">
              <a:buNone/>
            </a:pPr>
            <a:r>
              <a:rPr lang="fa-IR" dirty="0" smtClean="0">
                <a:cs typeface="B Nazanin" panose="00000400000000000000" pitchFamily="2" charset="-78"/>
              </a:rPr>
              <a:t>در صورتی که امکان گم شدن پیک یا پیام وجود داشته باشد، این روش قابل اجرا نیست. </a:t>
            </a:r>
            <a:endParaRPr lang="en-US" dirty="0" smtClean="0">
              <a:cs typeface="B Nazanin" panose="00000400000000000000" pitchFamily="2" charset="-78"/>
            </a:endParaRPr>
          </a:p>
          <a:p>
            <a:pPr marL="0" indent="0" algn="r" rtl="1">
              <a:buNone/>
            </a:pPr>
            <a:endParaRPr lang="en-US" dirty="0">
              <a:cs typeface="B Nazanin" panose="00000400000000000000" pitchFamily="2" charset="-78"/>
            </a:endParaRPr>
          </a:p>
          <a:p>
            <a:pPr marL="0" indent="0" algn="r" rtl="1">
              <a:buNone/>
            </a:pPr>
            <a:r>
              <a:rPr lang="fa-IR" dirty="0" smtClean="0">
                <a:cs typeface="B Nazanin" panose="00000400000000000000" pitchFamily="2" charset="-78"/>
              </a:rPr>
              <a:t>اثبات می شود که هیچ الگوریتمی وجود ندارد که همیشه بتواند این مساله را حل کند.</a:t>
            </a:r>
          </a:p>
          <a:p>
            <a:pPr marL="0" indent="0" algn="r" rtl="1">
              <a:buNone/>
            </a:pPr>
            <a:endParaRPr lang="fa-IR" dirty="0" smtClean="0">
              <a:cs typeface="B Nazanin" panose="00000400000000000000" pitchFamily="2" charset="-78"/>
            </a:endParaRPr>
          </a:p>
          <a:p>
            <a:pPr marL="0" indent="0" algn="r" rtl="1">
              <a:buNone/>
            </a:pPr>
            <a:endParaRPr lang="en-US" dirty="0">
              <a:cs typeface="B Nazanin" panose="00000400000000000000" pitchFamily="2" charset="-78"/>
            </a:endParaRPr>
          </a:p>
        </p:txBody>
      </p:sp>
    </p:spTree>
    <p:extLst>
      <p:ext uri="{BB962C8B-B14F-4D97-AF65-F5344CB8AC3E}">
        <p14:creationId xmlns:p14="http://schemas.microsoft.com/office/powerpoint/2010/main" val="309962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مدل مساله</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en-US" dirty="0" smtClean="0">
                <a:cs typeface="B Nazanin" panose="00000400000000000000" pitchFamily="2" charset="-78"/>
              </a:rPr>
              <a:t>n</a:t>
            </a:r>
            <a:r>
              <a:rPr lang="fa-IR" dirty="0" smtClean="0">
                <a:cs typeface="B Nazanin" panose="00000400000000000000" pitchFamily="2" charset="-78"/>
              </a:rPr>
              <a:t> نود که از 1 تا </a:t>
            </a:r>
            <a:r>
              <a:rPr lang="en-US" dirty="0" smtClean="0">
                <a:cs typeface="B Nazanin" panose="00000400000000000000" pitchFamily="2" charset="-78"/>
              </a:rPr>
              <a:t>n</a:t>
            </a:r>
            <a:r>
              <a:rPr lang="fa-IR" dirty="0" smtClean="0">
                <a:cs typeface="B Nazanin" panose="00000400000000000000" pitchFamily="2" charset="-78"/>
              </a:rPr>
              <a:t> شماره گذاری شده اند.</a:t>
            </a:r>
          </a:p>
          <a:p>
            <a:pPr algn="r" rtl="1"/>
            <a:r>
              <a:rPr lang="fa-IR" dirty="0" smtClean="0">
                <a:cs typeface="B Nazanin" panose="00000400000000000000" pitchFamily="2" charset="-78"/>
              </a:rPr>
              <a:t>گراف ارتباطی بدون جهت می باشد.</a:t>
            </a:r>
          </a:p>
          <a:p>
            <a:pPr algn="r" rtl="1"/>
            <a:r>
              <a:rPr lang="fa-IR" dirty="0" smtClean="0">
                <a:cs typeface="B Nazanin" panose="00000400000000000000" pitchFamily="2" charset="-78"/>
              </a:rPr>
              <a:t>هر نود از کل گراف مطلع است.</a:t>
            </a:r>
          </a:p>
          <a:p>
            <a:pPr algn="r" rtl="1"/>
            <a:r>
              <a:rPr lang="fa-IR" dirty="0" smtClean="0">
                <a:cs typeface="B Nazanin" panose="00000400000000000000" pitchFamily="2" charset="-78"/>
              </a:rPr>
              <a:t>تصمیم هر نود 0 یا 1 است. 1 به معنی حمله یا کامیت خواهد بود.</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2741643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شرایط تصمیم گیری</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cs typeface="B Nazanin" panose="00000400000000000000" pitchFamily="2" charset="-78"/>
              </a:rPr>
              <a:t>Safety:</a:t>
            </a:r>
          </a:p>
          <a:p>
            <a:pPr lvl="1">
              <a:buFont typeface="Wingdings" panose="05000000000000000000" pitchFamily="2" charset="2"/>
              <a:buChar char="q"/>
            </a:pPr>
            <a:r>
              <a:rPr lang="en-US" b="1" dirty="0" smtClean="0">
                <a:cs typeface="B Nazanin" panose="00000400000000000000" pitchFamily="2" charset="-78"/>
              </a:rPr>
              <a:t>Agreement</a:t>
            </a:r>
            <a:r>
              <a:rPr lang="en-US" dirty="0" smtClean="0">
                <a:cs typeface="B Nazanin" panose="00000400000000000000" pitchFamily="2" charset="-78"/>
              </a:rPr>
              <a:t>: no two processes decide on different values.</a:t>
            </a:r>
          </a:p>
          <a:p>
            <a:pPr lvl="1">
              <a:buFont typeface="Wingdings" panose="05000000000000000000" pitchFamily="2" charset="2"/>
              <a:buChar char="q"/>
            </a:pPr>
            <a:r>
              <a:rPr lang="en-US" b="1" dirty="0" smtClean="0">
                <a:cs typeface="B Nazanin" panose="00000400000000000000" pitchFamily="2" charset="-78"/>
              </a:rPr>
              <a:t>Validity</a:t>
            </a:r>
            <a:r>
              <a:rPr lang="en-US" dirty="0" smtClean="0">
                <a:cs typeface="B Nazanin" panose="00000400000000000000" pitchFamily="2" charset="-78"/>
              </a:rPr>
              <a:t>: </a:t>
            </a:r>
          </a:p>
          <a:p>
            <a:pPr algn="r" rtl="1"/>
            <a:r>
              <a:rPr lang="fa-IR" dirty="0" smtClean="0">
                <a:cs typeface="B Nazanin" panose="00000400000000000000" pitchFamily="2" charset="-78"/>
              </a:rPr>
              <a:t>اگر همه نودها با 0 شروع کردند، نتیجه نهایی باید 0 باشد.</a:t>
            </a:r>
          </a:p>
          <a:p>
            <a:pPr algn="r" rtl="1"/>
            <a:r>
              <a:rPr lang="fa-IR" dirty="0" smtClean="0">
                <a:cs typeface="B Nazanin" panose="00000400000000000000" pitchFamily="2" charset="-78"/>
              </a:rPr>
              <a:t>اگر همه با 1 شروع کردند و هیچ پیامی گم نشد، نتیجه نهایی باید 1 باشد.</a:t>
            </a:r>
          </a:p>
          <a:p>
            <a:pPr algn="l">
              <a:buFont typeface="Wingdings" panose="05000000000000000000" pitchFamily="2" charset="2"/>
              <a:buChar char="q"/>
            </a:pPr>
            <a:r>
              <a:rPr lang="en-US" b="1" dirty="0" smtClean="0">
                <a:cs typeface="B Nazanin" panose="00000400000000000000" pitchFamily="2" charset="-78"/>
              </a:rPr>
              <a:t>Liveness:</a:t>
            </a:r>
          </a:p>
          <a:p>
            <a:pPr lvl="1">
              <a:buFont typeface="Wingdings" panose="05000000000000000000" pitchFamily="2" charset="2"/>
              <a:buChar char="q"/>
            </a:pPr>
            <a:r>
              <a:rPr lang="en-US" b="1" dirty="0" smtClean="0">
                <a:cs typeface="B Nazanin" panose="00000400000000000000" pitchFamily="2" charset="-78"/>
              </a:rPr>
              <a:t>Termination</a:t>
            </a:r>
            <a:r>
              <a:rPr lang="en-US" dirty="0" smtClean="0">
                <a:cs typeface="B Nazanin" panose="00000400000000000000" pitchFamily="2" charset="-78"/>
              </a:rPr>
              <a:t>: All processes eventually decide.</a:t>
            </a:r>
          </a:p>
          <a:p>
            <a:pPr lvl="1">
              <a:buFont typeface="Wingdings" panose="05000000000000000000" pitchFamily="2" charset="2"/>
              <a:buChar char="q"/>
            </a:pPr>
            <a:endParaRPr lang="en-US" dirty="0">
              <a:cs typeface="B Nazanin" panose="00000400000000000000" pitchFamily="2" charset="-78"/>
            </a:endParaRPr>
          </a:p>
          <a:p>
            <a:pPr>
              <a:buFont typeface="Wingdings" panose="05000000000000000000" pitchFamily="2" charset="2"/>
              <a:buChar char="q"/>
            </a:pPr>
            <a:r>
              <a:rPr lang="en-US" dirty="0" smtClean="0">
                <a:cs typeface="B Nazanin" panose="00000400000000000000" pitchFamily="2" charset="-78"/>
              </a:rPr>
              <a:t>Fault Tolerance</a:t>
            </a:r>
            <a:endParaRPr lang="fa-IR" dirty="0" smtClean="0">
              <a:cs typeface="B Nazanin" panose="00000400000000000000" pitchFamily="2" charset="-78"/>
            </a:endParaRPr>
          </a:p>
        </p:txBody>
      </p:sp>
      <p:sp>
        <p:nvSpPr>
          <p:cNvPr id="5" name="TextBox 4"/>
          <p:cNvSpPr txBox="1"/>
          <p:nvPr/>
        </p:nvSpPr>
        <p:spPr>
          <a:xfrm>
            <a:off x="844950" y="5324354"/>
            <a:ext cx="10908114" cy="954107"/>
          </a:xfrm>
          <a:prstGeom prst="rect">
            <a:avLst/>
          </a:prstGeom>
          <a:solidFill>
            <a:schemeClr val="accent1">
              <a:lumMod val="40000"/>
              <a:lumOff val="60000"/>
            </a:schemeClr>
          </a:solidFill>
          <a:effectLst>
            <a:innerShdw blurRad="63500" dist="50800">
              <a:prstClr val="black">
                <a:alpha val="50000"/>
              </a:prstClr>
            </a:innerShdw>
          </a:effectLst>
        </p:spPr>
        <p:txBody>
          <a:bodyPr wrap="none" rtlCol="0">
            <a:spAutoFit/>
          </a:bodyPr>
          <a:lstStyle/>
          <a:p>
            <a:r>
              <a:rPr lang="en-US" sz="2800" dirty="0" smtClean="0"/>
              <a:t>No deterministic consensus protocol provides all three of safety, liveness, </a:t>
            </a:r>
          </a:p>
          <a:p>
            <a:r>
              <a:rPr lang="en-US" sz="2800" dirty="0" smtClean="0"/>
              <a:t>and fault tolerance in an asynchronous system.</a:t>
            </a:r>
            <a:endParaRPr lang="en-US" sz="2800" dirty="0"/>
          </a:p>
        </p:txBody>
      </p:sp>
    </p:spTree>
    <p:extLst>
      <p:ext uri="{BB962C8B-B14F-4D97-AF65-F5344CB8AC3E}">
        <p14:creationId xmlns:p14="http://schemas.microsoft.com/office/powerpoint/2010/main" val="34899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down)">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1309</TotalTime>
  <Words>1082</Words>
  <Application>Microsoft Office PowerPoint</Application>
  <PresentationFormat>Widescreen</PresentationFormat>
  <Paragraphs>105</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 Nazanin</vt:lpstr>
      <vt:lpstr>Calibri</vt:lpstr>
      <vt:lpstr>Calibri Light</vt:lpstr>
      <vt:lpstr>Times New Roman</vt:lpstr>
      <vt:lpstr>Wingdings</vt:lpstr>
      <vt:lpstr>Retrospect</vt:lpstr>
      <vt:lpstr>Distributed Systems: Coordinated Attack</vt:lpstr>
      <vt:lpstr>مدل های خطا</vt:lpstr>
      <vt:lpstr>Process failure models (Benign)</vt:lpstr>
      <vt:lpstr>Process failure models (Byzantine)</vt:lpstr>
      <vt:lpstr>Communication failure models</vt:lpstr>
      <vt:lpstr>The coordinated attack problem</vt:lpstr>
      <vt:lpstr>The coordinated attack problem</vt:lpstr>
      <vt:lpstr>مدل مساله</vt:lpstr>
      <vt:lpstr>شرایط تصمیم گیری</vt:lpstr>
      <vt:lpstr>PowerPoint Presentation</vt:lpstr>
      <vt:lpstr>PowerPoint Presentation</vt:lpstr>
      <vt:lpstr>Randomized Algorithm</vt:lpstr>
      <vt:lpstr>PowerPoint Presentation</vt:lpstr>
      <vt:lpstr>Randomized Algorithm</vt:lpstr>
      <vt:lpstr>PowerPoint Presentation</vt:lpstr>
      <vt:lpstr>PowerPoint Presentation</vt:lpstr>
      <vt:lpstr>منبع:</vt:lpstr>
      <vt:lpstr>تمرین: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kamandi</dc:creator>
  <cp:lastModifiedBy>kamandi</cp:lastModifiedBy>
  <cp:revision>79</cp:revision>
  <dcterms:created xsi:type="dcterms:W3CDTF">2018-02-02T06:56:05Z</dcterms:created>
  <dcterms:modified xsi:type="dcterms:W3CDTF">2020-12-03T18:54:56Z</dcterms:modified>
</cp:coreProperties>
</file>