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24"/>
  </p:notesMasterIdLst>
  <p:sldIdLst>
    <p:sldId id="256" r:id="rId2"/>
    <p:sldId id="320" r:id="rId3"/>
    <p:sldId id="321" r:id="rId4"/>
    <p:sldId id="298" r:id="rId5"/>
    <p:sldId id="312" r:id="rId6"/>
    <p:sldId id="313" r:id="rId7"/>
    <p:sldId id="314" r:id="rId8"/>
    <p:sldId id="315" r:id="rId9"/>
    <p:sldId id="316" r:id="rId10"/>
    <p:sldId id="317" r:id="rId11"/>
    <p:sldId id="318" r:id="rId12"/>
    <p:sldId id="319" r:id="rId13"/>
    <p:sldId id="309" r:id="rId14"/>
    <p:sldId id="327" r:id="rId15"/>
    <p:sldId id="328" r:id="rId16"/>
    <p:sldId id="329" r:id="rId17"/>
    <p:sldId id="330" r:id="rId18"/>
    <p:sldId id="331" r:id="rId19"/>
    <p:sldId id="322" r:id="rId20"/>
    <p:sldId id="323" r:id="rId21"/>
    <p:sldId id="325" r:id="rId22"/>
    <p:sldId id="33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74455" autoAdjust="0"/>
  </p:normalViewPr>
  <p:slideViewPr>
    <p:cSldViewPr snapToGrid="0">
      <p:cViewPr varScale="1">
        <p:scale>
          <a:sx n="66" d="100"/>
          <a:sy n="66" d="100"/>
        </p:scale>
        <p:origin x="1330" y="53"/>
      </p:cViewPr>
      <p:guideLst/>
    </p:cSldViewPr>
  </p:slideViewPr>
  <p:outlineViewPr>
    <p:cViewPr>
      <p:scale>
        <a:sx n="33" d="100"/>
        <a:sy n="33" d="100"/>
      </p:scale>
      <p:origin x="0" y="-2866"/>
    </p:cViewPr>
  </p:outlineViewPr>
  <p:notesTextViewPr>
    <p:cViewPr>
      <p:scale>
        <a:sx n="1" d="1"/>
        <a:sy n="1" d="1"/>
      </p:scale>
      <p:origin x="0" y="0"/>
    </p:cViewPr>
  </p:notesTextViewPr>
  <p:notesViewPr>
    <p:cSldViewPr snapToGrid="0">
      <p:cViewPr varScale="1">
        <p:scale>
          <a:sx n="57" d="100"/>
          <a:sy n="57" d="100"/>
        </p:scale>
        <p:origin x="179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BB92-9F63-4B3E-B5C0-957D1FD5F0F3}"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004E5-89A1-4FD9-923A-B405CA867797}" type="slidenum">
              <a:rPr lang="en-US" smtClean="0"/>
              <a:t>‹#›</a:t>
            </a:fld>
            <a:endParaRPr lang="en-US"/>
          </a:p>
        </p:txBody>
      </p:sp>
    </p:spTree>
    <p:extLst>
      <p:ext uri="{BB962C8B-B14F-4D97-AF65-F5344CB8AC3E}">
        <p14:creationId xmlns:p14="http://schemas.microsoft.com/office/powerpoint/2010/main" val="387013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004E5-89A1-4FD9-923A-B405CA867797}" type="slidenum">
              <a:rPr lang="en-US" smtClean="0"/>
              <a:t>17</a:t>
            </a:fld>
            <a:endParaRPr lang="en-US"/>
          </a:p>
        </p:txBody>
      </p:sp>
    </p:spTree>
    <p:extLst>
      <p:ext uri="{BB962C8B-B14F-4D97-AF65-F5344CB8AC3E}">
        <p14:creationId xmlns:p14="http://schemas.microsoft.com/office/powerpoint/2010/main" val="398871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004E5-89A1-4FD9-923A-B405CA867797}" type="slidenum">
              <a:rPr lang="en-US" smtClean="0"/>
              <a:t>18</a:t>
            </a:fld>
            <a:endParaRPr lang="en-US"/>
          </a:p>
        </p:txBody>
      </p:sp>
    </p:spTree>
    <p:extLst>
      <p:ext uri="{BB962C8B-B14F-4D97-AF65-F5344CB8AC3E}">
        <p14:creationId xmlns:p14="http://schemas.microsoft.com/office/powerpoint/2010/main" val="42150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820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117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63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3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084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788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588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7ECC86-1672-4627-AEFE-EC5485C73905}" type="datetimeFigureOut">
              <a:rPr lang="en-US" smtClean="0"/>
              <a:t>12/15/2020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378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DCB01F-D966-4C62-B900-0BE008A90C98}" type="datetimeFigureOut">
              <a:rPr lang="en-US" smtClean="0"/>
              <a:t>12/15/2020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591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662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EF52CC-F3D9-41D4-BCE4-C208E61A3F31}" type="datetimeFigureOut">
              <a:rPr lang="en-US" smtClean="0"/>
              <a:t>12/15/2020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62994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Systems</a:t>
            </a:r>
            <a:endParaRPr lang="en-US" dirty="0"/>
          </a:p>
        </p:txBody>
      </p:sp>
      <p:sp>
        <p:nvSpPr>
          <p:cNvPr id="3" name="Subtitle 2"/>
          <p:cNvSpPr>
            <a:spLocks noGrp="1"/>
          </p:cNvSpPr>
          <p:nvPr>
            <p:ph type="subTitle" idx="1"/>
          </p:nvPr>
        </p:nvSpPr>
        <p:spPr/>
        <p:txBody>
          <a:bodyPr>
            <a:normAutofit fontScale="25000" lnSpcReduction="20000"/>
          </a:bodyPr>
          <a:lstStyle/>
          <a:p>
            <a:r>
              <a:rPr lang="en-US" sz="8000" b="1" dirty="0" smtClean="0"/>
              <a:t>Ali Kamandi, PH.D.</a:t>
            </a:r>
          </a:p>
          <a:p>
            <a:r>
              <a:rPr lang="en-US" dirty="0" smtClean="0"/>
              <a:t>School of Engineering Science</a:t>
            </a:r>
          </a:p>
          <a:p>
            <a:r>
              <a:rPr lang="en-US" dirty="0" smtClean="0"/>
              <a:t>College of Engineering</a:t>
            </a:r>
          </a:p>
          <a:p>
            <a:r>
              <a:rPr lang="en-US" sz="2800" dirty="0" smtClean="0"/>
              <a:t>University of Tehran</a:t>
            </a:r>
          </a:p>
          <a:p>
            <a:r>
              <a:rPr lang="en-US" sz="6400" dirty="0" smtClean="0"/>
              <a:t>kamandi@ut.ac.ir</a:t>
            </a:r>
            <a:endParaRPr lang="en-US" dirty="0"/>
          </a:p>
        </p:txBody>
      </p:sp>
    </p:spTree>
    <p:extLst>
      <p:ext uri="{BB962C8B-B14F-4D97-AF65-F5344CB8AC3E}">
        <p14:creationId xmlns:p14="http://schemas.microsoft.com/office/powerpoint/2010/main" val="401564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6768" y="0"/>
            <a:ext cx="9238463" cy="6858000"/>
          </a:xfrm>
          <a:prstGeom prst="rect">
            <a:avLst/>
          </a:prstGeom>
        </p:spPr>
      </p:pic>
    </p:spTree>
    <p:extLst>
      <p:ext uri="{BB962C8B-B14F-4D97-AF65-F5344CB8AC3E}">
        <p14:creationId xmlns:p14="http://schemas.microsoft.com/office/powerpoint/2010/main" val="251771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00200" y="314325"/>
            <a:ext cx="8991600" cy="6229350"/>
          </a:xfrm>
          <a:prstGeom prst="rect">
            <a:avLst/>
          </a:prstGeom>
        </p:spPr>
      </p:pic>
    </p:spTree>
    <p:extLst>
      <p:ext uri="{BB962C8B-B14F-4D97-AF65-F5344CB8AC3E}">
        <p14:creationId xmlns:p14="http://schemas.microsoft.com/office/powerpoint/2010/main" val="2517289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96143" y="2721547"/>
            <a:ext cx="8300357" cy="1410342"/>
          </a:xfrm>
          <a:prstGeom prst="rect">
            <a:avLst/>
          </a:prstGeom>
        </p:spPr>
      </p:pic>
    </p:spTree>
    <p:extLst>
      <p:ext uri="{BB962C8B-B14F-4D97-AF65-F5344CB8AC3E}">
        <p14:creationId xmlns:p14="http://schemas.microsoft.com/office/powerpoint/2010/main" val="1461228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Byzantine Failure</a:t>
            </a:r>
            <a:endParaRPr lang="en-US" dirty="0"/>
          </a:p>
        </p:txBody>
      </p:sp>
      <p:sp>
        <p:nvSpPr>
          <p:cNvPr id="3" name="Content Placeholder 2"/>
          <p:cNvSpPr>
            <a:spLocks noGrp="1"/>
          </p:cNvSpPr>
          <p:nvPr>
            <p:ph idx="1"/>
          </p:nvPr>
        </p:nvSpPr>
        <p:spPr/>
        <p:txBody>
          <a:bodyPr/>
          <a:lstStyle/>
          <a:p>
            <a:pPr marL="0" indent="0" algn="r" rtl="1">
              <a:buNone/>
            </a:pPr>
            <a:endParaRPr lang="en-US" dirty="0"/>
          </a:p>
        </p:txBody>
      </p:sp>
      <p:pic>
        <p:nvPicPr>
          <p:cNvPr id="5" name="Picture 4"/>
          <p:cNvPicPr>
            <a:picLocks noChangeAspect="1"/>
          </p:cNvPicPr>
          <p:nvPr/>
        </p:nvPicPr>
        <p:blipFill>
          <a:blip r:embed="rId2"/>
          <a:stretch>
            <a:fillRect/>
          </a:stretch>
        </p:blipFill>
        <p:spPr>
          <a:xfrm>
            <a:off x="876300" y="2272096"/>
            <a:ext cx="10627386" cy="2016876"/>
          </a:xfrm>
          <a:prstGeom prst="rect">
            <a:avLst/>
          </a:prstGeom>
        </p:spPr>
      </p:pic>
    </p:spTree>
    <p:extLst>
      <p:ext uri="{BB962C8B-B14F-4D97-AF65-F5344CB8AC3E}">
        <p14:creationId xmlns:p14="http://schemas.microsoft.com/office/powerpoint/2010/main" val="3099627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فرضیات: گراف کامل با </a:t>
            </a:r>
            <a:r>
              <a:rPr lang="en-US" dirty="0" smtClean="0">
                <a:cs typeface="B Nazanin" panose="00000400000000000000" pitchFamily="2" charset="-78"/>
              </a:rPr>
              <a:t>N</a:t>
            </a:r>
            <a:r>
              <a:rPr lang="fa-IR" dirty="0" smtClean="0">
                <a:cs typeface="B Nazanin" panose="00000400000000000000" pitchFamily="2" charset="-78"/>
              </a:rPr>
              <a:t> گره</a:t>
            </a:r>
          </a:p>
          <a:p>
            <a:pPr algn="r" rtl="1"/>
            <a:r>
              <a:rPr lang="fa-IR" dirty="0" smtClean="0">
                <a:cs typeface="B Nazanin" panose="00000400000000000000" pitchFamily="2" charset="-78"/>
              </a:rPr>
              <a:t>مقادیر مورد توافق می تواند باینری یا </a:t>
            </a:r>
            <a:r>
              <a:rPr lang="fa-IR" dirty="0">
                <a:cs typeface="B Nazanin" panose="00000400000000000000" pitchFamily="2" charset="-78"/>
              </a:rPr>
              <a:t>چ</a:t>
            </a:r>
            <a:r>
              <a:rPr lang="fa-IR" dirty="0" smtClean="0">
                <a:cs typeface="B Nazanin" panose="00000400000000000000" pitchFamily="2" charset="-78"/>
              </a:rPr>
              <a:t>ند تایی باشد. </a:t>
            </a:r>
          </a:p>
          <a:p>
            <a:pPr algn="r" rtl="1"/>
            <a:r>
              <a:rPr lang="en-US" dirty="0" smtClean="0">
                <a:cs typeface="B Nazanin" panose="00000400000000000000" pitchFamily="2" charset="-78"/>
              </a:rPr>
              <a:t>N &gt; 3 f</a:t>
            </a:r>
            <a:endParaRPr lang="fa-IR" dirty="0" smtClean="0">
              <a:cs typeface="B Nazanin" panose="00000400000000000000" pitchFamily="2" charset="-78"/>
            </a:endParaRPr>
          </a:p>
          <a:p>
            <a:pPr algn="r" rtl="1"/>
            <a:r>
              <a:rPr lang="fa-IR" dirty="0" smtClean="0">
                <a:cs typeface="B Nazanin" panose="00000400000000000000" pitchFamily="2" charset="-78"/>
              </a:rPr>
              <a:t>برای </a:t>
            </a:r>
            <a:r>
              <a:rPr lang="en-US" dirty="0" smtClean="0">
                <a:cs typeface="B Nazanin" panose="00000400000000000000" pitchFamily="2" charset="-78"/>
              </a:rPr>
              <a:t>f</a:t>
            </a:r>
            <a:r>
              <a:rPr lang="fa-IR" dirty="0" smtClean="0">
                <a:cs typeface="B Nazanin" panose="00000400000000000000" pitchFamily="2" charset="-78"/>
              </a:rPr>
              <a:t> گره خطادار، </a:t>
            </a:r>
            <a:r>
              <a:rPr lang="en-US" dirty="0" smtClean="0">
                <a:cs typeface="B Nazanin" panose="00000400000000000000" pitchFamily="2" charset="-78"/>
              </a:rPr>
              <a:t>2f + 1</a:t>
            </a:r>
            <a:r>
              <a:rPr lang="fa-IR" dirty="0" smtClean="0">
                <a:cs typeface="B Nazanin" panose="00000400000000000000" pitchFamily="2" charset="-78"/>
              </a:rPr>
              <a:t> گره لازم است.</a:t>
            </a:r>
            <a:endParaRPr lang="en-US" dirty="0" smtClean="0">
              <a:cs typeface="B Nazanin" panose="00000400000000000000" pitchFamily="2" charset="-78"/>
            </a:endParaRPr>
          </a:p>
          <a:p>
            <a:pPr algn="r" rtl="1"/>
            <a:r>
              <a:rPr lang="en-US" i="1" dirty="0">
                <a:cs typeface="B Nazanin" panose="00000400000000000000" pitchFamily="2" charset="-78"/>
              </a:rPr>
              <a:t>triple-modular redundancy</a:t>
            </a:r>
            <a:r>
              <a:rPr lang="en-US" i="1" dirty="0" smtClean="0">
                <a:cs typeface="B Nazanin" panose="00000400000000000000" pitchFamily="2" charset="-78"/>
              </a:rPr>
              <a:t>,</a:t>
            </a:r>
          </a:p>
          <a:p>
            <a:pPr algn="r" rtl="1"/>
            <a:r>
              <a:rPr lang="fa-IR" dirty="0" smtClean="0">
                <a:cs typeface="B Nazanin" panose="00000400000000000000" pitchFamily="2" charset="-78"/>
              </a:rPr>
              <a:t>یک وظیفه به سه نفر سپرده می شود و اکثریت به عنوان نتیجه در نظر گرفته می شود.</a:t>
            </a:r>
            <a:endParaRPr lang="en-US" dirty="0">
              <a:cs typeface="B Nazanin" panose="00000400000000000000" pitchFamily="2" charset="-78"/>
            </a:endParaRPr>
          </a:p>
        </p:txBody>
      </p:sp>
    </p:spTree>
    <p:extLst>
      <p:ext uri="{BB962C8B-B14F-4D97-AF65-F5344CB8AC3E}">
        <p14:creationId xmlns:p14="http://schemas.microsoft.com/office/powerpoint/2010/main" val="144419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حالت 1</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1 و 2 سالم و 3 خطادار</a:t>
            </a:r>
            <a:endParaRPr lang="en-US" dirty="0" smtClean="0">
              <a:cs typeface="B Nazanin" panose="00000400000000000000" pitchFamily="2" charset="-78"/>
            </a:endParaRPr>
          </a:p>
          <a:p>
            <a:pPr algn="r" rtl="1"/>
            <a:r>
              <a:rPr lang="fa-IR" dirty="0" smtClean="0">
                <a:cs typeface="B Nazanin" panose="00000400000000000000" pitchFamily="2" charset="-78"/>
              </a:rPr>
              <a:t>شرط اعتبار: باید روی 1 توافق شود.</a:t>
            </a:r>
          </a:p>
          <a:p>
            <a:pPr marL="0" indent="0" algn="r" rtl="1">
              <a:buNone/>
            </a:pP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97280" y="2706748"/>
            <a:ext cx="7770857" cy="3480018"/>
          </a:xfrm>
          <a:prstGeom prst="rect">
            <a:avLst/>
          </a:prstGeom>
        </p:spPr>
      </p:pic>
    </p:spTree>
    <p:extLst>
      <p:ext uri="{BB962C8B-B14F-4D97-AF65-F5344CB8AC3E}">
        <p14:creationId xmlns:p14="http://schemas.microsoft.com/office/powerpoint/2010/main" val="1587895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حالت 2</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2 و 3 سالم و 1 خطادار</a:t>
            </a:r>
            <a:endParaRPr lang="en-US" dirty="0" smtClean="0">
              <a:cs typeface="B Nazanin" panose="00000400000000000000" pitchFamily="2" charset="-78"/>
            </a:endParaRPr>
          </a:p>
          <a:p>
            <a:pPr algn="r" rtl="1"/>
            <a:r>
              <a:rPr lang="fa-IR" dirty="0" smtClean="0">
                <a:cs typeface="B Nazanin" panose="00000400000000000000" pitchFamily="2" charset="-78"/>
              </a:rPr>
              <a:t>شرط اعتبار: باید روی 0 توافق شود.</a:t>
            </a:r>
          </a:p>
          <a:p>
            <a:pPr marL="0" indent="0" algn="r" rtl="1">
              <a:buNone/>
            </a:pPr>
            <a:endParaRPr lang="en-US"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752356" y="3001400"/>
            <a:ext cx="7083706" cy="3159997"/>
          </a:xfrm>
          <a:prstGeom prst="rect">
            <a:avLst/>
          </a:prstGeom>
        </p:spPr>
      </p:pic>
    </p:spTree>
    <p:extLst>
      <p:ext uri="{BB962C8B-B14F-4D97-AF65-F5344CB8AC3E}">
        <p14:creationId xmlns:p14="http://schemas.microsoft.com/office/powerpoint/2010/main" val="4087199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حالت 3</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1 و 3 سالم و با 1  و 0 شروع می کنند و 2 خطادار</a:t>
            </a:r>
            <a:endParaRPr lang="en-US" dirty="0" smtClean="0">
              <a:cs typeface="B Nazanin" panose="00000400000000000000" pitchFamily="2" charset="-78"/>
            </a:endParaRPr>
          </a:p>
          <a:p>
            <a:pPr algn="r" rtl="1"/>
            <a:r>
              <a:rPr lang="fa-IR" dirty="0" smtClean="0">
                <a:cs typeface="B Nazanin" panose="00000400000000000000" pitchFamily="2" charset="-78"/>
              </a:rPr>
              <a:t>شرط اعتبار: باید روی 0 توافق شود.</a:t>
            </a:r>
          </a:p>
          <a:p>
            <a:pPr marL="0" indent="0" algn="r" rtl="1">
              <a:buNone/>
            </a:pPr>
            <a:endParaRPr lang="en-US" dirty="0">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717631" y="2728605"/>
            <a:ext cx="7314224" cy="3248863"/>
          </a:xfrm>
          <a:prstGeom prst="rect">
            <a:avLst/>
          </a:prstGeom>
        </p:spPr>
      </p:pic>
    </p:spTree>
    <p:extLst>
      <p:ext uri="{BB962C8B-B14F-4D97-AF65-F5344CB8AC3E}">
        <p14:creationId xmlns:p14="http://schemas.microsoft.com/office/powerpoint/2010/main" val="1791712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جمع بندی</a:t>
            </a:r>
            <a:endParaRPr lang="en-US" dirty="0">
              <a:cs typeface="B Nazanin" panose="00000400000000000000" pitchFamily="2" charset="-78"/>
            </a:endParaRPr>
          </a:p>
        </p:txBody>
      </p:sp>
      <p:pic>
        <p:nvPicPr>
          <p:cNvPr id="4" name="Content Placeholder 3"/>
          <p:cNvPicPr>
            <a:picLocks noGrp="1" noChangeAspect="1"/>
          </p:cNvPicPr>
          <p:nvPr>
            <p:ph idx="1"/>
          </p:nvPr>
        </p:nvPicPr>
        <p:blipFill>
          <a:blip r:embed="rId3"/>
          <a:stretch>
            <a:fillRect/>
          </a:stretch>
        </p:blipFill>
        <p:spPr>
          <a:xfrm>
            <a:off x="1613905" y="2365396"/>
            <a:ext cx="1362075" cy="600075"/>
          </a:xfrm>
          <a:prstGeom prst="rect">
            <a:avLst/>
          </a:prstGeom>
        </p:spPr>
      </p:pic>
      <p:pic>
        <p:nvPicPr>
          <p:cNvPr id="5" name="Picture 4"/>
          <p:cNvPicPr>
            <a:picLocks noChangeAspect="1"/>
          </p:cNvPicPr>
          <p:nvPr/>
        </p:nvPicPr>
        <p:blipFill>
          <a:blip r:embed="rId4"/>
          <a:stretch>
            <a:fillRect/>
          </a:stretch>
        </p:blipFill>
        <p:spPr>
          <a:xfrm>
            <a:off x="3235606" y="2965471"/>
            <a:ext cx="7086600" cy="495300"/>
          </a:xfrm>
          <a:prstGeom prst="rect">
            <a:avLst/>
          </a:prstGeom>
        </p:spPr>
      </p:pic>
      <p:pic>
        <p:nvPicPr>
          <p:cNvPr id="6" name="Picture 5"/>
          <p:cNvPicPr>
            <a:picLocks noChangeAspect="1"/>
          </p:cNvPicPr>
          <p:nvPr/>
        </p:nvPicPr>
        <p:blipFill>
          <a:blip r:embed="rId5"/>
          <a:stretch>
            <a:fillRect/>
          </a:stretch>
        </p:blipFill>
        <p:spPr>
          <a:xfrm>
            <a:off x="1671055" y="3593507"/>
            <a:ext cx="1304925" cy="600075"/>
          </a:xfrm>
          <a:prstGeom prst="rect">
            <a:avLst/>
          </a:prstGeom>
        </p:spPr>
      </p:pic>
      <p:sp>
        <p:nvSpPr>
          <p:cNvPr id="7" name="Content Placeholder 2"/>
          <p:cNvSpPr txBox="1">
            <a:spLocks/>
          </p:cNvSpPr>
          <p:nvPr/>
        </p:nvSpPr>
        <p:spPr>
          <a:xfrm>
            <a:off x="1097280" y="4340505"/>
            <a:ext cx="10058400" cy="197927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rtl="1"/>
            <a:r>
              <a:rPr lang="fa-IR" dirty="0" smtClean="0">
                <a:cs typeface="B Nazanin" panose="00000400000000000000" pitchFamily="2" charset="-78"/>
              </a:rPr>
              <a:t>1 در حالت 1 تصمیم 1 می گیرد پس باید در اجرای 3 هم تصمیم 1 بگیرد.</a:t>
            </a:r>
          </a:p>
          <a:p>
            <a:pPr algn="r" rtl="1"/>
            <a:r>
              <a:rPr lang="fa-IR" dirty="0" smtClean="0">
                <a:cs typeface="B Nazanin" panose="00000400000000000000" pitchFamily="2" charset="-78"/>
              </a:rPr>
              <a:t>3 در حالت 2 تصمیم 0 می گیرد پس باید در حالت 3 هم تصمیم 0 بگیرد.</a:t>
            </a:r>
          </a:p>
          <a:p>
            <a:pPr algn="r" rtl="1"/>
            <a:r>
              <a:rPr lang="fa-IR" dirty="0" smtClean="0">
                <a:cs typeface="B Nazanin" panose="00000400000000000000" pitchFamily="2" charset="-78"/>
              </a:rPr>
              <a:t>در حالت 3، 1 تصمیم 1 و 3 تصمیم 0 می گیرد که با شرط توافق در تناقض است.</a:t>
            </a:r>
          </a:p>
          <a:p>
            <a:pPr algn="r" rtl="1"/>
            <a:r>
              <a:rPr lang="fa-IR" dirty="0" smtClean="0">
                <a:cs typeface="B Nazanin" panose="00000400000000000000" pitchFamily="2" charset="-78"/>
              </a:rPr>
              <a:t>برای سه گره و یک گره خطادار، راه حل وجود ندارد. برای اثبات باید تعداد مراحل بیشتر و حالت های کامل تری در نظر گرفته شود.</a:t>
            </a:r>
          </a:p>
          <a:p>
            <a:pPr algn="r" rtl="1"/>
            <a:r>
              <a:rPr lang="fa-IR" dirty="0" smtClean="0">
                <a:cs typeface="B Nazanin" panose="00000400000000000000" pitchFamily="2" charset="-78"/>
              </a:rPr>
              <a:t>گره 1 در حالت 3 می داند یکی از گره ها خطا دارد، اما نمی داند کدام؟</a:t>
            </a:r>
          </a:p>
        </p:txBody>
      </p:sp>
    </p:spTree>
    <p:extLst>
      <p:ext uri="{BB962C8B-B14F-4D97-AF65-F5344CB8AC3E}">
        <p14:creationId xmlns:p14="http://schemas.microsoft.com/office/powerpoint/2010/main" val="3104028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EIGByz</a:t>
            </a:r>
            <a:r>
              <a:rPr lang="fa-IR" i="1" dirty="0" smtClean="0"/>
              <a:t> </a:t>
            </a:r>
            <a:r>
              <a:rPr lang="en-US" i="1" dirty="0" smtClean="0"/>
              <a:t>Algorithm</a:t>
            </a:r>
            <a:endParaRPr lang="en-US" dirty="0"/>
          </a:p>
        </p:txBody>
      </p:sp>
      <p:sp>
        <p:nvSpPr>
          <p:cNvPr id="3" name="Content Placeholder 2"/>
          <p:cNvSpPr>
            <a:spLocks noGrp="1"/>
          </p:cNvSpPr>
          <p:nvPr>
            <p:ph idx="1"/>
          </p:nvPr>
        </p:nvSpPr>
        <p:spPr/>
        <p:txBody>
          <a:bodyPr>
            <a:normAutofit/>
          </a:bodyPr>
          <a:lstStyle/>
          <a:p>
            <a:r>
              <a:rPr lang="en-US" dirty="0" smtClean="0">
                <a:cs typeface="B Nazanin" panose="00000400000000000000" pitchFamily="2" charset="-78"/>
              </a:rPr>
              <a:t>N &gt; 3f</a:t>
            </a:r>
          </a:p>
          <a:p>
            <a:r>
              <a:rPr lang="en-US" dirty="0">
                <a:cs typeface="B Nazanin" panose="00000400000000000000" pitchFamily="2" charset="-78"/>
              </a:rPr>
              <a:t>n = 7 and f = </a:t>
            </a:r>
            <a:r>
              <a:rPr lang="en-US" dirty="0" smtClean="0">
                <a:cs typeface="B Nazanin" panose="00000400000000000000" pitchFamily="2" charset="-78"/>
              </a:rPr>
              <a:t>2</a:t>
            </a:r>
            <a:endParaRPr lang="fa-IR" dirty="0" smtClean="0">
              <a:cs typeface="B Nazanin" panose="00000400000000000000" pitchFamily="2" charset="-78"/>
            </a:endParaRPr>
          </a:p>
          <a:p>
            <a:pPr algn="r" rtl="1"/>
            <a:r>
              <a:rPr lang="fa-IR" dirty="0" smtClean="0">
                <a:cs typeface="B Nazanin" panose="00000400000000000000" pitchFamily="2" charset="-78"/>
              </a:rPr>
              <a:t>هر نود، مقدار خود را در </a:t>
            </a:r>
            <a:r>
              <a:rPr lang="en-US" dirty="0" smtClean="0">
                <a:cs typeface="B Nazanin" panose="00000400000000000000" pitchFamily="2" charset="-78"/>
              </a:rPr>
              <a:t>f + 1</a:t>
            </a:r>
            <a:r>
              <a:rPr lang="fa-IR" dirty="0" smtClean="0">
                <a:cs typeface="B Nazanin" panose="00000400000000000000" pitchFamily="2" charset="-78"/>
              </a:rPr>
              <a:t> مرحله ارسال می کند (مشابه </a:t>
            </a:r>
            <a:r>
              <a:rPr lang="en-US" dirty="0" err="1" smtClean="0">
                <a:cs typeface="B Nazanin" panose="00000400000000000000" pitchFamily="2" charset="-78"/>
              </a:rPr>
              <a:t>EIGStop</a:t>
            </a:r>
            <a:r>
              <a:rPr lang="fa-IR" dirty="0" smtClean="0">
                <a:cs typeface="B Nazanin" panose="00000400000000000000" pitchFamily="2" charset="-78"/>
              </a:rPr>
              <a:t>)، به استثنای اینکه اگر پیامی دریافت کند که معیوب باشد، دور انداخته می شود (همانند وقتی که پیامی دریافت نکرده باشد رفتار می شود).</a:t>
            </a:r>
          </a:p>
          <a:p>
            <a:pPr algn="r" rtl="1"/>
            <a:endParaRPr lang="en-US" dirty="0" smtClean="0">
              <a:cs typeface="B Nazanin" panose="00000400000000000000" pitchFamily="2" charset="-78"/>
            </a:endParaRPr>
          </a:p>
          <a:p>
            <a:pPr algn="r" rtl="1"/>
            <a:r>
              <a:rPr lang="fa-IR" dirty="0" smtClean="0">
                <a:cs typeface="B Nazanin" panose="00000400000000000000" pitchFamily="2" charset="-78"/>
              </a:rPr>
              <a:t>پس از مرحله </a:t>
            </a:r>
            <a:r>
              <a:rPr lang="en-US" dirty="0" smtClean="0">
                <a:cs typeface="B Nazanin" panose="00000400000000000000" pitchFamily="2" charset="-78"/>
              </a:rPr>
              <a:t>f +1</a:t>
            </a:r>
            <a:r>
              <a:rPr lang="fa-IR" dirty="0" smtClean="0">
                <a:cs typeface="B Nazanin" panose="00000400000000000000" pitchFamily="2" charset="-78"/>
              </a:rPr>
              <a:t> تصمیم گیری صورت می پذیرد.</a:t>
            </a:r>
            <a:endParaRPr lang="en-US" dirty="0">
              <a:cs typeface="B Nazanin" panose="00000400000000000000" pitchFamily="2" charset="-78"/>
            </a:endParaRPr>
          </a:p>
        </p:txBody>
      </p:sp>
    </p:spTree>
    <p:extLst>
      <p:ext uri="{BB962C8B-B14F-4D97-AF65-F5344CB8AC3E}">
        <p14:creationId xmlns:p14="http://schemas.microsoft.com/office/powerpoint/2010/main" val="3942236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failure models</a:t>
            </a:r>
            <a:r>
              <a:rPr lang="fa-IR" dirty="0" smtClean="0"/>
              <a:t> </a:t>
            </a:r>
            <a:r>
              <a:rPr lang="en-US" dirty="0" smtClean="0"/>
              <a:t>(Benign)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cs typeface="B Nazanin" panose="00000400000000000000" pitchFamily="2" charset="-78"/>
              </a:rPr>
              <a:t>Fail-stop</a:t>
            </a:r>
          </a:p>
          <a:p>
            <a:pPr algn="r" rtl="1"/>
            <a:r>
              <a:rPr lang="fa-IR" dirty="0" smtClean="0">
                <a:cs typeface="B Nazanin" panose="00000400000000000000" pitchFamily="2" charset="-78"/>
              </a:rPr>
              <a:t>در این مدل، از یک لحظه به بعد پروسه ای که به درستی کار می کرده از کار می افتد. سایر پروسه ها می فهمند که این پروسه دچار اشکال شده است. این مدل یک مدل انتزاعی است و نحوه فهم دیگران از خطا می تواند کاملا متنوع باشد.</a:t>
            </a:r>
          </a:p>
          <a:p>
            <a:pPr algn="l"/>
            <a:r>
              <a:rPr lang="en-US" dirty="0" smtClean="0">
                <a:cs typeface="B Nazanin" panose="00000400000000000000" pitchFamily="2" charset="-78"/>
              </a:rPr>
              <a:t>Crash</a:t>
            </a:r>
          </a:p>
          <a:p>
            <a:pPr algn="r" rtl="1"/>
            <a:r>
              <a:rPr lang="fa-IR" dirty="0" smtClean="0">
                <a:cs typeface="B Nazanin" panose="00000400000000000000" pitchFamily="2" charset="-78"/>
              </a:rPr>
              <a:t>در این مدل یک پروسه که درست کار می کرده در یک لحظه از کار می افتد. نودهای دیگر از آن مطلع نمی شوند.</a:t>
            </a:r>
          </a:p>
          <a:p>
            <a:pPr algn="l"/>
            <a:r>
              <a:rPr lang="en-US" dirty="0" smtClean="0">
                <a:cs typeface="B Nazanin" panose="00000400000000000000" pitchFamily="2" charset="-78"/>
              </a:rPr>
              <a:t>Receive omission:</a:t>
            </a:r>
          </a:p>
          <a:p>
            <a:pPr algn="r" rtl="1"/>
            <a:r>
              <a:rPr lang="fa-IR" dirty="0" smtClean="0">
                <a:cs typeface="B Nazanin" panose="00000400000000000000" pitchFamily="2" charset="-78"/>
              </a:rPr>
              <a:t>در این مدل یک پروسه درست، به نحوی دچار خطا می شود که فقط برخی از پیامهایی را که برای آن ارسال شده است را دریافت می کند.</a:t>
            </a:r>
          </a:p>
          <a:p>
            <a:pPr algn="l"/>
            <a:r>
              <a:rPr lang="en-US" dirty="0" smtClean="0">
                <a:cs typeface="B Nazanin" panose="00000400000000000000" pitchFamily="2" charset="-78"/>
              </a:rPr>
              <a:t>Send omission:</a:t>
            </a:r>
          </a:p>
          <a:p>
            <a:pPr algn="r" rtl="1"/>
            <a:r>
              <a:rPr lang="fa-IR" dirty="0" smtClean="0">
                <a:cs typeface="B Nazanin" panose="00000400000000000000" pitchFamily="2" charset="-78"/>
              </a:rPr>
              <a:t>پروسه فقط بعضی از پیام هایی را که باید ارسال کند، واقعا ارسال می کند.</a:t>
            </a:r>
          </a:p>
          <a:p>
            <a:pPr algn="l"/>
            <a:r>
              <a:rPr lang="en-US" dirty="0" smtClean="0">
                <a:cs typeface="B Nazanin" panose="00000400000000000000" pitchFamily="2" charset="-78"/>
              </a:rPr>
              <a:t>General omission:</a:t>
            </a:r>
          </a:p>
          <a:p>
            <a:pPr algn="r" rtl="1"/>
            <a:r>
              <a:rPr lang="fa-IR" dirty="0" smtClean="0">
                <a:cs typeface="B Nazanin" panose="00000400000000000000" pitchFamily="2" charset="-78"/>
              </a:rPr>
              <a:t>پروسه دچار یکی یا هر دو خطای فوق می شود.</a:t>
            </a:r>
            <a:endParaRPr lang="en-US" dirty="0">
              <a:cs typeface="B Nazanin" panose="00000400000000000000" pitchFamily="2" charset="-78"/>
            </a:endParaRPr>
          </a:p>
        </p:txBody>
      </p:sp>
    </p:spTree>
    <p:extLst>
      <p:ext uri="{BB962C8B-B14F-4D97-AF65-F5344CB8AC3E}">
        <p14:creationId xmlns:p14="http://schemas.microsoft.com/office/powerpoint/2010/main" val="114999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نحوه تصمیم گیری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همه مقادیر </a:t>
            </a:r>
            <a:r>
              <a:rPr lang="en-US" dirty="0" smtClean="0">
                <a:cs typeface="B Nazanin" panose="00000400000000000000" pitchFamily="2" charset="-78"/>
              </a:rPr>
              <a:t>null</a:t>
            </a:r>
            <a:r>
              <a:rPr lang="fa-IR" dirty="0" smtClean="0">
                <a:cs typeface="B Nazanin" panose="00000400000000000000" pitchFamily="2" charset="-78"/>
              </a:rPr>
              <a:t> با مقدار پیش فرض </a:t>
            </a:r>
            <a:r>
              <a:rPr lang="en-US" dirty="0" smtClean="0">
                <a:cs typeface="B Nazanin" panose="00000400000000000000" pitchFamily="2" charset="-78"/>
              </a:rPr>
              <a:t>v0</a:t>
            </a:r>
            <a:r>
              <a:rPr lang="fa-IR" dirty="0" smtClean="0">
                <a:cs typeface="B Nazanin" panose="00000400000000000000" pitchFamily="2" charset="-78"/>
              </a:rPr>
              <a:t> جایگزین می شوند.</a:t>
            </a:r>
          </a:p>
          <a:p>
            <a:pPr algn="r" rtl="1"/>
            <a:r>
              <a:rPr lang="fa-IR" dirty="0" smtClean="0">
                <a:cs typeface="B Nazanin" panose="00000400000000000000" pitchFamily="2" charset="-78"/>
              </a:rPr>
              <a:t>برای تصمیم گیری نهایی، هر نود به هر یک از گره ها یک مقدار جدید تخصیص می دهد. </a:t>
            </a:r>
          </a:p>
          <a:p>
            <a:pPr algn="r" rtl="1"/>
            <a:r>
              <a:rPr lang="fa-IR" dirty="0" smtClean="0">
                <a:cs typeface="B Nazanin" panose="00000400000000000000" pitchFamily="2" charset="-78"/>
              </a:rPr>
              <a:t>این کار از برگ ها آغاز می شود.</a:t>
            </a:r>
          </a:p>
          <a:p>
            <a:pPr algn="r" rtl="1"/>
            <a:r>
              <a:rPr lang="fa-IR" dirty="0" smtClean="0">
                <a:cs typeface="B Nazanin" panose="00000400000000000000" pitchFamily="2" charset="-78"/>
              </a:rPr>
              <a:t>برای برگ ها: </a:t>
            </a:r>
            <a:r>
              <a:rPr lang="en-US" i="1" dirty="0">
                <a:cs typeface="B Nazanin" panose="00000400000000000000" pitchFamily="2" charset="-78"/>
              </a:rPr>
              <a:t>, </a:t>
            </a:r>
            <a:r>
              <a:rPr lang="en-US" i="1" dirty="0" err="1">
                <a:cs typeface="B Nazanin" panose="00000400000000000000" pitchFamily="2" charset="-78"/>
              </a:rPr>
              <a:t>newval</a:t>
            </a:r>
            <a:r>
              <a:rPr lang="en-US" i="1" dirty="0">
                <a:cs typeface="B Nazanin" panose="00000400000000000000" pitchFamily="2" charset="-78"/>
              </a:rPr>
              <a:t>(x):= </a:t>
            </a:r>
            <a:r>
              <a:rPr lang="en-US" i="1" dirty="0" err="1">
                <a:cs typeface="B Nazanin" panose="00000400000000000000" pitchFamily="2" charset="-78"/>
              </a:rPr>
              <a:t>val</a:t>
            </a:r>
            <a:r>
              <a:rPr lang="en-US" i="1" dirty="0">
                <a:cs typeface="B Nazanin" panose="00000400000000000000" pitchFamily="2" charset="-78"/>
              </a:rPr>
              <a:t>(x). </a:t>
            </a:r>
            <a:endParaRPr lang="fa-IR" i="1" dirty="0" smtClean="0">
              <a:cs typeface="B Nazanin" panose="00000400000000000000" pitchFamily="2" charset="-78"/>
            </a:endParaRPr>
          </a:p>
          <a:p>
            <a:pPr algn="r" rtl="1"/>
            <a:r>
              <a:rPr lang="fa-IR" dirty="0" smtClean="0">
                <a:cs typeface="B Nazanin" panose="00000400000000000000" pitchFamily="2" charset="-78"/>
              </a:rPr>
              <a:t>برای گره های غیر برگ: مقدار جدید بر اساس اکثریت مطلق مقادیر فرزندان تعیین می شود. چنانچه اکثریت وجود نداشت، مقدار پیش فرض در نظر گرفته می شود.</a:t>
            </a:r>
          </a:p>
          <a:p>
            <a:pPr algn="r" rtl="1"/>
            <a:endParaRPr lang="fa-IR" i="1" dirty="0">
              <a:cs typeface="B Nazanin" panose="00000400000000000000" pitchFamily="2" charset="-78"/>
            </a:endParaRPr>
          </a:p>
          <a:p>
            <a:pPr algn="r" rtl="1"/>
            <a:r>
              <a:rPr lang="fa-IR" i="1" dirty="0" smtClean="0">
                <a:cs typeface="B Nazanin" panose="00000400000000000000" pitchFamily="2" charset="-78"/>
              </a:rPr>
              <a:t>تصمیم نهایی نود </a:t>
            </a:r>
            <a:r>
              <a:rPr lang="en-US" i="1" dirty="0" err="1" smtClean="0">
                <a:cs typeface="B Nazanin" panose="00000400000000000000" pitchFamily="2" charset="-78"/>
              </a:rPr>
              <a:t>i</a:t>
            </a:r>
            <a:r>
              <a:rPr lang="fa-IR" i="1" dirty="0" smtClean="0">
                <a:cs typeface="B Nazanin" panose="00000400000000000000" pitchFamily="2" charset="-78"/>
              </a:rPr>
              <a:t> برابر است با:</a:t>
            </a:r>
            <a:endParaRPr lang="en-US" dirty="0" smtClean="0">
              <a:cs typeface="B Nazanin" panose="00000400000000000000" pitchFamily="2" charset="-78"/>
            </a:endParaRPr>
          </a:p>
          <a:p>
            <a:r>
              <a:rPr lang="en-US" i="1" dirty="0" err="1" smtClean="0">
                <a:cs typeface="B Nazanin" panose="00000400000000000000" pitchFamily="2" charset="-78"/>
              </a:rPr>
              <a:t>newval</a:t>
            </a:r>
            <a:r>
              <a:rPr lang="en-US" i="1" dirty="0" smtClean="0">
                <a:cs typeface="B Nazanin" panose="00000400000000000000" pitchFamily="2" charset="-78"/>
              </a:rPr>
              <a:t>(</a:t>
            </a:r>
            <a:r>
              <a:rPr lang="el-GR" i="1" dirty="0" smtClean="0">
                <a:cs typeface="B Nazanin" panose="00000400000000000000" pitchFamily="2" charset="-78"/>
              </a:rPr>
              <a:t>λ</a:t>
            </a:r>
            <a:r>
              <a:rPr lang="en-US" i="1" dirty="0" smtClean="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982857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5500" y="2772411"/>
            <a:ext cx="8001000" cy="1359477"/>
          </a:xfrm>
          <a:prstGeom prst="rect">
            <a:avLst/>
          </a:prstGeom>
        </p:spPr>
      </p:pic>
    </p:spTree>
    <p:extLst>
      <p:ext uri="{BB962C8B-B14F-4D97-AF65-F5344CB8AC3E}">
        <p14:creationId xmlns:p14="http://schemas.microsoft.com/office/powerpoint/2010/main" val="2357949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1505" y="286603"/>
            <a:ext cx="10544175" cy="2171700"/>
          </a:xfrm>
          <a:prstGeom prst="rect">
            <a:avLst/>
          </a:prstGeom>
        </p:spPr>
      </p:pic>
      <p:pic>
        <p:nvPicPr>
          <p:cNvPr id="5" name="Picture 4"/>
          <p:cNvPicPr>
            <a:picLocks noChangeAspect="1"/>
          </p:cNvPicPr>
          <p:nvPr/>
        </p:nvPicPr>
        <p:blipFill>
          <a:blip r:embed="rId3"/>
          <a:stretch>
            <a:fillRect/>
          </a:stretch>
        </p:blipFill>
        <p:spPr>
          <a:xfrm>
            <a:off x="773430" y="2739710"/>
            <a:ext cx="10639425" cy="2105025"/>
          </a:xfrm>
          <a:prstGeom prst="rect">
            <a:avLst/>
          </a:prstGeom>
        </p:spPr>
      </p:pic>
      <p:pic>
        <p:nvPicPr>
          <p:cNvPr id="6" name="Picture 5"/>
          <p:cNvPicPr>
            <a:picLocks noChangeAspect="1"/>
          </p:cNvPicPr>
          <p:nvPr/>
        </p:nvPicPr>
        <p:blipFill>
          <a:blip r:embed="rId4"/>
          <a:stretch>
            <a:fillRect/>
          </a:stretch>
        </p:blipFill>
        <p:spPr>
          <a:xfrm>
            <a:off x="773430" y="5126143"/>
            <a:ext cx="10706100" cy="1485900"/>
          </a:xfrm>
          <a:prstGeom prst="rect">
            <a:avLst/>
          </a:prstGeom>
        </p:spPr>
      </p:pic>
      <p:sp>
        <p:nvSpPr>
          <p:cNvPr id="7" name="Rectangle 6"/>
          <p:cNvSpPr/>
          <p:nvPr/>
        </p:nvSpPr>
        <p:spPr>
          <a:xfrm>
            <a:off x="0" y="479546"/>
            <a:ext cx="622959" cy="53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8" name="Rectangle 7"/>
          <p:cNvSpPr/>
          <p:nvPr/>
        </p:nvSpPr>
        <p:spPr>
          <a:xfrm>
            <a:off x="0" y="2739710"/>
            <a:ext cx="622959" cy="53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9" name="Rectangle 8"/>
          <p:cNvSpPr/>
          <p:nvPr/>
        </p:nvSpPr>
        <p:spPr>
          <a:xfrm>
            <a:off x="33807" y="5126143"/>
            <a:ext cx="622959" cy="53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Tree>
    <p:extLst>
      <p:ext uri="{BB962C8B-B14F-4D97-AF65-F5344CB8AC3E}">
        <p14:creationId xmlns:p14="http://schemas.microsoft.com/office/powerpoint/2010/main" val="11335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failure models (Byzantine)</a:t>
            </a:r>
            <a:endParaRPr lang="en-US" dirty="0"/>
          </a:p>
        </p:txBody>
      </p:sp>
      <p:sp>
        <p:nvSpPr>
          <p:cNvPr id="3" name="Content Placeholder 2"/>
          <p:cNvSpPr>
            <a:spLocks noGrp="1"/>
          </p:cNvSpPr>
          <p:nvPr>
            <p:ph idx="1"/>
          </p:nvPr>
        </p:nvSpPr>
        <p:spPr/>
        <p:txBody>
          <a:bodyPr>
            <a:normAutofit/>
          </a:bodyPr>
          <a:lstStyle/>
          <a:p>
            <a:r>
              <a:rPr lang="en-US" dirty="0" smtClean="0">
                <a:cs typeface="B Nazanin" panose="00000400000000000000" pitchFamily="2" charset="-78"/>
              </a:rPr>
              <a:t>Byzantine or malicious failure, with authentication</a:t>
            </a:r>
          </a:p>
          <a:p>
            <a:pPr algn="r" rtl="1"/>
            <a:r>
              <a:rPr lang="fa-IR" dirty="0" smtClean="0">
                <a:cs typeface="B Nazanin" panose="00000400000000000000" pitchFamily="2" charset="-78"/>
              </a:rPr>
              <a:t>پروسه ممکن است هر رفتار دلخواهی را از خود نشان دهد. اما چنانچه ادعا کند که پیامی را از نود خاصی دریافت کرده است، این ادعا با مکانیزم </a:t>
            </a:r>
            <a:r>
              <a:rPr lang="en-US" dirty="0" smtClean="0">
                <a:cs typeface="B Nazanin" panose="00000400000000000000" pitchFamily="2" charset="-78"/>
              </a:rPr>
              <a:t>authentication</a:t>
            </a:r>
            <a:r>
              <a:rPr lang="fa-IR" dirty="0" smtClean="0">
                <a:cs typeface="B Nazanin" panose="00000400000000000000" pitchFamily="2" charset="-78"/>
              </a:rPr>
              <a:t> یا امضا قابل ارزیابی خواهد بود.</a:t>
            </a:r>
          </a:p>
          <a:p>
            <a:pPr algn="r" rtl="1"/>
            <a:endParaRPr lang="fa-IR" dirty="0" smtClean="0">
              <a:cs typeface="B Nazanin" panose="00000400000000000000" pitchFamily="2" charset="-78"/>
            </a:endParaRPr>
          </a:p>
          <a:p>
            <a:r>
              <a:rPr lang="en-US" dirty="0">
                <a:cs typeface="B Nazanin" panose="00000400000000000000" pitchFamily="2" charset="-78"/>
              </a:rPr>
              <a:t>Byzantine or malicious failure</a:t>
            </a:r>
            <a:endParaRPr lang="en-US" dirty="0" smtClean="0">
              <a:cs typeface="B Nazanin" panose="00000400000000000000" pitchFamily="2" charset="-78"/>
            </a:endParaRPr>
          </a:p>
          <a:p>
            <a:pPr algn="r" rtl="1"/>
            <a:r>
              <a:rPr lang="fa-IR" dirty="0" smtClean="0">
                <a:cs typeface="B Nazanin" panose="00000400000000000000" pitchFamily="2" charset="-78"/>
              </a:rPr>
              <a:t>پروسه ممکن است هر رفتار دلخواهی نشان دهد و بر خلاف مدل ادعای دریافت پیام از یک نود سالم، قبل قابل ارزیابی نخواهد بود.</a:t>
            </a:r>
          </a:p>
        </p:txBody>
      </p:sp>
    </p:spTree>
    <p:extLst>
      <p:ext uri="{BB962C8B-B14F-4D97-AF65-F5344CB8AC3E}">
        <p14:creationId xmlns:p14="http://schemas.microsoft.com/office/powerpoint/2010/main" val="3289434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Failure</a:t>
            </a:r>
            <a:endParaRPr lang="en-US" dirty="0"/>
          </a:p>
        </p:txBody>
      </p:sp>
      <p:pic>
        <p:nvPicPr>
          <p:cNvPr id="4" name="Content Placeholder 3"/>
          <p:cNvPicPr>
            <a:picLocks noGrp="1" noChangeAspect="1"/>
          </p:cNvPicPr>
          <p:nvPr>
            <p:ph idx="1"/>
          </p:nvPr>
        </p:nvPicPr>
        <p:blipFill>
          <a:blip r:embed="rId2"/>
          <a:stretch>
            <a:fillRect/>
          </a:stretch>
        </p:blipFill>
        <p:spPr>
          <a:xfrm>
            <a:off x="1096963" y="2914650"/>
            <a:ext cx="10058400" cy="1885950"/>
          </a:xfrm>
          <a:prstGeom prst="rect">
            <a:avLst/>
          </a:prstGeom>
        </p:spPr>
      </p:pic>
    </p:spTree>
    <p:extLst>
      <p:ext uri="{BB962C8B-B14F-4D97-AF65-F5344CB8AC3E}">
        <p14:creationId xmlns:p14="http://schemas.microsoft.com/office/powerpoint/2010/main" val="3109086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3880" y="1845734"/>
            <a:ext cx="10591800" cy="3659434"/>
          </a:xfrm>
          <a:prstGeom prst="rect">
            <a:avLst/>
          </a:prstGeom>
        </p:spPr>
      </p:pic>
    </p:spTree>
    <p:extLst>
      <p:ext uri="{BB962C8B-B14F-4D97-AF65-F5344CB8AC3E}">
        <p14:creationId xmlns:p14="http://schemas.microsoft.com/office/powerpoint/2010/main" val="765618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5375" y="357187"/>
            <a:ext cx="10001250" cy="6143625"/>
          </a:xfrm>
          <a:prstGeom prst="rect">
            <a:avLst/>
          </a:prstGeom>
        </p:spPr>
      </p:pic>
    </p:spTree>
    <p:extLst>
      <p:ext uri="{BB962C8B-B14F-4D97-AF65-F5344CB8AC3E}">
        <p14:creationId xmlns:p14="http://schemas.microsoft.com/office/powerpoint/2010/main" val="3043541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63697" y="1845734"/>
            <a:ext cx="10525565" cy="1991737"/>
          </a:xfrm>
          <a:prstGeom prst="rect">
            <a:avLst/>
          </a:prstGeom>
        </p:spPr>
      </p:pic>
    </p:spTree>
    <p:extLst>
      <p:ext uri="{BB962C8B-B14F-4D97-AF65-F5344CB8AC3E}">
        <p14:creationId xmlns:p14="http://schemas.microsoft.com/office/powerpoint/2010/main" val="3407765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Information Gathering Algorithm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15617" y="1602613"/>
            <a:ext cx="8171047" cy="5255387"/>
          </a:xfrm>
          <a:prstGeom prst="rect">
            <a:avLst/>
          </a:prstGeom>
        </p:spPr>
      </p:pic>
    </p:spTree>
    <p:extLst>
      <p:ext uri="{BB962C8B-B14F-4D97-AF65-F5344CB8AC3E}">
        <p14:creationId xmlns:p14="http://schemas.microsoft.com/office/powerpoint/2010/main" val="2553769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1125" y="0"/>
            <a:ext cx="8509750" cy="6858000"/>
          </a:xfrm>
          <a:prstGeom prst="rect">
            <a:avLst/>
          </a:prstGeom>
        </p:spPr>
      </p:pic>
    </p:spTree>
    <p:extLst>
      <p:ext uri="{BB962C8B-B14F-4D97-AF65-F5344CB8AC3E}">
        <p14:creationId xmlns:p14="http://schemas.microsoft.com/office/powerpoint/2010/main" val="2002250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1013</TotalTime>
  <Words>657</Words>
  <Application>Microsoft Office PowerPoint</Application>
  <PresentationFormat>Widescreen</PresentationFormat>
  <Paragraphs>68</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B Nazanin</vt:lpstr>
      <vt:lpstr>Calibri</vt:lpstr>
      <vt:lpstr>Calibri Light</vt:lpstr>
      <vt:lpstr>Times New Roman</vt:lpstr>
      <vt:lpstr>Retrospect</vt:lpstr>
      <vt:lpstr>Distributed Systems</vt:lpstr>
      <vt:lpstr>Process failure models (Benign)</vt:lpstr>
      <vt:lpstr>Process failure models (Byzantine)</vt:lpstr>
      <vt:lpstr>Stopping Failure</vt:lpstr>
      <vt:lpstr>PowerPoint Presentation</vt:lpstr>
      <vt:lpstr>PowerPoint Presentation</vt:lpstr>
      <vt:lpstr>PowerPoint Presentation</vt:lpstr>
      <vt:lpstr>Exponential Information Gathering Algorithm</vt:lpstr>
      <vt:lpstr>PowerPoint Presentation</vt:lpstr>
      <vt:lpstr>PowerPoint Presentation</vt:lpstr>
      <vt:lpstr>PowerPoint Presentation</vt:lpstr>
      <vt:lpstr>  </vt:lpstr>
      <vt:lpstr>Byzantine Failure</vt:lpstr>
      <vt:lpstr>PowerPoint Presentation</vt:lpstr>
      <vt:lpstr>حالت 1</vt:lpstr>
      <vt:lpstr>حالت 2</vt:lpstr>
      <vt:lpstr>حالت 3</vt:lpstr>
      <vt:lpstr>جمع بندی</vt:lpstr>
      <vt:lpstr>EIGByz Algorithm</vt:lpstr>
      <vt:lpstr>نحوه تصمیم گیری</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kamandi</dc:creator>
  <cp:lastModifiedBy>kamandi</cp:lastModifiedBy>
  <cp:revision>75</cp:revision>
  <dcterms:created xsi:type="dcterms:W3CDTF">2018-02-02T06:56:05Z</dcterms:created>
  <dcterms:modified xsi:type="dcterms:W3CDTF">2020-12-15T06:50:05Z</dcterms:modified>
</cp:coreProperties>
</file>