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7" r:id="rId24"/>
    <p:sldId id="274" r:id="rId25"/>
    <p:sldId id="275" r:id="rId26"/>
  </p:sldIdLst>
  <p:sldSz cx="12192000" cy="6858000"/>
  <p:notesSz cx="6858000" cy="18573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3" autoAdjust="0"/>
    <p:restoredTop sz="91480" autoAdjust="0"/>
  </p:normalViewPr>
  <p:slideViewPr>
    <p:cSldViewPr snapToGrid="0">
      <p:cViewPr varScale="1">
        <p:scale>
          <a:sx n="71" d="100"/>
          <a:sy n="71" d="100"/>
        </p:scale>
        <p:origin x="43" y="144"/>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raniandeveloper1987/IBM-Data-Analyst-Capstone-Project/blob/master/Dashboard/Survey_dashboard.pdf" TargetMode="Externa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212420" y="1773238"/>
            <a:ext cx="6942654" cy="1655762"/>
          </a:xfrm>
          <a:noFill/>
        </p:spPr>
        <p:txBody>
          <a:bodyPr>
            <a:noAutofit/>
          </a:bodyPr>
          <a:lstStyle/>
          <a:p>
            <a:pPr>
              <a:lnSpc>
                <a:spcPct val="100000"/>
              </a:lnSpc>
            </a:pPr>
            <a:r>
              <a:rPr lang="en-US" sz="3200" b="1" dirty="0">
                <a:latin typeface="+mj-lt"/>
                <a:ea typeface="Calibri" panose="020F0502020204030204" pitchFamily="34" charset="0"/>
                <a:cs typeface="Calibri" panose="020F0502020204030204" pitchFamily="34" charset="0"/>
              </a:rPr>
              <a:t>The Developer’s Journey :</a:t>
            </a:r>
            <a:br>
              <a:rPr lang="en-US" sz="3200" b="1" dirty="0">
                <a:latin typeface="+mj-lt"/>
                <a:ea typeface="Calibri" panose="020F0502020204030204" pitchFamily="34" charset="0"/>
                <a:cs typeface="Calibri" panose="020F0502020204030204" pitchFamily="34" charset="0"/>
              </a:rPr>
            </a:br>
            <a:r>
              <a:rPr lang="en-US" sz="3200" b="1" dirty="0">
                <a:latin typeface="+mj-lt"/>
                <a:ea typeface="Calibri" panose="020F0502020204030204" pitchFamily="34" charset="0"/>
                <a:cs typeface="Calibri" panose="020F0502020204030204" pitchFamily="34" charset="0"/>
              </a:rPr>
              <a:t> Skills, Salary &amp; Satisfaction Trends</a:t>
            </a:r>
            <a:endParaRPr lang="en-US" sz="3200" b="1" dirty="0">
              <a:solidFill>
                <a:schemeClr val="tx1"/>
              </a:solidFill>
              <a:latin typeface="+mj-lt"/>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2300314" y="3752375"/>
            <a:ext cx="2766866" cy="986313"/>
          </a:xfrm>
          <a:noFill/>
        </p:spPr>
        <p:txBody>
          <a:bodyPr/>
          <a:lstStyle/>
          <a:p>
            <a:r>
              <a:rPr lang="en-US" b="1" dirty="0">
                <a:latin typeface="+mn-lt"/>
                <a:ea typeface="Calibri" panose="020F0502020204030204" pitchFamily="34" charset="0"/>
                <a:cs typeface="Calibri" panose="020F0502020204030204" pitchFamily="34" charset="0"/>
              </a:rPr>
              <a:t>ALI JAHANGIR</a:t>
            </a:r>
          </a:p>
          <a:p>
            <a:r>
              <a:rPr lang="en-US" sz="2000" b="1" dirty="0">
                <a:latin typeface="+mn-lt"/>
                <a:ea typeface="Calibri" panose="020F0502020204030204" pitchFamily="34" charset="0"/>
                <a:cs typeface="Calibri" panose="020F0502020204030204" pitchFamily="34" charset="0"/>
              </a:rPr>
              <a:t>2025-02-24</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487996" y="1822450"/>
            <a:ext cx="5181600" cy="4351338"/>
          </a:xfrm>
        </p:spPr>
        <p:txBody>
          <a:bodyPr>
            <a:normAutofit fontScale="25000" lnSpcReduction="20000"/>
          </a:bodyPr>
          <a:lstStyle/>
          <a:p>
            <a:pPr marL="0" indent="0">
              <a:buNone/>
            </a:pPr>
            <a:r>
              <a:rPr lang="en-US" sz="9600" b="1" dirty="0"/>
              <a:t>Findings</a:t>
            </a:r>
            <a:endParaRPr lang="en-US" sz="3600" b="1" dirty="0"/>
          </a:p>
          <a:p>
            <a:pPr marL="0" indent="0">
              <a:buNone/>
            </a:pPr>
            <a:endParaRPr lang="en-US" sz="3600" b="1" dirty="0"/>
          </a:p>
          <a:p>
            <a:pPr>
              <a:lnSpc>
                <a:spcPct val="120000"/>
              </a:lnSpc>
            </a:pPr>
            <a:r>
              <a:rPr lang="en-US" sz="6400" b="1" dirty="0"/>
              <a:t>MySQL</a:t>
            </a:r>
            <a:r>
              <a:rPr lang="en-US" sz="6400" dirty="0"/>
              <a:t> remains the most popular database in the current year with 794 units of usage, but its popularity decreases significantly in the next year to 622 units, indicating a decline in its dominance.</a:t>
            </a:r>
          </a:p>
          <a:p>
            <a:pPr>
              <a:lnSpc>
                <a:spcPct val="120000"/>
              </a:lnSpc>
            </a:pPr>
            <a:r>
              <a:rPr lang="en-US" sz="6400" b="1" dirty="0"/>
              <a:t>PostgreSQL</a:t>
            </a:r>
            <a:r>
              <a:rPr lang="en-US" sz="6400" dirty="0"/>
              <a:t> shows a substantial increase in usage from 672 units in the current year to 1,024 units in the next year, suggesting it is becoming the leading database technology.</a:t>
            </a:r>
          </a:p>
          <a:p>
            <a:pPr>
              <a:lnSpc>
                <a:spcPct val="120000"/>
              </a:lnSpc>
            </a:pPr>
            <a:r>
              <a:rPr lang="en-US" sz="6400" dirty="0"/>
              <a:t>Other databases like </a:t>
            </a:r>
            <a:r>
              <a:rPr lang="en-US" sz="6400" b="1" dirty="0"/>
              <a:t>MongoDB,</a:t>
            </a:r>
            <a:r>
              <a:rPr lang="en-US" sz="6400" dirty="0"/>
              <a:t> </a:t>
            </a:r>
            <a:r>
              <a:rPr lang="en-US" sz="6400" b="1" dirty="0"/>
              <a:t>Microsoft SQL Server</a:t>
            </a:r>
            <a:r>
              <a:rPr lang="en-US" sz="6400" dirty="0"/>
              <a:t>, and </a:t>
            </a:r>
            <a:r>
              <a:rPr lang="en-US" sz="6400" b="1" dirty="0"/>
              <a:t>Redis</a:t>
            </a:r>
            <a:r>
              <a:rPr lang="en-US" sz="6400" dirty="0"/>
              <a:t> experience moderate declines or stability in usage, while newer databases </a:t>
            </a:r>
            <a:r>
              <a:rPr lang="en-US" sz="6400" b="1" dirty="0"/>
              <a:t>like Cosmos DB </a:t>
            </a:r>
            <a:r>
              <a:rPr lang="en-US" sz="6400" dirty="0"/>
              <a:t>and </a:t>
            </a:r>
            <a:r>
              <a:rPr lang="en-US" sz="6400" b="1" dirty="0"/>
              <a:t>Supabase</a:t>
            </a:r>
            <a:r>
              <a:rPr lang="en-US" sz="6400" dirty="0"/>
              <a:t> emerge with lower but growing adoption in the next year (115 and 109 units, respectively).</a:t>
            </a: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normAutofit fontScale="25000" lnSpcReduction="20000"/>
          </a:bodyPr>
          <a:lstStyle/>
          <a:p>
            <a:pPr marL="0" indent="0">
              <a:buNone/>
            </a:pPr>
            <a:r>
              <a:rPr lang="en-US" sz="8000" b="1" dirty="0"/>
              <a:t>Implications</a:t>
            </a:r>
            <a:endParaRPr lang="en-US" b="1" dirty="0"/>
          </a:p>
          <a:p>
            <a:pPr marL="0" indent="0">
              <a:buNone/>
            </a:pPr>
            <a:endParaRPr lang="en-US" dirty="0"/>
          </a:p>
          <a:p>
            <a:pPr>
              <a:lnSpc>
                <a:spcPct val="120000"/>
              </a:lnSpc>
            </a:pPr>
            <a:r>
              <a:rPr lang="en-US" sz="6400" dirty="0"/>
              <a:t>Organizations may need to prioritize migration strategies or training for </a:t>
            </a:r>
            <a:r>
              <a:rPr lang="en-US" sz="6400" b="1" dirty="0"/>
              <a:t>PostgreSQL</a:t>
            </a:r>
            <a:r>
              <a:rPr lang="en-US" sz="6400" dirty="0"/>
              <a:t> to capitalize on its rising popularity and ensure compatibility with future systems.</a:t>
            </a:r>
          </a:p>
          <a:p>
            <a:pPr>
              <a:lnSpc>
                <a:spcPct val="120000"/>
              </a:lnSpc>
            </a:pPr>
            <a:r>
              <a:rPr lang="en-US" sz="6400" dirty="0"/>
              <a:t>The decline in </a:t>
            </a:r>
            <a:r>
              <a:rPr lang="en-US" sz="6400" b="1" dirty="0"/>
              <a:t>MySQL </a:t>
            </a:r>
            <a:r>
              <a:rPr lang="en-US" sz="6400" dirty="0"/>
              <a:t>usage could signal a shift in developer preferences or technological requirements, potentially impacting legacy systems reliant on </a:t>
            </a:r>
            <a:r>
              <a:rPr lang="en-US" sz="6400" b="1" dirty="0"/>
              <a:t>MySQL</a:t>
            </a:r>
            <a:r>
              <a:rPr lang="en-US" sz="6400" dirty="0"/>
              <a:t>.</a:t>
            </a:r>
          </a:p>
          <a:p>
            <a:pPr>
              <a:lnSpc>
                <a:spcPct val="120000"/>
              </a:lnSpc>
            </a:pPr>
            <a:r>
              <a:rPr lang="en-US" sz="6400" dirty="0"/>
              <a:t>The emergence </a:t>
            </a:r>
            <a:r>
              <a:rPr lang="en-US" sz="6400" b="1" dirty="0"/>
              <a:t>of newer databases </a:t>
            </a:r>
            <a:r>
              <a:rPr lang="en-US" sz="6400" dirty="0"/>
              <a:t>like </a:t>
            </a:r>
            <a:r>
              <a:rPr lang="en-US" sz="6400" b="1" dirty="0"/>
              <a:t>Cosmos DB</a:t>
            </a:r>
            <a:r>
              <a:rPr lang="en-US" sz="6400" dirty="0"/>
              <a:t> and </a:t>
            </a:r>
            <a:r>
              <a:rPr lang="en-US" sz="6400" b="1" dirty="0"/>
              <a:t>Supabase</a:t>
            </a:r>
            <a:r>
              <a:rPr lang="en-US" sz="6400" dirty="0"/>
              <a:t> suggests a trend toward specialized or cloud-native solutions, which could drive innovation but also require investment in learning and integration.</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411199" y="3026596"/>
            <a:ext cx="7068725" cy="256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a:hlinkClick r:id="rId3"/>
              </a:rPr>
              <a:t>https://github.com/iraniandeveloper1987/IBM-Data-Analyst-Capstone-Project/blob/master/Dashboard/Survey_dashboard.pdf</a:t>
            </a:r>
            <a:endParaRPr lang="en-US" sz="2000" dirty="0"/>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4"/>
          <a:stretch>
            <a:fillRect/>
          </a:stretch>
        </p:blipFill>
        <p:spPr>
          <a:xfrm>
            <a:off x="1077475" y="1901819"/>
            <a:ext cx="3054361" cy="3054361"/>
          </a:xfrm>
          <a:prstGeom prst="rect">
            <a:avLst/>
          </a:prstGeom>
        </p:spPr>
      </p:pic>
      <p:sp>
        <p:nvSpPr>
          <p:cNvPr id="6" name="TextBox 5">
            <a:extLst>
              <a:ext uri="{FF2B5EF4-FFF2-40B4-BE49-F238E27FC236}">
                <a16:creationId xmlns:a16="http://schemas.microsoft.com/office/drawing/2014/main" id="{E41E924C-4866-7195-80B4-1773CD25B683}"/>
              </a:ext>
            </a:extLst>
          </p:cNvPr>
          <p:cNvSpPr txBox="1"/>
          <p:nvPr/>
        </p:nvSpPr>
        <p:spPr>
          <a:xfrm>
            <a:off x="4411199" y="2237038"/>
            <a:ext cx="6309353" cy="461665"/>
          </a:xfrm>
          <a:prstGeom prst="rect">
            <a:avLst/>
          </a:prstGeom>
          <a:noFill/>
        </p:spPr>
        <p:txBody>
          <a:bodyPr wrap="square">
            <a:spAutoFit/>
          </a:bodyPr>
          <a:lstStyle/>
          <a:p>
            <a:r>
              <a:rPr lang="en-US" sz="2400" b="1" dirty="0"/>
              <a:t>You can find the dashboard link below: </a:t>
            </a:r>
            <a:endParaRPr lang="en-CA" sz="2400" b="1" dirty="0"/>
          </a:p>
        </p:txBody>
      </p:sp>
    </p:spTree>
    <p:custDataLst>
      <p:tags r:id="rId1"/>
    </p:custDataLst>
    <p:extLst>
      <p:ext uri="{BB962C8B-B14F-4D97-AF65-F5344CB8AC3E}">
        <p14:creationId xmlns:p14="http://schemas.microsoft.com/office/powerpoint/2010/main" val="17521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3" name="Content Placeholder 2">
            <a:extLst>
              <a:ext uri="{FF2B5EF4-FFF2-40B4-BE49-F238E27FC236}">
                <a16:creationId xmlns:a16="http://schemas.microsoft.com/office/drawing/2014/main" id="{B396FB03-F857-3EC0-249E-AE03F391502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5" name="Picture 4">
            <a:extLst>
              <a:ext uri="{FF2B5EF4-FFF2-40B4-BE49-F238E27FC236}">
                <a16:creationId xmlns:a16="http://schemas.microsoft.com/office/drawing/2014/main" id="{5FE3A6EE-15A3-3F25-5750-0D5E80EE779E}"/>
              </a:ext>
            </a:extLst>
          </p:cNvPr>
          <p:cNvPicPr>
            <a:picLocks noChangeAspect="1"/>
          </p:cNvPicPr>
          <p:nvPr/>
        </p:nvPicPr>
        <p:blipFill>
          <a:blip r:embed="rId3"/>
          <a:stretch>
            <a:fillRect/>
          </a:stretch>
        </p:blipFill>
        <p:spPr>
          <a:xfrm>
            <a:off x="128187" y="1538345"/>
            <a:ext cx="11935626" cy="4668818"/>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3" name="Content Placeholder 2">
            <a:extLst>
              <a:ext uri="{FF2B5EF4-FFF2-40B4-BE49-F238E27FC236}">
                <a16:creationId xmlns:a16="http://schemas.microsoft.com/office/drawing/2014/main" id="{73960BF9-AB8D-4916-3BC9-E2E92E0872B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5" name="Picture 4">
            <a:extLst>
              <a:ext uri="{FF2B5EF4-FFF2-40B4-BE49-F238E27FC236}">
                <a16:creationId xmlns:a16="http://schemas.microsoft.com/office/drawing/2014/main" id="{5F064D47-7813-468B-07B3-DE16735C5376}"/>
              </a:ext>
            </a:extLst>
          </p:cNvPr>
          <p:cNvPicPr>
            <a:picLocks noChangeAspect="1"/>
          </p:cNvPicPr>
          <p:nvPr/>
        </p:nvPicPr>
        <p:blipFill>
          <a:blip r:embed="rId3"/>
          <a:stretch>
            <a:fillRect/>
          </a:stretch>
        </p:blipFill>
        <p:spPr>
          <a:xfrm>
            <a:off x="239352" y="1441524"/>
            <a:ext cx="11713296" cy="4797911"/>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3" name="Content Placeholder 2">
            <a:extLst>
              <a:ext uri="{FF2B5EF4-FFF2-40B4-BE49-F238E27FC236}">
                <a16:creationId xmlns:a16="http://schemas.microsoft.com/office/drawing/2014/main" id="{84961A98-8DF3-E66E-19C4-7D7642551E90}"/>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5" name="Picture 4">
            <a:extLst>
              <a:ext uri="{FF2B5EF4-FFF2-40B4-BE49-F238E27FC236}">
                <a16:creationId xmlns:a16="http://schemas.microsoft.com/office/drawing/2014/main" id="{AB14B8C2-CE9A-2E63-7C2F-63018F1AFB7F}"/>
              </a:ext>
            </a:extLst>
          </p:cNvPr>
          <p:cNvPicPr>
            <a:picLocks noChangeAspect="1"/>
          </p:cNvPicPr>
          <p:nvPr/>
        </p:nvPicPr>
        <p:blipFill>
          <a:blip r:embed="rId3"/>
          <a:stretch>
            <a:fillRect/>
          </a:stretch>
        </p:blipFill>
        <p:spPr>
          <a:xfrm>
            <a:off x="0" y="1495313"/>
            <a:ext cx="12192000" cy="4808668"/>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172200" y="1825625"/>
            <a:ext cx="5181600" cy="4351338"/>
          </a:xfrm>
        </p:spPr>
        <p:txBody>
          <a:bodyPr>
            <a:normAutofit fontScale="55000" lnSpcReduction="20000"/>
          </a:bodyPr>
          <a:lstStyle/>
          <a:p>
            <a:pPr>
              <a:lnSpc>
                <a:spcPct val="120000"/>
              </a:lnSpc>
            </a:pPr>
            <a:r>
              <a:rPr lang="en-US" dirty="0"/>
              <a:t>JavaScript remains the dominant programming language, with usage increasing from 1,156 users in current year to 1,499 in next year, reinforcing its essential role in web development.</a:t>
            </a:r>
          </a:p>
          <a:p>
            <a:pPr>
              <a:lnSpc>
                <a:spcPct val="120000"/>
              </a:lnSpc>
            </a:pPr>
            <a:r>
              <a:rPr lang="en-US" dirty="0"/>
              <a:t>PostgreSQL is poised to overtake MySQL as the top database, rising from 672 to 1,024 units, while MySQL declines from 794 to 622 units, indicating a shift toward more robust database solutions.</a:t>
            </a:r>
          </a:p>
          <a:p>
            <a:pPr>
              <a:lnSpc>
                <a:spcPct val="120000"/>
              </a:lnSpc>
            </a:pPr>
            <a:r>
              <a:rPr lang="en-US" dirty="0"/>
              <a:t>The strong growth in cloud platforms, led by Amazon Web Services (AWS) increasing from 1,466 to 1,473 users, highlights the industry’s shift toward cloud computing for scalability and innovation.</a:t>
            </a:r>
          </a:p>
          <a:p>
            <a:pPr>
              <a:lnSpc>
                <a:spcPct val="120000"/>
              </a:lnSpc>
            </a:pPr>
            <a:r>
              <a:rPr lang="en-US" dirty="0"/>
              <a:t>These trends imply businesses should prioritize JavaScript, PostgreSQL, and cloud technologies to remain competitive, while evaluating transitions to modern solutions for long-term success.</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a:noAutofit/>
          </a:bodyPr>
          <a:lstStyle/>
          <a:p>
            <a:pPr marL="0" indent="0">
              <a:lnSpc>
                <a:spcPct val="100000"/>
              </a:lnSpc>
              <a:buNone/>
            </a:pPr>
            <a:r>
              <a:rPr lang="en-US" sz="2000" b="1" dirty="0"/>
              <a:t>Findings</a:t>
            </a:r>
            <a:endParaRPr lang="en-US" sz="1200" b="1" dirty="0"/>
          </a:p>
          <a:p>
            <a:pPr marL="0" indent="0">
              <a:lnSpc>
                <a:spcPct val="100000"/>
              </a:lnSpc>
              <a:buNone/>
            </a:pPr>
            <a:endParaRPr lang="en-US" sz="1200" dirty="0"/>
          </a:p>
          <a:p>
            <a:pPr>
              <a:lnSpc>
                <a:spcPct val="150000"/>
              </a:lnSpc>
            </a:pPr>
            <a:r>
              <a:rPr lang="en-US" sz="1200" b="1" dirty="0"/>
              <a:t>Finding 1: </a:t>
            </a:r>
            <a:r>
              <a:rPr lang="en-US" sz="1200" dirty="0"/>
              <a:t>JavaScript leads as the top programming language this year with 1,156 users, expected to grow to 1,499 next year, while PostgreSQL surpasses MySQL as the primary database, rising from 672 to 1,024 units as MySQL drops from 794 to 622 units.</a:t>
            </a:r>
          </a:p>
          <a:p>
            <a:pPr>
              <a:lnSpc>
                <a:spcPct val="150000"/>
              </a:lnSpc>
            </a:pPr>
            <a:r>
              <a:rPr lang="en-US" sz="1200" b="1" dirty="0"/>
              <a:t>Finding 2: </a:t>
            </a:r>
            <a:r>
              <a:rPr lang="en-US" sz="1200" dirty="0"/>
              <a:t>AWS dominates platforms with 1,466 users this year, increasing to 1,473 next year, and Python grows from 699 to 1,066 users, with TypeScript surging from 128 to 1,141 users.</a:t>
            </a:r>
          </a:p>
          <a:p>
            <a:pPr>
              <a:lnSpc>
                <a:spcPct val="150000"/>
              </a:lnSpc>
            </a:pPr>
            <a:r>
              <a:rPr lang="en-US" sz="1200" b="1" dirty="0"/>
              <a:t>Finding 3: </a:t>
            </a:r>
            <a:r>
              <a:rPr lang="en-US" sz="1200" dirty="0"/>
              <a:t>Respondents are mostly aged 25-34 (44%) with bachelor’s degrees (7,962), primarily from the U.S. and Russia, while niche technologies like Rust, Ruby, Cosmos DB, and Supabase show modest growth (108–254 units or users).</a:t>
            </a: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295696" y="1825625"/>
            <a:ext cx="5058103" cy="4351338"/>
          </a:xfrm>
        </p:spPr>
        <p:txBody>
          <a:bodyPr>
            <a:noAutofit/>
          </a:bodyPr>
          <a:lstStyle/>
          <a:p>
            <a:pPr marL="0" indent="0">
              <a:buNone/>
            </a:pPr>
            <a:r>
              <a:rPr lang="en-US" sz="2000" b="1" dirty="0"/>
              <a:t>Implications</a:t>
            </a:r>
            <a:endParaRPr lang="en-US" sz="1200" b="1" dirty="0"/>
          </a:p>
          <a:p>
            <a:pPr marL="0" indent="0">
              <a:buNone/>
            </a:pPr>
            <a:endParaRPr lang="en-US" sz="1200" dirty="0"/>
          </a:p>
          <a:p>
            <a:pPr>
              <a:lnSpc>
                <a:spcPct val="120000"/>
              </a:lnSpc>
            </a:pPr>
            <a:r>
              <a:rPr lang="en-US" sz="1200" b="1" dirty="0"/>
              <a:t>Implication 1: </a:t>
            </a:r>
            <a:r>
              <a:rPr lang="en-US" sz="1200" dirty="0"/>
              <a:t>Businesses should prioritize investments in JavaScript, PostgreSQL, Python, and cloud platforms like AWS to remain competitive, potentially reshaping training programs and technology stacks to align with these dominant trends.</a:t>
            </a:r>
          </a:p>
          <a:p>
            <a:pPr>
              <a:lnSpc>
                <a:spcPct val="120000"/>
              </a:lnSpc>
            </a:pPr>
            <a:r>
              <a:rPr lang="en-US" sz="1200" b="1" dirty="0"/>
              <a:t>Implication 2: </a:t>
            </a:r>
            <a:r>
              <a:rPr lang="en-US" sz="1200" dirty="0"/>
              <a:t>The decline in MySQL and the rise of PostgreSQL, along with the growth of TypeScript and niche technologies, indicate a need for organizations to evaluate and possibly transition to modern or specialized solutions, which could require resources but offer long-term scalability and innovation benefits.</a:t>
            </a:r>
          </a:p>
          <a:p>
            <a:pPr>
              <a:lnSpc>
                <a:spcPct val="120000"/>
              </a:lnSpc>
            </a:pPr>
            <a:r>
              <a:rPr lang="en-US" sz="1200" b="1" dirty="0"/>
              <a:t>Implication 3: </a:t>
            </a:r>
            <a:r>
              <a:rPr lang="en-US" sz="1200" dirty="0"/>
              <a:t>The demographic focus on younger, highly educated professionals in the U.S. and Russia suggests targeted opportunities for tech companies but also underscores the importance of global accessibility and education initiatives to broaden technology adoption and address regional disparities.</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604907"/>
            <a:ext cx="6809509" cy="4512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1400" dirty="0"/>
              <a:t>a keen understanding </a:t>
            </a:r>
            <a:r>
              <a:rPr lang="en-US" sz="1400" b="1" dirty="0"/>
              <a:t>of diverse programming languages</a:t>
            </a:r>
            <a:r>
              <a:rPr lang="en-US" sz="1400" dirty="0"/>
              <a:t>, such as </a:t>
            </a:r>
            <a:r>
              <a:rPr lang="en-US" sz="1400" b="1" dirty="0"/>
              <a:t>JavaScript</a:t>
            </a:r>
            <a:r>
              <a:rPr lang="en-US" sz="1400" dirty="0"/>
              <a:t>, </a:t>
            </a:r>
            <a:r>
              <a:rPr lang="en-US" sz="1400" b="1" dirty="0"/>
              <a:t>Python</a:t>
            </a:r>
            <a:r>
              <a:rPr lang="en-US" sz="1400" dirty="0"/>
              <a:t>, and </a:t>
            </a:r>
            <a:r>
              <a:rPr lang="en-US" sz="1400" b="1" dirty="0"/>
              <a:t>TypeScript</a:t>
            </a:r>
            <a:r>
              <a:rPr lang="en-US" sz="1400" dirty="0"/>
              <a:t>, is essential to meet modern application demands, enabling developers to create versatile, high-performance software aligned with industry trends and user needs, ensuring successful software development outcomes.</a:t>
            </a:r>
          </a:p>
          <a:p>
            <a:pPr>
              <a:lnSpc>
                <a:spcPct val="100000"/>
              </a:lnSpc>
            </a:pPr>
            <a:r>
              <a:rPr lang="en-US" sz="1400" dirty="0"/>
              <a:t>database systems, like </a:t>
            </a:r>
            <a:r>
              <a:rPr lang="en-US" sz="1400" b="1" dirty="0"/>
              <a:t>PostgreSQL</a:t>
            </a:r>
            <a:r>
              <a:rPr lang="en-US" sz="1400" dirty="0"/>
              <a:t> and emerging solutions such </a:t>
            </a:r>
            <a:r>
              <a:rPr lang="en-US" sz="1400" b="1" dirty="0"/>
              <a:t>as Cosmos DB </a:t>
            </a:r>
            <a:r>
              <a:rPr lang="en-US" sz="1400" dirty="0"/>
              <a:t>and </a:t>
            </a:r>
            <a:r>
              <a:rPr lang="en-US" sz="1400" b="1" dirty="0"/>
              <a:t>Supabase</a:t>
            </a:r>
            <a:r>
              <a:rPr lang="en-US" sz="1400" dirty="0"/>
              <a:t>, are vital for efficient data management, scalability, and adaptability, directly contributing to successful project delivery and reliable systems.</a:t>
            </a:r>
          </a:p>
          <a:p>
            <a:pPr>
              <a:lnSpc>
                <a:spcPct val="100000"/>
              </a:lnSpc>
            </a:pPr>
            <a:r>
              <a:rPr lang="en-US" sz="1400" dirty="0"/>
              <a:t>staying adaptable to cloud platforms like </a:t>
            </a:r>
            <a:r>
              <a:rPr lang="en-US" sz="1400" b="1" dirty="0"/>
              <a:t>AWS</a:t>
            </a:r>
            <a:r>
              <a:rPr lang="en-US" sz="1400" dirty="0"/>
              <a:t> ensures competitiveness by leveraging scalability, flexibility, and advanced infrastructure, helping organizations meet business needs, reduce costs, and innovate quickly in a cloud-driven market.</a:t>
            </a:r>
          </a:p>
          <a:p>
            <a:pPr>
              <a:lnSpc>
                <a:spcPct val="100000"/>
              </a:lnSpc>
            </a:pPr>
            <a:r>
              <a:rPr lang="en-US" sz="1400" dirty="0"/>
              <a:t>embracing emerging tools, such as </a:t>
            </a:r>
            <a:r>
              <a:rPr lang="en-US" sz="1400" b="1" dirty="0"/>
              <a:t>Rust</a:t>
            </a:r>
            <a:r>
              <a:rPr lang="en-US" sz="1400" dirty="0"/>
              <a:t> for performance-critical applications, </a:t>
            </a:r>
            <a:r>
              <a:rPr lang="en-US" sz="1400" b="1" dirty="0"/>
              <a:t>Ruby</a:t>
            </a:r>
            <a:r>
              <a:rPr lang="en-US" sz="1400" dirty="0"/>
              <a:t> for web development, or niche databases like </a:t>
            </a:r>
            <a:r>
              <a:rPr lang="en-US" sz="1400" b="1" dirty="0"/>
              <a:t>Supabase</a:t>
            </a:r>
            <a:r>
              <a:rPr lang="en-US" sz="1400" dirty="0"/>
              <a:t>, </a:t>
            </a:r>
            <a:r>
              <a:rPr lang="en-US" sz="1400" b="1" dirty="0"/>
              <a:t>fosters</a:t>
            </a:r>
            <a:r>
              <a:rPr lang="en-US" sz="1400" dirty="0"/>
              <a:t> innovation, addresses specialized use cases, and positions developers and companies as leaders in cutting-edge technology, maintaining relevance in a rapidly evolving industry.</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4250438" y="3027870"/>
            <a:ext cx="82993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3600" dirty="0"/>
              <a:t>Distribution of Coding Engagement Among Respondents</a:t>
            </a:r>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4B0E-BAF4-8EB4-6C93-36DA15ACA4B0}"/>
              </a:ext>
            </a:extLst>
          </p:cNvPr>
          <p:cNvSpPr>
            <a:spLocks noGrp="1"/>
          </p:cNvSpPr>
          <p:nvPr>
            <p:ph type="title"/>
          </p:nvPr>
        </p:nvSpPr>
        <p:spPr/>
        <p:txBody>
          <a:bodyPr>
            <a:noAutofit/>
          </a:bodyPr>
          <a:lstStyle/>
          <a:p>
            <a:r>
              <a:rPr lang="en-US" sz="2400" dirty="0"/>
              <a:t>Distribution of Coding Engagement Among Respondents</a:t>
            </a:r>
            <a:br>
              <a:rPr lang="en-US" sz="2400" dirty="0"/>
            </a:br>
            <a:endParaRPr lang="en-CA" sz="2400" dirty="0"/>
          </a:p>
        </p:txBody>
      </p:sp>
      <p:pic>
        <p:nvPicPr>
          <p:cNvPr id="6" name="Picture 5">
            <a:extLst>
              <a:ext uri="{FF2B5EF4-FFF2-40B4-BE49-F238E27FC236}">
                <a16:creationId xmlns:a16="http://schemas.microsoft.com/office/drawing/2014/main" id="{EA2EE62F-BF24-E2A6-B3FD-035E2F1132AE}"/>
              </a:ext>
            </a:extLst>
          </p:cNvPr>
          <p:cNvPicPr>
            <a:picLocks noChangeAspect="1"/>
          </p:cNvPicPr>
          <p:nvPr/>
        </p:nvPicPr>
        <p:blipFill>
          <a:blip r:embed="rId2"/>
          <a:stretch>
            <a:fillRect/>
          </a:stretch>
        </p:blipFill>
        <p:spPr>
          <a:xfrm>
            <a:off x="315310" y="1101955"/>
            <a:ext cx="11345979" cy="4954600"/>
          </a:xfrm>
          <a:prstGeom prst="rect">
            <a:avLst/>
          </a:prstGeom>
        </p:spPr>
      </p:pic>
    </p:spTree>
    <p:extLst>
      <p:ext uri="{BB962C8B-B14F-4D97-AF65-F5344CB8AC3E}">
        <p14:creationId xmlns:p14="http://schemas.microsoft.com/office/powerpoint/2010/main" val="96845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9D08-5247-CAED-9453-17302A19F46F}"/>
              </a:ext>
            </a:extLst>
          </p:cNvPr>
          <p:cNvSpPr>
            <a:spLocks noGrp="1"/>
          </p:cNvSpPr>
          <p:nvPr>
            <p:ph type="title"/>
          </p:nvPr>
        </p:nvSpPr>
        <p:spPr/>
        <p:txBody>
          <a:bodyPr/>
          <a:lstStyle/>
          <a:p>
            <a:r>
              <a:rPr lang="en-US" sz="4000" b="1" dirty="0"/>
              <a:t>Findings:</a:t>
            </a:r>
            <a:endParaRPr lang="en-CA" dirty="0"/>
          </a:p>
        </p:txBody>
      </p:sp>
      <p:sp>
        <p:nvSpPr>
          <p:cNvPr id="8" name="TextBox 7">
            <a:extLst>
              <a:ext uri="{FF2B5EF4-FFF2-40B4-BE49-F238E27FC236}">
                <a16:creationId xmlns:a16="http://schemas.microsoft.com/office/drawing/2014/main" id="{A31108FC-E95D-57F7-FDFC-412A9088C53F}"/>
              </a:ext>
            </a:extLst>
          </p:cNvPr>
          <p:cNvSpPr txBox="1"/>
          <p:nvPr/>
        </p:nvSpPr>
        <p:spPr>
          <a:xfrm>
            <a:off x="959070" y="2037529"/>
            <a:ext cx="10394730" cy="32736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CA" sz="2000" dirty="0"/>
              <a:t>Professional developers dominate, representing approximately 45,000 respondents, far outnumbering other groups.</a:t>
            </a:r>
          </a:p>
          <a:p>
            <a:pPr marL="285750" indent="-285750">
              <a:lnSpc>
                <a:spcPct val="150000"/>
              </a:lnSpc>
              <a:buFont typeface="Arial" panose="020B0604020202020204" pitchFamily="34" charset="0"/>
              <a:buChar char="•"/>
            </a:pPr>
            <a:r>
              <a:rPr lang="en-CA" sz="2000" dirty="0"/>
              <a:t>Part-time coders and learners constitute smaller but significant segments, with around 7,500 and 5,000 respondents, respectively, indicating diverse coding engagement.</a:t>
            </a:r>
          </a:p>
          <a:p>
            <a:pPr marL="285750" indent="-285750">
              <a:lnSpc>
                <a:spcPct val="150000"/>
              </a:lnSpc>
              <a:buFont typeface="Arial" panose="020B0604020202020204" pitchFamily="34" charset="0"/>
              <a:buChar char="•"/>
            </a:pPr>
            <a:r>
              <a:rPr lang="en-CA" sz="2000" dirty="0"/>
              <a:t>Former developers and hobbyists are the smallest groups, each with about 2,500–4,500 respondents, suggesting limited current involvement in coding compared to professionals.</a:t>
            </a:r>
          </a:p>
        </p:txBody>
      </p:sp>
    </p:spTree>
    <p:extLst>
      <p:ext uri="{BB962C8B-B14F-4D97-AF65-F5344CB8AC3E}">
        <p14:creationId xmlns:p14="http://schemas.microsoft.com/office/powerpoint/2010/main" val="2949709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10" name="Content Placeholder 2">
            <a:extLst>
              <a:ext uri="{FF2B5EF4-FFF2-40B4-BE49-F238E27FC236}">
                <a16:creationId xmlns:a16="http://schemas.microsoft.com/office/drawing/2014/main" id="{83F79416-0AFB-FC80-07E8-3CF2B4E7E798}"/>
              </a:ext>
            </a:extLst>
          </p:cNvPr>
          <p:cNvSpPr txBox="1">
            <a:spLocks/>
          </p:cNvSpPr>
          <p:nvPr/>
        </p:nvSpPr>
        <p:spPr>
          <a:xfrm>
            <a:off x="914400" y="2191385"/>
            <a:ext cx="10489276" cy="2862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pic>
        <p:nvPicPr>
          <p:cNvPr id="5" name="Picture 4">
            <a:extLst>
              <a:ext uri="{FF2B5EF4-FFF2-40B4-BE49-F238E27FC236}">
                <a16:creationId xmlns:a16="http://schemas.microsoft.com/office/drawing/2014/main" id="{F7E435C3-C21E-B1F0-208E-202BC7172CB3}"/>
              </a:ext>
            </a:extLst>
          </p:cNvPr>
          <p:cNvPicPr>
            <a:picLocks noChangeAspect="1"/>
          </p:cNvPicPr>
          <p:nvPr/>
        </p:nvPicPr>
        <p:blipFill>
          <a:blip r:embed="rId3"/>
          <a:stretch>
            <a:fillRect/>
          </a:stretch>
        </p:blipFill>
        <p:spPr>
          <a:xfrm>
            <a:off x="290456" y="1850315"/>
            <a:ext cx="11564471" cy="4346090"/>
          </a:xfrm>
          <a:prstGeom prst="rect">
            <a:avLst/>
          </a:prstGeom>
        </p:spPr>
      </p:pic>
    </p:spTree>
    <p:custDataLst>
      <p:tags r:id="rId1"/>
    </p:custDataLst>
    <p:extLst>
      <p:ext uri="{BB962C8B-B14F-4D97-AF65-F5344CB8AC3E}">
        <p14:creationId xmlns:p14="http://schemas.microsoft.com/office/powerpoint/2010/main" val="193537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7" name="Content Placeholder 2">
            <a:extLst>
              <a:ext uri="{FF2B5EF4-FFF2-40B4-BE49-F238E27FC236}">
                <a16:creationId xmlns:a16="http://schemas.microsoft.com/office/drawing/2014/main" id="{95B1AABA-34AF-B1F5-3C7F-11AEB9E03637}"/>
              </a:ext>
            </a:extLst>
          </p:cNvPr>
          <p:cNvSpPr txBox="1">
            <a:spLocks/>
          </p:cNvSpPr>
          <p:nvPr/>
        </p:nvSpPr>
        <p:spPr>
          <a:xfrm>
            <a:off x="878305" y="2191385"/>
            <a:ext cx="10525371" cy="2862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In Module 1 you have collected the job postings data using web scraping in a file named “</a:t>
            </a:r>
            <a:r>
              <a:rPr lang="en-IN" sz="2400" dirty="0"/>
              <a:t>popular-languages.csv</a:t>
            </a:r>
            <a:r>
              <a:rPr lang="en-US" sz="2200" dirty="0"/>
              <a:t>”. Present that data using a bar chart here. Order the bar chart in the descending order of salary.</a:t>
            </a:r>
          </a:p>
        </p:txBody>
      </p:sp>
      <p:pic>
        <p:nvPicPr>
          <p:cNvPr id="3" name="Picture 2">
            <a:extLst>
              <a:ext uri="{FF2B5EF4-FFF2-40B4-BE49-F238E27FC236}">
                <a16:creationId xmlns:a16="http://schemas.microsoft.com/office/drawing/2014/main" id="{EE0FC78C-B2C4-347F-3E05-A771C7E4737A}"/>
              </a:ext>
            </a:extLst>
          </p:cNvPr>
          <p:cNvPicPr>
            <a:picLocks noChangeAspect="1"/>
          </p:cNvPicPr>
          <p:nvPr/>
        </p:nvPicPr>
        <p:blipFill>
          <a:blip r:embed="rId3"/>
          <a:stretch>
            <a:fillRect/>
          </a:stretch>
        </p:blipFill>
        <p:spPr>
          <a:xfrm>
            <a:off x="268940" y="1549101"/>
            <a:ext cx="11510683" cy="4658061"/>
          </a:xfrm>
          <a:prstGeom prst="rect">
            <a:avLst/>
          </a:prstGeom>
        </p:spPr>
      </p:pic>
    </p:spTree>
    <p:custDataLst>
      <p:tags r:id="rId1"/>
    </p:custDataLst>
    <p:extLst>
      <p:ext uri="{BB962C8B-B14F-4D97-AF65-F5344CB8AC3E}">
        <p14:creationId xmlns:p14="http://schemas.microsoft.com/office/powerpoint/2010/main" val="19459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b="1" dirty="0"/>
              <a:t>Top programming languages in demand: </a:t>
            </a:r>
            <a:endParaRPr lang="en-US" sz="2200" b="1" dirty="0"/>
          </a:p>
          <a:p>
            <a:pPr marL="0" indent="0">
              <a:buNone/>
            </a:pPr>
            <a:r>
              <a:rPr lang="en-US" sz="1600" dirty="0"/>
              <a:t>         • JavaScript, HTML/CSS, Python, C#/PHP/Go, C ,Kotlin , Dart ,VB</a:t>
            </a:r>
            <a:endParaRPr lang="en-US" sz="2200" dirty="0"/>
          </a:p>
          <a:p>
            <a:r>
              <a:rPr lang="en-US" sz="1600" b="1" dirty="0"/>
              <a:t>Top database skills in demand:</a:t>
            </a:r>
          </a:p>
          <a:p>
            <a:pPr lvl="1"/>
            <a:r>
              <a:rPr lang="en-CA" sz="1600" dirty="0"/>
              <a:t>My SQL, Microsoft SQL Server , SQLite, MongoDB ,Redis </a:t>
            </a:r>
          </a:p>
          <a:p>
            <a:r>
              <a:rPr lang="en-US" sz="1600" b="1" dirty="0"/>
              <a:t>Popular platforms:</a:t>
            </a:r>
          </a:p>
          <a:p>
            <a:pPr lvl="1"/>
            <a:r>
              <a:rPr lang="en-US" sz="1600" dirty="0"/>
              <a:t>AWS, Google Cloud, OCI, Digital Ocean, Firebase</a:t>
            </a:r>
            <a:endParaRPr lang="en-US" dirty="0"/>
          </a:p>
          <a:p>
            <a:r>
              <a:rPr lang="en-CA" sz="1600" b="1" dirty="0"/>
              <a:t>Popular Web Frames:</a:t>
            </a:r>
          </a:p>
          <a:p>
            <a:pPr marL="0" indent="0">
              <a:buNone/>
            </a:pPr>
            <a:r>
              <a:rPr lang="en-US" sz="1600" dirty="0"/>
              <a:t>        • Nodejs ,Next </a:t>
            </a:r>
            <a:r>
              <a:rPr lang="en-US" sz="1600" dirty="0" err="1"/>
              <a:t>js</a:t>
            </a:r>
            <a:r>
              <a:rPr lang="en-US" sz="1600" dirty="0"/>
              <a:t> ,Angular/Angular.js, React.js, ASP.NET, Express</a:t>
            </a:r>
          </a:p>
          <a:p>
            <a:pPr marL="0" indent="0">
              <a:buNone/>
            </a:pPr>
            <a:r>
              <a:rPr lang="en-CA" sz="1600" b="1" dirty="0"/>
              <a:t>• Future Technology Trend:</a:t>
            </a:r>
          </a:p>
          <a:p>
            <a:pPr marL="0" indent="0">
              <a:buNone/>
            </a:pPr>
            <a:r>
              <a:rPr lang="en-US" sz="1600" dirty="0"/>
              <a:t>        • Python takes the third row, followed by SQL and TypeScript</a:t>
            </a:r>
          </a:p>
          <a:p>
            <a:pPr marL="0" indent="0">
              <a:buNone/>
            </a:pPr>
            <a:r>
              <a:rPr lang="en-US" sz="1600" dirty="0"/>
              <a:t>        • Redis and Elasticsearch also place in Top 5 </a:t>
            </a:r>
          </a:p>
          <a:p>
            <a:pPr marL="0" indent="0">
              <a:buNone/>
            </a:pPr>
            <a:r>
              <a:rPr lang="en-US" sz="1600" dirty="0"/>
              <a:t>        • Android is in the Top 5 demanded platforms, the rest remains </a:t>
            </a:r>
          </a:p>
          <a:p>
            <a:pPr marL="0" indent="0">
              <a:buNone/>
            </a:pPr>
            <a:r>
              <a:rPr lang="en-US" sz="1600" dirty="0"/>
              <a:t>        • React.js takes the first row and Vue.js is the latest addition as the last</a:t>
            </a:r>
            <a:endParaRPr lang="en-US" sz="2200" dirty="0"/>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In the realm of programming and technology,</a:t>
            </a:r>
          </a:p>
          <a:p>
            <a:pPr marL="0" indent="0">
              <a:buNone/>
            </a:pPr>
            <a:r>
              <a:rPr lang="en-US" sz="2200" dirty="0">
                <a:solidFill>
                  <a:schemeClr val="tx1"/>
                </a:solidFill>
              </a:rPr>
              <a:t>     several key trends have emerged in recent years.</a:t>
            </a:r>
          </a:p>
          <a:p>
            <a:r>
              <a:rPr lang="en-US" sz="2200" dirty="0">
                <a:solidFill>
                  <a:schemeClr val="tx1"/>
                </a:solidFill>
              </a:rPr>
              <a:t>These insights shed light on the evolving landscape</a:t>
            </a:r>
          </a:p>
          <a:p>
            <a:pPr marL="0" indent="0">
              <a:buNone/>
            </a:pPr>
            <a:r>
              <a:rPr lang="en-US" sz="2200" dirty="0">
                <a:solidFill>
                  <a:schemeClr val="tx1"/>
                </a:solidFill>
              </a:rPr>
              <a:t>    of programming languages, web frameworks, and</a:t>
            </a:r>
          </a:p>
          <a:p>
            <a:pPr marL="0" indent="0">
              <a:buNone/>
            </a:pPr>
            <a:r>
              <a:rPr lang="en-US" sz="2200" dirty="0">
                <a:solidFill>
                  <a:schemeClr val="tx1"/>
                </a:solidFill>
              </a:rPr>
              <a:t>    the demographics of professional developers.</a:t>
            </a:r>
          </a:p>
          <a:p>
            <a:r>
              <a:rPr lang="en-US" sz="2200" b="1" dirty="0">
                <a:solidFill>
                  <a:schemeClr val="tx1"/>
                </a:solidFill>
              </a:rPr>
              <a:t>Stack Overflow </a:t>
            </a:r>
            <a:r>
              <a:rPr lang="en-US" sz="2200" dirty="0">
                <a:solidFill>
                  <a:schemeClr val="tx1"/>
                </a:solidFill>
              </a:rPr>
              <a:t>conducts an inclusive survey of</a:t>
            </a:r>
          </a:p>
          <a:p>
            <a:pPr marL="0" indent="0">
              <a:buNone/>
            </a:pPr>
            <a:r>
              <a:rPr lang="en-US" sz="2200" dirty="0">
                <a:solidFill>
                  <a:schemeClr val="tx1"/>
                </a:solidFill>
              </a:rPr>
              <a:t>    individuals engaged in coding globally.</a:t>
            </a:r>
          </a:p>
          <a:p>
            <a:r>
              <a:rPr lang="en-US" sz="2200" dirty="0">
                <a:solidFill>
                  <a:schemeClr val="tx1"/>
                </a:solidFill>
              </a:rPr>
              <a:t>Covering a wide array of topics from preferred</a:t>
            </a:r>
          </a:p>
          <a:p>
            <a:pPr marL="0" indent="0">
              <a:buNone/>
            </a:pPr>
            <a:r>
              <a:rPr lang="en-US" sz="2200" dirty="0">
                <a:solidFill>
                  <a:schemeClr val="tx1"/>
                </a:solidFill>
              </a:rPr>
              <a:t>     technologies to career aspirations, 2019 marks the</a:t>
            </a:r>
          </a:p>
          <a:p>
            <a:pPr marL="0" indent="0">
              <a:buNone/>
            </a:pPr>
            <a:r>
              <a:rPr lang="en-US" sz="2200" dirty="0">
                <a:solidFill>
                  <a:schemeClr val="tx1"/>
                </a:solidFill>
              </a:rPr>
              <a:t>     9th consecutive year of survey publication.</a:t>
            </a:r>
          </a:p>
          <a:p>
            <a:r>
              <a:rPr lang="en-US" sz="2200" dirty="0">
                <a:solidFill>
                  <a:schemeClr val="tx1"/>
                </a:solidFill>
              </a:rPr>
              <a:t>Nearly 90,000 developers participated in the 20-</a:t>
            </a:r>
          </a:p>
          <a:p>
            <a:pPr marL="0" indent="0">
              <a:buNone/>
            </a:pPr>
            <a:r>
              <a:rPr lang="en-US" sz="2200" dirty="0">
                <a:solidFill>
                  <a:schemeClr val="tx1"/>
                </a:solidFill>
              </a:rPr>
              <a:t>     minute survey in 2019 Survey.</a:t>
            </a:r>
          </a:p>
          <a:p>
            <a:r>
              <a:rPr lang="en-US" sz="2200" dirty="0">
                <a:solidFill>
                  <a:schemeClr val="tx1"/>
                </a:solidFill>
              </a:rPr>
              <a:t>Let's explore some of the notable findings.</a:t>
            </a:r>
            <a:endParaRPr lang="en-US" sz="1800" dirty="0">
              <a:solidFill>
                <a:schemeClr val="tx1"/>
              </a:solidFill>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is based on the survey conducted </a:t>
            </a:r>
            <a:r>
              <a:rPr lang="en-US" sz="2200" b="1" dirty="0"/>
              <a:t>by Stack</a:t>
            </a:r>
          </a:p>
          <a:p>
            <a:pPr marL="0" indent="0">
              <a:buNone/>
            </a:pPr>
            <a:r>
              <a:rPr lang="en-US" sz="2200" b="1" dirty="0"/>
              <a:t>    Overflow</a:t>
            </a:r>
            <a:r>
              <a:rPr lang="en-US" sz="2200" dirty="0"/>
              <a:t> from January 23 to February 14 and</a:t>
            </a:r>
          </a:p>
          <a:p>
            <a:pPr marL="0" indent="0">
              <a:buNone/>
            </a:pPr>
            <a:r>
              <a:rPr lang="en-US" sz="2200" dirty="0"/>
              <a:t>     involved </a:t>
            </a:r>
            <a:r>
              <a:rPr lang="en-US" sz="2200" b="1" dirty="0"/>
              <a:t>88,883 software developers </a:t>
            </a:r>
            <a:r>
              <a:rPr lang="en-US" sz="2200" dirty="0"/>
              <a:t>from </a:t>
            </a:r>
            <a:r>
              <a:rPr lang="en-US" sz="2200" b="1" dirty="0"/>
              <a:t>186</a:t>
            </a:r>
          </a:p>
          <a:p>
            <a:pPr marL="0" indent="0">
              <a:buNone/>
            </a:pPr>
            <a:r>
              <a:rPr lang="en-US" sz="2200" b="1" dirty="0"/>
              <a:t>     countries.</a:t>
            </a:r>
          </a:p>
          <a:p>
            <a:r>
              <a:rPr lang="en-US" sz="2200" dirty="0"/>
              <a:t>Familiarization with this dataset was achieved through</a:t>
            </a:r>
          </a:p>
          <a:p>
            <a:pPr marL="0" indent="0">
              <a:buNone/>
            </a:pPr>
            <a:r>
              <a:rPr lang="en-US" sz="2200" dirty="0"/>
              <a:t>     completing </a:t>
            </a:r>
            <a:r>
              <a:rPr lang="en-US" sz="2200" b="1" dirty="0"/>
              <a:t>IBM</a:t>
            </a:r>
            <a:r>
              <a:rPr lang="en-US" sz="2200" dirty="0"/>
              <a:t> labs on </a:t>
            </a:r>
            <a:r>
              <a:rPr lang="en-US" sz="2200" b="1" dirty="0"/>
              <a:t>Coursera</a:t>
            </a:r>
            <a:r>
              <a:rPr lang="en-US" sz="2200" dirty="0"/>
              <a:t>, which</a:t>
            </a:r>
          </a:p>
          <a:p>
            <a:pPr marL="0" indent="0">
              <a:buNone/>
            </a:pPr>
            <a:r>
              <a:rPr lang="en-US" sz="2200" dirty="0"/>
              <a:t>     encompassed topics such as Web Scraping, Dataset</a:t>
            </a:r>
          </a:p>
          <a:p>
            <a:pPr marL="0" indent="0">
              <a:buNone/>
            </a:pPr>
            <a:r>
              <a:rPr lang="en-US" sz="2200" dirty="0"/>
              <a:t>     Exploration, Data Wrangling, Exploratory Data</a:t>
            </a:r>
          </a:p>
          <a:p>
            <a:pPr marL="0" indent="0">
              <a:buNone/>
            </a:pPr>
            <a:r>
              <a:rPr lang="en-US" sz="2200" dirty="0"/>
              <a:t>     Analysis, and Data Visualization.</a:t>
            </a:r>
          </a:p>
          <a:p>
            <a:r>
              <a:rPr lang="en-US" sz="2200" dirty="0"/>
              <a:t>Data analysis and visualization was conducted via</a:t>
            </a:r>
          </a:p>
          <a:p>
            <a:pPr marL="0" indent="0">
              <a:buNone/>
            </a:pPr>
            <a:r>
              <a:rPr lang="en-US" sz="2200" dirty="0"/>
              <a:t>    </a:t>
            </a:r>
            <a:r>
              <a:rPr lang="en-US" sz="2200" b="1" dirty="0"/>
              <a:t>IBM Cognos Analytics.</a:t>
            </a:r>
            <a:endParaRPr lang="en-US" sz="1800" b="1" dirty="0"/>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43114"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a:p>
          <a:p>
            <a:pPr marL="0" indent="0">
              <a:buFont typeface="Arial"/>
              <a:buNone/>
            </a:pPr>
            <a:endParaRPr lang="en-US" sz="1800"/>
          </a:p>
          <a:p>
            <a:pPr marL="0" indent="0">
              <a:buFont typeface="Arial"/>
              <a:buNone/>
            </a:pPr>
            <a:endParaRPr lang="en-US" sz="1800" dirty="0"/>
          </a:p>
        </p:txBody>
      </p:sp>
      <p:sp>
        <p:nvSpPr>
          <p:cNvPr id="5" name="TextBox 4">
            <a:extLst>
              <a:ext uri="{FF2B5EF4-FFF2-40B4-BE49-F238E27FC236}">
                <a16:creationId xmlns:a16="http://schemas.microsoft.com/office/drawing/2014/main" id="{A2134341-D7C4-A61F-0923-58B69BF0EC1C}"/>
              </a:ext>
            </a:extLst>
          </p:cNvPr>
          <p:cNvSpPr txBox="1"/>
          <p:nvPr/>
        </p:nvSpPr>
        <p:spPr>
          <a:xfrm>
            <a:off x="898635" y="1512012"/>
            <a:ext cx="10394730" cy="4524315"/>
          </a:xfrm>
          <a:prstGeom prst="rect">
            <a:avLst/>
          </a:prstGeom>
          <a:noFill/>
        </p:spPr>
        <p:txBody>
          <a:bodyPr wrap="square">
            <a:spAutoFit/>
          </a:bodyPr>
          <a:lstStyle/>
          <a:p>
            <a:r>
              <a:rPr lang="en-CA" dirty="0"/>
              <a:t>• </a:t>
            </a:r>
            <a:r>
              <a:rPr lang="en-CA" b="1" dirty="0"/>
              <a:t>JavaScript</a:t>
            </a:r>
            <a:r>
              <a:rPr lang="en-CA" dirty="0"/>
              <a:t> remains the most used programming language.</a:t>
            </a:r>
          </a:p>
          <a:p>
            <a:endParaRPr lang="en-CA" dirty="0"/>
          </a:p>
          <a:p>
            <a:r>
              <a:rPr lang="en-CA" dirty="0"/>
              <a:t>• </a:t>
            </a:r>
            <a:r>
              <a:rPr lang="en-CA" b="1" dirty="0"/>
              <a:t>Python</a:t>
            </a:r>
            <a:r>
              <a:rPr lang="en-CA" dirty="0"/>
              <a:t> overtakes </a:t>
            </a:r>
            <a:r>
              <a:rPr lang="en-CA" b="1" dirty="0"/>
              <a:t>C#</a:t>
            </a:r>
            <a:r>
              <a:rPr lang="en-CA" dirty="0"/>
              <a:t>, becoming the </a:t>
            </a:r>
            <a:r>
              <a:rPr lang="en-CA" b="1" dirty="0"/>
              <a:t>3rd</a:t>
            </a:r>
            <a:r>
              <a:rPr lang="en-CA" dirty="0"/>
              <a:t> most preferred</a:t>
            </a:r>
          </a:p>
          <a:p>
            <a:r>
              <a:rPr lang="en-CA" dirty="0"/>
              <a:t>language with significant growth. It stands as the fastest growing major programming language.</a:t>
            </a:r>
          </a:p>
          <a:p>
            <a:endParaRPr lang="en-CA" dirty="0"/>
          </a:p>
          <a:p>
            <a:r>
              <a:rPr lang="en-CA" b="1" dirty="0"/>
              <a:t>• Nodejs </a:t>
            </a:r>
            <a:r>
              <a:rPr lang="en-CA" dirty="0"/>
              <a:t>is the most widely used among web frameworks, with </a:t>
            </a:r>
            <a:r>
              <a:rPr lang="en-CA" b="1" dirty="0"/>
              <a:t>jQuery</a:t>
            </a:r>
            <a:r>
              <a:rPr lang="en-CA" dirty="0"/>
              <a:t> surpassing </a:t>
            </a:r>
            <a:r>
              <a:rPr lang="en-CA" b="1" dirty="0"/>
              <a:t>Nextjs</a:t>
            </a:r>
            <a:r>
              <a:rPr lang="en-CA" dirty="0"/>
              <a:t> in developer usage this year.</a:t>
            </a:r>
          </a:p>
          <a:p>
            <a:endParaRPr lang="en-CA" dirty="0"/>
          </a:p>
          <a:p>
            <a:r>
              <a:rPr lang="en-CA" dirty="0"/>
              <a:t>• Globally</a:t>
            </a:r>
            <a:r>
              <a:rPr lang="en-CA" b="1" dirty="0"/>
              <a:t>, men represent </a:t>
            </a:r>
            <a:r>
              <a:rPr lang="en-CA" dirty="0"/>
              <a:t>approximately </a:t>
            </a:r>
            <a:r>
              <a:rPr lang="en-CA" b="1" dirty="0"/>
              <a:t>90% of respondents</a:t>
            </a:r>
            <a:r>
              <a:rPr lang="en-CA" dirty="0"/>
              <a:t>, with higher female representation among students than professional developers in regions like the US, India, and the UK.</a:t>
            </a:r>
          </a:p>
          <a:p>
            <a:endParaRPr lang="en-CA" dirty="0"/>
          </a:p>
          <a:p>
            <a:r>
              <a:rPr lang="en-CA" dirty="0"/>
              <a:t>• Around </a:t>
            </a:r>
            <a:r>
              <a:rPr lang="en-CA" b="1" dirty="0"/>
              <a:t>3/4</a:t>
            </a:r>
            <a:r>
              <a:rPr lang="en-CA" dirty="0"/>
              <a:t> of professional developers globally hold at least a </a:t>
            </a:r>
            <a:r>
              <a:rPr lang="en-CA" b="1" dirty="0"/>
              <a:t>bachelor's degree</a:t>
            </a:r>
            <a:r>
              <a:rPr lang="en-CA" dirty="0"/>
              <a:t>, aligning with past findings.</a:t>
            </a:r>
          </a:p>
          <a:p>
            <a:endParaRPr lang="en-CA" dirty="0"/>
          </a:p>
          <a:p>
            <a:r>
              <a:rPr lang="en-CA" b="1" dirty="0"/>
              <a:t>• 3/4 </a:t>
            </a:r>
            <a:r>
              <a:rPr lang="en-CA" dirty="0"/>
              <a:t>of survey respondents in professional developer roles</a:t>
            </a:r>
          </a:p>
          <a:p>
            <a:r>
              <a:rPr lang="en-CA" dirty="0"/>
              <a:t>are </a:t>
            </a:r>
            <a:r>
              <a:rPr lang="en-CA" b="1" dirty="0"/>
              <a:t>under 35 years old</a:t>
            </a:r>
            <a:r>
              <a:rPr lang="en-CA" dirty="0"/>
              <a:t>.</a:t>
            </a:r>
          </a:p>
        </p:txBody>
      </p:sp>
    </p:spTree>
    <p:custDataLst>
      <p:tags r:id="rId1"/>
    </p:custDataLst>
    <p:extLst>
      <p:ext uri="{BB962C8B-B14F-4D97-AF65-F5344CB8AC3E}">
        <p14:creationId xmlns:p14="http://schemas.microsoft.com/office/powerpoint/2010/main" val="22159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2DFAC5CF-1B58-ABB4-D63B-1D931D572459}"/>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&lt;Bar chart of top 10 programming languages for the current year goes here.&gt;</a:t>
            </a: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programming languages for the next year goes here.&gt;</a:t>
            </a:r>
          </a:p>
        </p:txBody>
      </p:sp>
      <p:pic>
        <p:nvPicPr>
          <p:cNvPr id="3" name="Picture 2">
            <a:extLst>
              <a:ext uri="{FF2B5EF4-FFF2-40B4-BE49-F238E27FC236}">
                <a16:creationId xmlns:a16="http://schemas.microsoft.com/office/drawing/2014/main" id="{34D424C6-7993-633D-669A-741645A255C7}"/>
              </a:ext>
            </a:extLst>
          </p:cNvPr>
          <p:cNvPicPr>
            <a:picLocks noChangeAspect="1"/>
          </p:cNvPicPr>
          <p:nvPr/>
        </p:nvPicPr>
        <p:blipFill>
          <a:blip r:embed="rId3"/>
          <a:stretch>
            <a:fillRect/>
          </a:stretch>
        </p:blipFill>
        <p:spPr>
          <a:xfrm>
            <a:off x="-1" y="2249214"/>
            <a:ext cx="5696607" cy="3927749"/>
          </a:xfrm>
          <a:prstGeom prst="rect">
            <a:avLst/>
          </a:prstGeom>
        </p:spPr>
      </p:pic>
      <p:pic>
        <p:nvPicPr>
          <p:cNvPr id="12" name="Picture 11">
            <a:extLst>
              <a:ext uri="{FF2B5EF4-FFF2-40B4-BE49-F238E27FC236}">
                <a16:creationId xmlns:a16="http://schemas.microsoft.com/office/drawing/2014/main" id="{857D6BFF-B614-203F-DFDF-1E4D807D4D1A}"/>
              </a:ext>
            </a:extLst>
          </p:cNvPr>
          <p:cNvPicPr>
            <a:picLocks noChangeAspect="1"/>
          </p:cNvPicPr>
          <p:nvPr/>
        </p:nvPicPr>
        <p:blipFill>
          <a:blip r:embed="rId4"/>
          <a:stretch>
            <a:fillRect/>
          </a:stretch>
        </p:blipFill>
        <p:spPr>
          <a:xfrm>
            <a:off x="6096000" y="2327564"/>
            <a:ext cx="6096000" cy="3849398"/>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r>
              <a:rPr lang="en-US" sz="2400" b="1" dirty="0"/>
              <a:t>JavaScript</a:t>
            </a:r>
            <a:r>
              <a:rPr lang="en-US" sz="2400" dirty="0"/>
              <a:t> </a:t>
            </a:r>
            <a:r>
              <a:rPr lang="en-US" sz="2400" b="1" dirty="0"/>
              <a:t>leads</a:t>
            </a:r>
            <a:r>
              <a:rPr lang="en-US" sz="2400" dirty="0"/>
              <a:t> with 1,156 current users and grows to 1,449 next year, remaining the top language.</a:t>
            </a:r>
          </a:p>
          <a:p>
            <a:r>
              <a:rPr lang="en-US" sz="2000" b="1" dirty="0"/>
              <a:t>Python’s</a:t>
            </a:r>
            <a:r>
              <a:rPr lang="en-US" sz="2000" dirty="0"/>
              <a:t> </a:t>
            </a:r>
            <a:r>
              <a:rPr lang="en-US" sz="2000" b="1" dirty="0"/>
              <a:t>popularity </a:t>
            </a:r>
            <a:r>
              <a:rPr lang="en-US" sz="2000" dirty="0"/>
              <a:t>rises from 699 current users to 1,066 next year, driven by data science demand.</a:t>
            </a:r>
          </a:p>
          <a:p>
            <a:r>
              <a:rPr lang="en-US" sz="2000" b="1" dirty="0"/>
              <a:t>Rust</a:t>
            </a:r>
            <a:r>
              <a:rPr lang="en-US" sz="2000" dirty="0"/>
              <a:t> and </a:t>
            </a:r>
            <a:r>
              <a:rPr lang="en-US" sz="2000" b="1" dirty="0"/>
              <a:t>TypeScript</a:t>
            </a:r>
            <a:r>
              <a:rPr lang="en-US" sz="2000" dirty="0"/>
              <a:t> gain interest, with 708 and 1,341 developers wanting to use them next year for performance and type safety.</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a:bodyPr>
          <a:lstStyle/>
          <a:p>
            <a:pPr marL="0" indent="0">
              <a:buNone/>
            </a:pPr>
            <a:r>
              <a:rPr lang="en-US" dirty="0"/>
              <a:t>Implications</a:t>
            </a:r>
          </a:p>
          <a:p>
            <a:r>
              <a:rPr lang="en-US" sz="2000" b="1" dirty="0"/>
              <a:t>Companies</a:t>
            </a:r>
            <a:r>
              <a:rPr lang="en-US" sz="2000" dirty="0"/>
              <a:t> should prioritize </a:t>
            </a:r>
            <a:r>
              <a:rPr lang="en-US" sz="2000" b="1" dirty="0"/>
              <a:t>JavaScript</a:t>
            </a:r>
            <a:r>
              <a:rPr lang="en-US" sz="2000" dirty="0"/>
              <a:t> and </a:t>
            </a:r>
            <a:r>
              <a:rPr lang="en-US" sz="2000" b="1" dirty="0"/>
              <a:t>Python</a:t>
            </a:r>
            <a:r>
              <a:rPr lang="en-US" sz="2000" dirty="0"/>
              <a:t> training to stay competitive in web and data projects.</a:t>
            </a:r>
          </a:p>
          <a:p>
            <a:r>
              <a:rPr lang="en-US" sz="2000" dirty="0"/>
              <a:t>Rising interest in </a:t>
            </a:r>
            <a:r>
              <a:rPr lang="en-US" sz="2000" b="1" dirty="0"/>
              <a:t>Rust</a:t>
            </a:r>
            <a:r>
              <a:rPr lang="en-US" sz="2000" dirty="0"/>
              <a:t> and </a:t>
            </a:r>
            <a:r>
              <a:rPr lang="en-US" sz="2000" b="1" dirty="0"/>
              <a:t>TypeScript</a:t>
            </a:r>
            <a:r>
              <a:rPr lang="en-US" sz="2000" dirty="0"/>
              <a:t> may shape future software designs favoring performance and safety.</a:t>
            </a:r>
          </a:p>
          <a:p>
            <a:r>
              <a:rPr lang="en-US" sz="2000" dirty="0"/>
              <a:t>Developers and educators need to focus on </a:t>
            </a:r>
            <a:r>
              <a:rPr lang="en-US" sz="2000" b="1" dirty="0"/>
              <a:t>Rust</a:t>
            </a:r>
            <a:r>
              <a:rPr lang="en-US" sz="2000" dirty="0"/>
              <a:t> and </a:t>
            </a:r>
            <a:r>
              <a:rPr lang="en-US" sz="2000" b="1" dirty="0"/>
              <a:t>TypeScript</a:t>
            </a:r>
            <a:r>
              <a:rPr lang="en-US" sz="2000" dirty="0"/>
              <a:t> to align with emerging industry needs.</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5" name="Content Placeholder 2">
            <a:extLst>
              <a:ext uri="{FF2B5EF4-FFF2-40B4-BE49-F238E27FC236}">
                <a16:creationId xmlns:a16="http://schemas.microsoft.com/office/drawing/2014/main" id="{B4E86EFD-B801-5996-879A-7A13CF75507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databases for the current year goes here &gt;</a:t>
            </a:r>
          </a:p>
        </p:txBody>
      </p:sp>
      <p:sp>
        <p:nvSpPr>
          <p:cNvPr id="6" name="Content Placeholder 2">
            <a:extLst>
              <a:ext uri="{FF2B5EF4-FFF2-40B4-BE49-F238E27FC236}">
                <a16:creationId xmlns:a16="http://schemas.microsoft.com/office/drawing/2014/main" id="{EF288C39-3E30-44CF-06C3-D46763CC8E0C}"/>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databases for the next year goes here.&gt;</a:t>
            </a:r>
          </a:p>
        </p:txBody>
      </p:sp>
      <p:pic>
        <p:nvPicPr>
          <p:cNvPr id="8" name="Picture 7">
            <a:extLst>
              <a:ext uri="{FF2B5EF4-FFF2-40B4-BE49-F238E27FC236}">
                <a16:creationId xmlns:a16="http://schemas.microsoft.com/office/drawing/2014/main" id="{008B6B38-43DA-7736-573C-04C42D6A888A}"/>
              </a:ext>
            </a:extLst>
          </p:cNvPr>
          <p:cNvPicPr>
            <a:picLocks noChangeAspect="1"/>
          </p:cNvPicPr>
          <p:nvPr/>
        </p:nvPicPr>
        <p:blipFill>
          <a:blip r:embed="rId3"/>
          <a:stretch>
            <a:fillRect/>
          </a:stretch>
        </p:blipFill>
        <p:spPr>
          <a:xfrm>
            <a:off x="115614" y="2327564"/>
            <a:ext cx="5654565" cy="3849398"/>
          </a:xfrm>
          <a:prstGeom prst="rect">
            <a:avLst/>
          </a:prstGeom>
        </p:spPr>
      </p:pic>
      <p:pic>
        <p:nvPicPr>
          <p:cNvPr id="10" name="Picture 9">
            <a:extLst>
              <a:ext uri="{FF2B5EF4-FFF2-40B4-BE49-F238E27FC236}">
                <a16:creationId xmlns:a16="http://schemas.microsoft.com/office/drawing/2014/main" id="{1BE03476-5521-4FBF-7D9A-97B02ED1CD33}"/>
              </a:ext>
            </a:extLst>
          </p:cNvPr>
          <p:cNvPicPr>
            <a:picLocks noChangeAspect="1"/>
          </p:cNvPicPr>
          <p:nvPr/>
        </p:nvPicPr>
        <p:blipFill>
          <a:blip r:embed="rId4"/>
          <a:stretch>
            <a:fillRect/>
          </a:stretch>
        </p:blipFill>
        <p:spPr>
          <a:xfrm>
            <a:off x="6019800" y="2327564"/>
            <a:ext cx="6056585" cy="3849399"/>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2.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280</TotalTime>
  <Words>1679</Words>
  <Application>Microsoft Office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vt:lpstr>
      <vt:lpstr>IBM Plex Mono</vt:lpstr>
      <vt:lpstr>IBM Plex Sans</vt:lpstr>
      <vt:lpstr>IBM Plex Sans SemiBold</vt:lpstr>
      <vt:lpstr>SLIDE_TEMPLATE_skill_network</vt:lpstr>
      <vt:lpstr>The Developer’s Journey :  Skills, Salary &amp; Satisfaction Trends</vt:lpstr>
      <vt:lpstr>PowerPoint Presentation</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Distribution of Coding Engagement Among Respondents </vt:lpstr>
      <vt:lpstr>Findings:</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Ali Jahangir</cp:lastModifiedBy>
  <cp:revision>22</cp:revision>
  <dcterms:created xsi:type="dcterms:W3CDTF">2024-10-30T05:40:03Z</dcterms:created>
  <dcterms:modified xsi:type="dcterms:W3CDTF">2025-02-25T16:47:26Z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