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PT Sans Narrow"/>
      <p:regular r:id="rId32"/>
      <p:bold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TSansNarrow-bold.fntdata"/><Relationship Id="rId10" Type="http://schemas.openxmlformats.org/officeDocument/2006/relationships/slide" Target="slides/slide5.xml"/><Relationship Id="rId32" Type="http://schemas.openxmlformats.org/officeDocument/2006/relationships/font" Target="fonts/PTSansNarrow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.fntdata"/><Relationship Id="rId12" Type="http://schemas.openxmlformats.org/officeDocument/2006/relationships/slide" Target="slides/slide7.xml"/><Relationship Id="rId34" Type="http://schemas.openxmlformats.org/officeDocument/2006/relationships/font" Target="fonts/OpenSans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9.xml"/><Relationship Id="rId36" Type="http://schemas.openxmlformats.org/officeDocument/2006/relationships/font" Target="fonts/Open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8da8b38e3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8da8b38e3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bb075dfc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bb075dfc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bb075dfc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bb075dfc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bb075dfc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bb075dfc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bb075dfc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bb075dfc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bb075dfc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bb075dfc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bb075dfc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bb075dfc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bb075dfc9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bb075dfc9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bb075dfc9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bb075dfc9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bb075dfc9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bb075dfc9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bb075dfc9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bb075dfc9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bb075dfc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bb075dfc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8d72386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8d72386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8d72386e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8d72386e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8d72386e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8d72386e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bb075dfc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bb075dfc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bb075dfc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bb075dfc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means clustering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bb075dfc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bb075dfc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8da8b38e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28da8b38e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bb075df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bb075df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bb075dfc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bb075dfc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bb075dfc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bb075dfc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bb075dfc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bb075dfc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695D46"/>
              </a:buClr>
              <a:buSzPts val="1400"/>
              <a:buFont typeface="Open Sans"/>
              <a:buChar char="❖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bb075dfc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bb075dfc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bb075dfc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bb075dfc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bb075dfc9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bb075dfc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Relationship Id="rId4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>
            <a:off x="1529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182900" y="1077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855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Randomly selected 1000 rows without replacement for our validation set</a:t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625" y="1372575"/>
            <a:ext cx="6615449" cy="356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 the variables into Predictors and Response Variable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4553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“Fine Amount” is the response variable, the variable we want to predict with our X-variables/predictors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 b="-57162" l="-526" r="48415" t="-18398"/>
          <a:stretch/>
        </p:blipFill>
        <p:spPr>
          <a:xfrm>
            <a:off x="422200" y="2433297"/>
            <a:ext cx="8355626" cy="23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74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and fitting the model - Results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002" y="1829868"/>
            <a:ext cx="7708001" cy="1324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 into train and test set</a:t>
            </a:r>
            <a:r>
              <a:rPr lang="en"/>
              <a:t> - Random Forest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00" y="1703300"/>
            <a:ext cx="878205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575" y="2915725"/>
            <a:ext cx="561975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2541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and fitting the model 2 - </a:t>
            </a:r>
            <a:r>
              <a:rPr lang="en"/>
              <a:t>Decision Trees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938" y="995125"/>
            <a:ext cx="6912137" cy="400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240250" y="5062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and fitting the model 2 - Decision Trees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575" y="1314450"/>
            <a:ext cx="8592024" cy="241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240250" y="5062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and fitting the model 2 - Decision Trees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725" y="1260125"/>
            <a:ext cx="8093249" cy="330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240250" y="5062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and fitting the model 2 - Decision Trees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175" y="1254150"/>
            <a:ext cx="7965426" cy="342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240250" y="5062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and fitting the model 2 - Decision Trees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50" y="1311400"/>
            <a:ext cx="8179475" cy="306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240250" y="5062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and fitting the model 2 - Decision Trees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00" y="1488125"/>
            <a:ext cx="8475100" cy="2649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PT Sans Narrow"/>
              <a:buChar char="●"/>
            </a:pPr>
            <a:r>
              <a:rPr lang="en" sz="21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Refresher on FINEder - Who we are / What we do </a:t>
            </a:r>
            <a:endParaRPr sz="21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PT Sans Narrow"/>
              <a:buChar char="●"/>
            </a:pPr>
            <a:r>
              <a:rPr lang="en" sz="21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Hypothesis</a:t>
            </a:r>
            <a:endParaRPr sz="21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PT Sans Narrow"/>
              <a:buChar char="●"/>
            </a:pPr>
            <a:r>
              <a:rPr lang="en" sz="21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Data preprocessing</a:t>
            </a:r>
            <a:endParaRPr sz="21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PT Sans Narrow"/>
              <a:buChar char="●"/>
            </a:pPr>
            <a:r>
              <a:rPr lang="en" sz="21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Splitting the variables into Predictors and Response Variable</a:t>
            </a:r>
            <a:endParaRPr sz="21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PT Sans Narrow"/>
              <a:buChar char="●"/>
            </a:pPr>
            <a:r>
              <a:rPr lang="en" sz="21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Model Selection </a:t>
            </a:r>
            <a:endParaRPr sz="21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PT Sans Narrow"/>
              <a:buChar char="●"/>
            </a:pPr>
            <a:r>
              <a:rPr lang="en" sz="21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Creating and fitting the model</a:t>
            </a:r>
            <a:endParaRPr sz="21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PT Sans Narrow"/>
              <a:buChar char="●"/>
            </a:pPr>
            <a:r>
              <a:rPr lang="en" sz="21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Results</a:t>
            </a:r>
            <a:endParaRPr sz="21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9525" y="2254850"/>
            <a:ext cx="2153075" cy="218244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/>
        </p:nvSpPr>
        <p:spPr>
          <a:xfrm>
            <a:off x="6636809" y="2323319"/>
            <a:ext cx="1324500" cy="13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240250" y="5062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</a:t>
            </a:r>
            <a:r>
              <a:rPr lang="en"/>
              <a:t>the Data for</a:t>
            </a:r>
            <a:r>
              <a:rPr lang="en"/>
              <a:t> Model 3 - </a:t>
            </a:r>
            <a:r>
              <a:rPr lang="en"/>
              <a:t>Naive</a:t>
            </a:r>
            <a:r>
              <a:rPr lang="en"/>
              <a:t> Bayes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3650"/>
            <a:ext cx="8839201" cy="904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0900" y="2117750"/>
            <a:ext cx="6562201" cy="272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240250" y="5062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</a:t>
            </a:r>
            <a:r>
              <a:rPr lang="en"/>
              <a:t> the Data for Model 3</a:t>
            </a:r>
            <a:r>
              <a:rPr lang="en"/>
              <a:t> - Naive Bayes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6425"/>
            <a:ext cx="8839199" cy="3462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240250" y="5062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Fitting and Predicting with</a:t>
            </a:r>
            <a:r>
              <a:rPr lang="en"/>
              <a:t> Model 3 - Naive Bayes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5775"/>
            <a:ext cx="8839200" cy="375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13342"/>
            <a:ext cx="8839201" cy="1570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Cross validation</a:t>
            </a:r>
            <a:endParaRPr/>
          </a:p>
        </p:txBody>
      </p:sp>
      <p:pic>
        <p:nvPicPr>
          <p:cNvPr id="215" name="Google Shape;2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9000" y="1422350"/>
            <a:ext cx="4342475" cy="325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Data Visualization</a:t>
            </a:r>
            <a:endParaRPr/>
          </a:p>
        </p:txBody>
      </p:sp>
      <p:sp>
        <p:nvSpPr>
          <p:cNvPr id="221" name="Google Shape;221;p36"/>
          <p:cNvSpPr txBox="1"/>
          <p:nvPr/>
        </p:nvSpPr>
        <p:spPr>
          <a:xfrm>
            <a:off x="479050" y="4569025"/>
            <a:ext cx="325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*Based on 1,000 random records</a:t>
            </a:r>
            <a:endParaRPr sz="800"/>
          </a:p>
        </p:txBody>
      </p:sp>
      <p:pic>
        <p:nvPicPr>
          <p:cNvPr id="222" name="Google Shape;22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00" y="1061100"/>
            <a:ext cx="432435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70638"/>
            <a:ext cx="3743325" cy="25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6"/>
          <p:cNvSpPr txBox="1"/>
          <p:nvPr/>
        </p:nvSpPr>
        <p:spPr>
          <a:xfrm>
            <a:off x="404525" y="3906200"/>
            <a:ext cx="325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Scatter plot showing the common violations per county</a:t>
            </a:r>
            <a:endParaRPr sz="800"/>
          </a:p>
        </p:txBody>
      </p:sp>
      <p:sp>
        <p:nvSpPr>
          <p:cNvPr id="225" name="Google Shape;225;p36"/>
          <p:cNvSpPr txBox="1"/>
          <p:nvPr/>
        </p:nvSpPr>
        <p:spPr>
          <a:xfrm>
            <a:off x="5062725" y="3906200"/>
            <a:ext cx="325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Clustering of Vehicle Makes and Fine Amounts</a:t>
            </a:r>
            <a:endParaRPr sz="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Thoughts / Comments / Conclusions</a:t>
            </a:r>
            <a:endParaRPr/>
          </a:p>
        </p:txBody>
      </p:sp>
      <p:sp>
        <p:nvSpPr>
          <p:cNvPr id="231" name="Google Shape;231;p37"/>
          <p:cNvSpPr txBox="1"/>
          <p:nvPr>
            <p:ph idx="1" type="body"/>
          </p:nvPr>
        </p:nvSpPr>
        <p:spPr>
          <a:xfrm>
            <a:off x="311700" y="12663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To improve our models and </a:t>
            </a:r>
            <a:r>
              <a:rPr lang="en">
                <a:solidFill>
                  <a:srgbClr val="000000"/>
                </a:solidFill>
              </a:rPr>
              <a:t>increase</a:t>
            </a:r>
            <a:r>
              <a:rPr lang="en">
                <a:solidFill>
                  <a:srgbClr val="000000"/>
                </a:solidFill>
              </a:rPr>
              <a:t> accuracy, we will </a:t>
            </a:r>
            <a:r>
              <a:rPr lang="en">
                <a:solidFill>
                  <a:srgbClr val="000000"/>
                </a:solidFill>
              </a:rPr>
              <a:t>have</a:t>
            </a:r>
            <a:r>
              <a:rPr lang="en">
                <a:solidFill>
                  <a:srgbClr val="000000"/>
                </a:solidFill>
              </a:rPr>
              <a:t> to continue validating </a:t>
            </a:r>
            <a:r>
              <a:rPr lang="en">
                <a:solidFill>
                  <a:srgbClr val="000000"/>
                </a:solidFill>
              </a:rPr>
              <a:t>our</a:t>
            </a:r>
            <a:r>
              <a:rPr lang="en">
                <a:solidFill>
                  <a:srgbClr val="000000"/>
                </a:solidFill>
              </a:rPr>
              <a:t> data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Data will have to be cleaned </a:t>
            </a:r>
            <a:r>
              <a:rPr lang="en">
                <a:solidFill>
                  <a:srgbClr val="000000"/>
                </a:solidFill>
              </a:rPr>
              <a:t>further</a:t>
            </a:r>
            <a:r>
              <a:rPr lang="en">
                <a:solidFill>
                  <a:srgbClr val="000000"/>
                </a:solidFill>
              </a:rPr>
              <a:t> to remove any </a:t>
            </a:r>
            <a:r>
              <a:rPr lang="en">
                <a:solidFill>
                  <a:srgbClr val="000000"/>
                </a:solidFill>
              </a:rPr>
              <a:t>inconsistencies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Various models will be tested on data, to find the best and most accurate fit for our dataset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32" name="Google Shape;2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400" y="1266325"/>
            <a:ext cx="3829436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38" name="Google Shape;238;p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reach out if you have any questions:​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Eric Chow  - Eric.Chow@Fineder.com​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Afaqul Haque - Afaqul.Haque@Fineder.com​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Urvaksh Irani - Urvaksh.Irani@Fineder.com​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Paul Leefoon – Paul.Leefoon@Fineder.com​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Shannon Paes - Shannon.Paes@Fineder.com​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Tony Tan - Tony.Tan@Fineder.com</a:t>
            </a:r>
            <a:endParaRPr/>
          </a:p>
        </p:txBody>
      </p:sp>
      <p:pic>
        <p:nvPicPr>
          <p:cNvPr id="239" name="Google Shape;239;p38"/>
          <p:cNvPicPr preferRelativeResize="0"/>
          <p:nvPr/>
        </p:nvPicPr>
        <p:blipFill rotWithShape="1">
          <a:blip r:embed="rId3">
            <a:alphaModFix/>
          </a:blip>
          <a:srcRect b="15641" l="0" r="0" t="16321"/>
          <a:stretch/>
        </p:blipFill>
        <p:spPr>
          <a:xfrm>
            <a:off x="6372700" y="1508925"/>
            <a:ext cx="2386075" cy="162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Refresher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FINEder is an app aimed at helping people and businesses across NYC predict and avoid the likelihood of receiving a high parking fine in a specific area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Our mission is to create a hassle-free journey for travelers, residents and coworkers. Our application safeguards individuals from parking violations in the city and at the same time avoids unnecessary clutters and traffic jams.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We plan to use NYC Parking Violation Data to predict how much a </a:t>
            </a:r>
            <a:r>
              <a:rPr lang="en">
                <a:solidFill>
                  <a:srgbClr val="000000"/>
                </a:solidFill>
              </a:rPr>
              <a:t>consumer</a:t>
            </a:r>
            <a:r>
              <a:rPr lang="en">
                <a:solidFill>
                  <a:srgbClr val="000000"/>
                </a:solidFill>
              </a:rPr>
              <a:t> or a business entity will be charged for incurring a parking violation.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479050" y="4569025"/>
            <a:ext cx="325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CCCCC"/>
                </a:solidFill>
              </a:rPr>
              <a:t>https://www.kaggle.com/datasets/new-york-city/nyc-parking-tickets</a:t>
            </a:r>
            <a:endParaRPr sz="8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>
                <a:solidFill>
                  <a:srgbClr val="000000"/>
                </a:solidFill>
              </a:rPr>
              <a:t>We hypothesize that the use of specific quantitative and qualitative variables in the NYC parking data set can be successful in predicting the fine amount of violations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❖"/>
            </a:pPr>
            <a:r>
              <a:rPr lang="en">
                <a:solidFill>
                  <a:srgbClr val="000000"/>
                </a:solidFill>
              </a:rPr>
              <a:t>These results can help our company develop insights on violations based on various criterias, to </a:t>
            </a:r>
            <a:r>
              <a:rPr lang="en">
                <a:solidFill>
                  <a:srgbClr val="000000"/>
                </a:solidFill>
              </a:rPr>
              <a:t>help our users avoid potential fines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❖"/>
            </a:pPr>
            <a:r>
              <a:rPr lang="en">
                <a:solidFill>
                  <a:srgbClr val="000000"/>
                </a:solidFill>
              </a:rPr>
              <a:t>The models we tested on the 1,000 records were: </a:t>
            </a:r>
            <a:endParaRPr>
              <a:solidFill>
                <a:srgbClr val="000000"/>
              </a:solidFill>
            </a:endParaRPr>
          </a:p>
          <a:p>
            <a:pPr indent="-310832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➢"/>
            </a:pPr>
            <a:r>
              <a:rPr lang="en">
                <a:solidFill>
                  <a:srgbClr val="000000"/>
                </a:solidFill>
              </a:rPr>
              <a:t>Random Forest</a:t>
            </a:r>
            <a:endParaRPr>
              <a:solidFill>
                <a:srgbClr val="000000"/>
              </a:solidFill>
            </a:endParaRPr>
          </a:p>
          <a:p>
            <a:pPr indent="-310832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➢"/>
            </a:pPr>
            <a:r>
              <a:rPr lang="en">
                <a:solidFill>
                  <a:srgbClr val="000000"/>
                </a:solidFill>
              </a:rPr>
              <a:t>Decision Tree</a:t>
            </a:r>
            <a:endParaRPr>
              <a:solidFill>
                <a:srgbClr val="000000"/>
              </a:solidFill>
            </a:endParaRPr>
          </a:p>
          <a:p>
            <a:pPr indent="-310832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➢"/>
            </a:pPr>
            <a:r>
              <a:rPr lang="en">
                <a:solidFill>
                  <a:srgbClr val="000000"/>
                </a:solidFill>
              </a:rPr>
              <a:t>Naive Bayes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9222" y="2717472"/>
            <a:ext cx="1482725" cy="185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055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- Dropping </a:t>
            </a:r>
            <a:r>
              <a:rPr lang="en"/>
              <a:t>irrelevant columns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550" y="3048100"/>
            <a:ext cx="7115175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925" y="1419625"/>
            <a:ext cx="8594376" cy="1381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3873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- Aggregating remaining columns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168850" y="1290125"/>
            <a:ext cx="8520600" cy="27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lang="en">
                <a:solidFill>
                  <a:srgbClr val="000000"/>
                </a:solidFill>
              </a:rPr>
              <a:t>Found count of unique values for each column and used mapping to adjust any </a:t>
            </a:r>
            <a:r>
              <a:rPr lang="en">
                <a:solidFill>
                  <a:srgbClr val="000000"/>
                </a:solidFill>
              </a:rPr>
              <a:t>inconsistencies</a:t>
            </a:r>
            <a:r>
              <a:rPr lang="en">
                <a:solidFill>
                  <a:srgbClr val="000000"/>
                </a:solidFill>
              </a:rPr>
              <a:t> in spelling / category types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lang="en">
                <a:solidFill>
                  <a:srgbClr val="000000"/>
                </a:solidFill>
              </a:rPr>
              <a:t>For columns with many unique values, unique values with very low counts were grouped together and mapped under “OTHER”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lang="en">
                <a:solidFill>
                  <a:srgbClr val="000000"/>
                </a:solidFill>
              </a:rPr>
              <a:t>Columns</a:t>
            </a:r>
            <a:r>
              <a:rPr lang="en">
                <a:solidFill>
                  <a:srgbClr val="000000"/>
                </a:solidFill>
              </a:rPr>
              <a:t> cleaned using mapping: Registration State, Plate Type, Vehicle Body Type, Vehicle Make, Violation Time, Violation County, Violation Color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- One of the many examples of aggregating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775" y="1605225"/>
            <a:ext cx="5974700" cy="269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50425" y="1605225"/>
            <a:ext cx="30000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Example: Violation County had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many different Abbreviations/Spellings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1935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- Further cleaning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Dropping null values and more columns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Final product before label encoding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Dropped “Violation code” since violation code is a direct reflection of “FINE </a:t>
            </a:r>
            <a:r>
              <a:rPr lang="en">
                <a:solidFill>
                  <a:srgbClr val="000000"/>
                </a:solidFill>
              </a:rPr>
              <a:t>AMOUNT</a:t>
            </a:r>
            <a:r>
              <a:rPr lang="en">
                <a:solidFill>
                  <a:srgbClr val="000000"/>
                </a:solidFill>
              </a:rPr>
              <a:t>”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600" y="2659200"/>
            <a:ext cx="790575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231975" y="770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- Label Encoding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231975" y="925025"/>
            <a:ext cx="8520600" cy="30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Converted the remaining categorical values into numerical values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Before Encoding							After Encoding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75" y="2178125"/>
            <a:ext cx="4259275" cy="16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7251" y="2144500"/>
            <a:ext cx="4719525" cy="2636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