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PT Sans Narrow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TSansNarr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regular.fntdata"/><Relationship Id="rId30" Type="http://schemas.openxmlformats.org/officeDocument/2006/relationships/font" Target="fonts/PTSansNarrow-bold.fntdata"/><Relationship Id="rId11" Type="http://schemas.openxmlformats.org/officeDocument/2006/relationships/slide" Target="slides/slide5.xml"/><Relationship Id="rId33" Type="http://schemas.openxmlformats.org/officeDocument/2006/relationships/font" Target="fonts/OpenSans-italic.fntdata"/><Relationship Id="rId10" Type="http://schemas.openxmlformats.org/officeDocument/2006/relationships/slide" Target="slides/slide4.xml"/><Relationship Id="rId32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a20aea8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a20aea8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ad03b8d7f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ad03b8d7f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af87bbb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af87bbb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af87bbbc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af87bbbc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af87bbbc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af87bbbc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af87bbbc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af87bbbc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af87bbbc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af87bbbc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af87bbbc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af87bbbc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ad03b8d7f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ad03b8d7f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ad03b8d7f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ad03b8d7f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aecffa99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aecffa9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ad03b8d7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ad03b8d7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aecffa99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aecffa99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ad03b8d7f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ad03b8d7f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ad03b8d7f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ad03b8d7f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ad03b8d7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ad03b8d7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ad03b8d7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ad03b8d7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ad03b8d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ad03b8d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695D46"/>
              </a:buClr>
              <a:buSzPts val="1400"/>
              <a:buFont typeface="Open Sans"/>
              <a:buChar char="❖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ad03b8d7f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ad03b8d7f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ad6f24c8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ad6f24c8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ad6f24c8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ad6f24c8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a49f1ea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a49f1ea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 txBox="1"/>
          <p:nvPr/>
        </p:nvSpPr>
        <p:spPr>
          <a:xfrm>
            <a:off x="311700" y="1901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05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Manipulating Time</a:t>
            </a:r>
            <a:endParaRPr/>
          </a:p>
        </p:txBody>
      </p:sp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57299"/>
            <a:ext cx="8520600" cy="261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50" y="1400775"/>
            <a:ext cx="8324675" cy="7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05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</a:t>
            </a:r>
            <a:r>
              <a:rPr lang="en"/>
              <a:t> Columns</a:t>
            </a:r>
            <a:endParaRPr/>
          </a:p>
        </p:txBody>
      </p:sp>
      <p:pic>
        <p:nvPicPr>
          <p:cNvPr id="191" name="Google Shape;19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2571750"/>
            <a:ext cx="80772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 Fine Amounts</a:t>
            </a:r>
            <a:endParaRPr/>
          </a:p>
        </p:txBody>
      </p:sp>
      <p:pic>
        <p:nvPicPr>
          <p:cNvPr id="197" name="Google Shape;1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25" y="1649838"/>
            <a:ext cx="77057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405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Dummy Variables</a:t>
            </a:r>
            <a:endParaRPr/>
          </a:p>
        </p:txBody>
      </p:sp>
      <p:pic>
        <p:nvPicPr>
          <p:cNvPr id="203" name="Google Shape;2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588" y="1332325"/>
            <a:ext cx="7598825" cy="32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240250" y="506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(Milestone 2 Results)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5775"/>
            <a:ext cx="8839200" cy="375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13342"/>
            <a:ext cx="8839201" cy="1570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Prediction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725" y="2198374"/>
            <a:ext cx="2518675" cy="22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352" y="1466600"/>
            <a:ext cx="7745298" cy="41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240250" y="506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 (Milestone 2 Results)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50" y="1311400"/>
            <a:ext cx="8179475" cy="30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311700" y="405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pic>
        <p:nvPicPr>
          <p:cNvPr id="229" name="Google Shape;2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638" y="1990625"/>
            <a:ext cx="3044725" cy="199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750" y="1297975"/>
            <a:ext cx="7832499" cy="4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title"/>
          </p:nvPr>
        </p:nvSpPr>
        <p:spPr>
          <a:xfrm>
            <a:off x="311700" y="2531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</a:t>
            </a:r>
            <a:endParaRPr/>
          </a:p>
        </p:txBody>
      </p:sp>
      <p:sp>
        <p:nvSpPr>
          <p:cNvPr id="236" name="Google Shape;236;p42"/>
          <p:cNvSpPr txBox="1"/>
          <p:nvPr/>
        </p:nvSpPr>
        <p:spPr>
          <a:xfrm>
            <a:off x="159300" y="1105425"/>
            <a:ext cx="207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WHAT IS IT ?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42"/>
          <p:cNvSpPr txBox="1"/>
          <p:nvPr/>
        </p:nvSpPr>
        <p:spPr>
          <a:xfrm>
            <a:off x="616500" y="1498100"/>
            <a:ext cx="789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It’s a Machine Learning Algorithm that combines the output of multiple decision trees to reach a single result.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42"/>
          <p:cNvSpPr txBox="1"/>
          <p:nvPr/>
        </p:nvSpPr>
        <p:spPr>
          <a:xfrm>
            <a:off x="159300" y="2610175"/>
            <a:ext cx="283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WHY DID WE USE IT ?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42"/>
          <p:cNvSpPr txBox="1"/>
          <p:nvPr/>
        </p:nvSpPr>
        <p:spPr>
          <a:xfrm>
            <a:off x="616500" y="3125850"/>
            <a:ext cx="7783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➔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It can perform classification tasks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➔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It can handle large datasets efficiently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➔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It provides a higher level of accuracy in predicting outcomes over the decision tree algorithm.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658550"/>
            <a:ext cx="7140925" cy="14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3"/>
          <p:cNvSpPr txBox="1"/>
          <p:nvPr/>
        </p:nvSpPr>
        <p:spPr>
          <a:xfrm>
            <a:off x="198600" y="264650"/>
            <a:ext cx="70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Categorized Fine Amount into 2 categories (0-80, &gt;80).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6" name="Google Shape;24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524025"/>
            <a:ext cx="6496275" cy="9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3"/>
          <p:cNvSpPr txBox="1"/>
          <p:nvPr/>
        </p:nvSpPr>
        <p:spPr>
          <a:xfrm>
            <a:off x="304800" y="218222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Divided the sample into 70% Train set and 30% Test set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8" name="Google Shape;24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3745075"/>
            <a:ext cx="6628201" cy="9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</a:t>
            </a:r>
            <a:endParaRPr/>
          </a:p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T Sans Narrow"/>
              <a:buChar char="●"/>
            </a:pPr>
            <a:r>
              <a:rPr lang="en" sz="21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Refresher on FINEder - Who we are / What we do </a:t>
            </a:r>
            <a:endParaRPr sz="21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T Sans Narrow"/>
              <a:buChar char="●"/>
            </a:pPr>
            <a:r>
              <a:rPr lang="en" sz="21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Hypothesis</a:t>
            </a:r>
            <a:endParaRPr sz="21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T Sans Narrow"/>
              <a:buChar char="●"/>
            </a:pPr>
            <a:r>
              <a:rPr lang="en" sz="21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Data Preprocessing and Cleaning</a:t>
            </a:r>
            <a:endParaRPr sz="21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T Sans Narrow"/>
              <a:buChar char="●"/>
            </a:pPr>
            <a:r>
              <a:rPr lang="en" sz="21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Model Selection </a:t>
            </a:r>
            <a:endParaRPr sz="21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T Sans Narrow"/>
              <a:buChar char="●"/>
            </a:pPr>
            <a:r>
              <a:rPr lang="en" sz="21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Creating and fitting the model</a:t>
            </a:r>
            <a:endParaRPr sz="21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T Sans Narrow"/>
              <a:buChar char="●"/>
            </a:pPr>
            <a:r>
              <a:rPr lang="en" sz="21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Visualizations</a:t>
            </a:r>
            <a:endParaRPr sz="21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PT Sans Narrow"/>
              <a:buChar char="●"/>
            </a:pPr>
            <a:r>
              <a:rPr lang="en" sz="21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Results</a:t>
            </a:r>
            <a:endParaRPr sz="21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21" name="Google Shape;1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525" y="2254850"/>
            <a:ext cx="2153075" cy="21824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6"/>
          <p:cNvSpPr txBox="1"/>
          <p:nvPr/>
        </p:nvSpPr>
        <p:spPr>
          <a:xfrm>
            <a:off x="6636809" y="2323319"/>
            <a:ext cx="1324500" cy="13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Insights</a:t>
            </a:r>
            <a:endParaRPr/>
          </a:p>
        </p:txBody>
      </p:sp>
      <p:pic>
        <p:nvPicPr>
          <p:cNvPr id="254" name="Google Shape;2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25" y="2064529"/>
            <a:ext cx="4109548" cy="282332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4"/>
          <p:cNvSpPr txBox="1"/>
          <p:nvPr/>
        </p:nvSpPr>
        <p:spPr>
          <a:xfrm>
            <a:off x="29400" y="632650"/>
            <a:ext cx="3978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OTHER category in the Vehicle Body Type consists of 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elivery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vans/trucks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Approximately 20% of the violations were committed by Delivery vans/trucks in Manhattan itself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44"/>
          <p:cNvSpPr txBox="1"/>
          <p:nvPr/>
        </p:nvSpPr>
        <p:spPr>
          <a:xfrm>
            <a:off x="703975" y="4724600"/>
            <a:ext cx="165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* Sample size = 300,000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44"/>
          <p:cNvSpPr txBox="1"/>
          <p:nvPr/>
        </p:nvSpPr>
        <p:spPr>
          <a:xfrm>
            <a:off x="4935775" y="632650"/>
            <a:ext cx="3844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White cars receive more parking violations than any other car color in Manhattan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8" name="Google Shape;25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355" y="2087338"/>
            <a:ext cx="4023148" cy="277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44"/>
          <p:cNvCxnSpPr/>
          <p:nvPr/>
        </p:nvCxnSpPr>
        <p:spPr>
          <a:xfrm>
            <a:off x="4572000" y="-12175"/>
            <a:ext cx="49200" cy="50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44"/>
          <p:cNvSpPr txBox="1"/>
          <p:nvPr/>
        </p:nvSpPr>
        <p:spPr>
          <a:xfrm>
            <a:off x="5477450" y="4724600"/>
            <a:ext cx="165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* Sample size = 300,000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</a:t>
            </a:r>
            <a:r>
              <a:rPr lang="en"/>
              <a:t>Final Thoughts </a:t>
            </a:r>
            <a:endParaRPr/>
          </a:p>
        </p:txBody>
      </p:sp>
      <p:sp>
        <p:nvSpPr>
          <p:cNvPr id="266" name="Google Shape;266;p45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❖"/>
            </a:pPr>
            <a:r>
              <a:rPr lang="en" sz="1400">
                <a:solidFill>
                  <a:srgbClr val="000000"/>
                </a:solidFill>
              </a:rPr>
              <a:t>Based on our methods, the models produced lower scores compared to milestone 2</a:t>
            </a:r>
            <a:endParaRPr sz="1400">
              <a:solidFill>
                <a:srgbClr val="000000"/>
              </a:solidFill>
            </a:endParaRPr>
          </a:p>
          <a:p>
            <a:pPr indent="-304165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❖"/>
            </a:pPr>
            <a:r>
              <a:rPr lang="en" sz="1400">
                <a:solidFill>
                  <a:srgbClr val="000000"/>
                </a:solidFill>
              </a:rPr>
              <a:t>We believe this is due to the </a:t>
            </a:r>
            <a:r>
              <a:rPr lang="en" sz="1400">
                <a:solidFill>
                  <a:srgbClr val="000000"/>
                </a:solidFill>
              </a:rPr>
              <a:t>likelihood</a:t>
            </a:r>
            <a:r>
              <a:rPr lang="en" sz="1400">
                <a:solidFill>
                  <a:srgbClr val="000000"/>
                </a:solidFill>
              </a:rPr>
              <a:t> of the sample size increasing and removing variables that have </a:t>
            </a:r>
            <a:r>
              <a:rPr lang="en" sz="1400">
                <a:solidFill>
                  <a:srgbClr val="000000"/>
                </a:solidFill>
              </a:rPr>
              <a:t>multicollinearity</a:t>
            </a:r>
            <a:r>
              <a:rPr lang="en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-304165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❖"/>
            </a:pPr>
            <a:r>
              <a:rPr lang="en" sz="1400">
                <a:solidFill>
                  <a:srgbClr val="000000"/>
                </a:solidFill>
              </a:rPr>
              <a:t>Since most of our data was categorical, it was difficult for the models to predict variables that affect each other / are correlated</a:t>
            </a:r>
            <a:endParaRPr sz="1400">
              <a:solidFill>
                <a:srgbClr val="000000"/>
              </a:solidFill>
            </a:endParaRPr>
          </a:p>
          <a:p>
            <a:pPr indent="-304165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❖"/>
            </a:pPr>
            <a:r>
              <a:rPr lang="en" sz="1400">
                <a:solidFill>
                  <a:srgbClr val="000000"/>
                </a:solidFill>
              </a:rPr>
              <a:t>We </a:t>
            </a:r>
            <a:r>
              <a:rPr lang="en" sz="1400">
                <a:solidFill>
                  <a:srgbClr val="000000"/>
                </a:solidFill>
              </a:rPr>
              <a:t>tried</a:t>
            </a:r>
            <a:r>
              <a:rPr lang="en" sz="1400">
                <a:solidFill>
                  <a:srgbClr val="000000"/>
                </a:solidFill>
              </a:rPr>
              <a:t> various methods and </a:t>
            </a:r>
            <a:r>
              <a:rPr lang="en" sz="1400">
                <a:solidFill>
                  <a:srgbClr val="000000"/>
                </a:solidFill>
              </a:rPr>
              <a:t>manipulated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</a:rPr>
              <a:t>variables</a:t>
            </a:r>
            <a:r>
              <a:rPr lang="en" sz="1400">
                <a:solidFill>
                  <a:srgbClr val="000000"/>
                </a:solidFill>
              </a:rPr>
              <a:t>, such as time and binning categories, however not much change</a:t>
            </a:r>
            <a:endParaRPr sz="1400">
              <a:solidFill>
                <a:srgbClr val="000000"/>
              </a:solidFill>
            </a:endParaRPr>
          </a:p>
          <a:p>
            <a:pPr indent="-304165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❖"/>
            </a:pPr>
            <a:r>
              <a:rPr lang="en" sz="1400">
                <a:solidFill>
                  <a:srgbClr val="000000"/>
                </a:solidFill>
              </a:rPr>
              <a:t>One possibility is making our data set smaller by focusing on a specific county instead of all of NYC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267" name="Google Shape;2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400" y="1266325"/>
            <a:ext cx="3829436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73" name="Google Shape;273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reach out if you have any questions:​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Eric Chow  - Eric.Chow@Fineder.com​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Afaqul Haque - Afaqul.Haque@Fineder.com​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Urvaksh Irani - Urvaksh.Irani@Fineder.com​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Paul Leefoon – Paul.Leefoon@Fineder.com​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Shannon Paes - Shannon.Paes@Fineder.com​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Tony Tan - Tony.Tan@Fineder.com</a:t>
            </a:r>
            <a:endParaRPr/>
          </a:p>
        </p:txBody>
      </p:sp>
      <p:pic>
        <p:nvPicPr>
          <p:cNvPr id="274" name="Google Shape;274;p46"/>
          <p:cNvPicPr preferRelativeResize="0"/>
          <p:nvPr/>
        </p:nvPicPr>
        <p:blipFill rotWithShape="1">
          <a:blip r:embed="rId3">
            <a:alphaModFix/>
          </a:blip>
          <a:srcRect b="15641" l="0" r="0" t="16321"/>
          <a:stretch/>
        </p:blipFill>
        <p:spPr>
          <a:xfrm>
            <a:off x="6372700" y="1508925"/>
            <a:ext cx="2386075" cy="16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Refresher</a:t>
            </a:r>
            <a:endParaRPr/>
          </a:p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FINEder is an app aimed at helping people and businesses across NYC predict and avoid the likelihood of receiving a high parking fine in a specific area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Our mission is to create a hassle-free journey for travelers, residents and coworkers. Our application safeguards individuals from parking violations in the city and at the same time avoids unnecessary clutters and traffic jams.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We plan to use NYC Parking Violation Data to predict how much a consumer or a business entity will be charged for incurring a parking violation.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9" name="Google Shape;129;p27"/>
          <p:cNvSpPr txBox="1"/>
          <p:nvPr/>
        </p:nvSpPr>
        <p:spPr>
          <a:xfrm>
            <a:off x="479050" y="4569025"/>
            <a:ext cx="325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CCCCC"/>
                </a:solidFill>
              </a:rPr>
              <a:t>https://www.kaggle.com/datasets/new-york-city/nyc-parking-tickets</a:t>
            </a:r>
            <a:endParaRPr sz="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</a:t>
            </a:r>
            <a:endParaRPr/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>
                <a:solidFill>
                  <a:srgbClr val="000000"/>
                </a:solidFill>
              </a:rPr>
              <a:t>We hypothesize that the use of specific quantitative and qualitative variables in the NYC parking data set can be successful in predicting the likelihood of a user receiving a violation and the fine amount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❖"/>
            </a:pPr>
            <a:r>
              <a:rPr lang="en">
                <a:solidFill>
                  <a:srgbClr val="000000"/>
                </a:solidFill>
              </a:rPr>
              <a:t>These results can help our company develop insights on violations based on various criterias, to help our users avoid potential fines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❖"/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lang="en">
                <a:solidFill>
                  <a:srgbClr val="000000"/>
                </a:solidFill>
              </a:rPr>
              <a:t>methodologies</a:t>
            </a:r>
            <a:r>
              <a:rPr lang="en">
                <a:solidFill>
                  <a:srgbClr val="000000"/>
                </a:solidFill>
              </a:rPr>
              <a:t> we tested on the 100,000 records were: </a:t>
            </a:r>
            <a:endParaRPr>
              <a:solidFill>
                <a:srgbClr val="000000"/>
              </a:solidFill>
            </a:endParaRPr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>
                <a:solidFill>
                  <a:srgbClr val="000000"/>
                </a:solidFill>
              </a:rPr>
              <a:t>Naive Bayes</a:t>
            </a:r>
            <a:endParaRPr>
              <a:solidFill>
                <a:srgbClr val="000000"/>
              </a:solidFill>
            </a:endParaRPr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>
                <a:solidFill>
                  <a:srgbClr val="000000"/>
                </a:solidFill>
              </a:rPr>
              <a:t>Random Forest</a:t>
            </a:r>
            <a:endParaRPr>
              <a:solidFill>
                <a:srgbClr val="000000"/>
              </a:solidFill>
            </a:endParaRPr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>
                <a:solidFill>
                  <a:srgbClr val="000000"/>
                </a:solidFill>
              </a:rPr>
              <a:t>Decision Tree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6" name="Google Shape;1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9222" y="2717472"/>
            <a:ext cx="1482725" cy="18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311700" y="387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168850" y="1094700"/>
            <a:ext cx="8520600" cy="3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Char char="❖"/>
            </a:pPr>
            <a:r>
              <a:rPr lang="en">
                <a:solidFill>
                  <a:srgbClr val="000000"/>
                </a:solidFill>
              </a:rPr>
              <a:t>Original Dataset had 10,803,028 records.</a:t>
            </a:r>
            <a:endParaRPr>
              <a:solidFill>
                <a:srgbClr val="000000"/>
              </a:solidFill>
            </a:endParaRPr>
          </a:p>
          <a:p>
            <a:pPr indent="-310832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7777"/>
              <a:buChar char="❖"/>
            </a:pPr>
            <a:r>
              <a:rPr lang="en">
                <a:solidFill>
                  <a:srgbClr val="000000"/>
                </a:solidFill>
              </a:rPr>
              <a:t>Dropped irrelevant columns and Null Values, bringing total to </a:t>
            </a:r>
            <a:r>
              <a:rPr lang="en">
                <a:solidFill>
                  <a:srgbClr val="000000"/>
                </a:solidFill>
              </a:rPr>
              <a:t>1,245,953</a:t>
            </a:r>
            <a:endParaRPr>
              <a:solidFill>
                <a:srgbClr val="000000"/>
              </a:solidFill>
            </a:endParaRPr>
          </a:p>
          <a:p>
            <a:pPr indent="-310832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7777"/>
              <a:buChar char="❖"/>
            </a:pPr>
            <a:r>
              <a:rPr lang="en">
                <a:solidFill>
                  <a:srgbClr val="000000"/>
                </a:solidFill>
              </a:rPr>
              <a:t>Found count of unique values for each column and used mapping to adjust any inconsistencies in spelling / category types. Unique values with very low counts were grouped together and mapped under “OTHER”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❖"/>
            </a:pPr>
            <a:r>
              <a:rPr lang="en">
                <a:solidFill>
                  <a:srgbClr val="000000"/>
                </a:solidFill>
              </a:rPr>
              <a:t>We created a new column to bin the time of violations. Converted the data to date-time object. We used categorized them by business hours (9am-5pm). 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❖"/>
            </a:pPr>
            <a:r>
              <a:rPr lang="en">
                <a:solidFill>
                  <a:srgbClr val="000000"/>
                </a:solidFill>
              </a:rPr>
              <a:t>We also created a column to see what part of the month the violation occurred.</a:t>
            </a:r>
            <a:endParaRPr>
              <a:solidFill>
                <a:srgbClr val="000000"/>
              </a:solidFill>
            </a:endParaRPr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>
                <a:solidFill>
                  <a:srgbClr val="000000"/>
                </a:solidFill>
              </a:rPr>
              <a:t>Beginning (1-10), Middle (Middle 11-20), End (21-end of month)</a:t>
            </a:r>
            <a:endParaRPr>
              <a:solidFill>
                <a:srgbClr val="000000"/>
              </a:solidFill>
            </a:endParaRPr>
          </a:p>
          <a:p>
            <a:pPr indent="-310832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❖"/>
            </a:pPr>
            <a:r>
              <a:rPr lang="en">
                <a:solidFill>
                  <a:srgbClr val="000000"/>
                </a:solidFill>
              </a:rPr>
              <a:t>Then random sampled 100,000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311700" y="94200"/>
            <a:ext cx="85206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48" name="Google Shape;148;p30"/>
          <p:cNvSpPr txBox="1"/>
          <p:nvPr/>
        </p:nvSpPr>
        <p:spPr>
          <a:xfrm>
            <a:off x="7152275" y="218100"/>
            <a:ext cx="189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*Based on 100,000 random records</a:t>
            </a:r>
            <a:endParaRPr sz="800"/>
          </a:p>
        </p:txBody>
      </p:sp>
      <p:sp>
        <p:nvSpPr>
          <p:cNvPr id="149" name="Google Shape;149;p30"/>
          <p:cNvSpPr txBox="1"/>
          <p:nvPr>
            <p:ph idx="1" type="body"/>
          </p:nvPr>
        </p:nvSpPr>
        <p:spPr>
          <a:xfrm>
            <a:off x="311700" y="3740500"/>
            <a:ext cx="8520600" cy="12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Categorical Plot of the number of violations given per day. Orange bars represent tickets given during peak/working hours (9am-5pm) and blue represents off-peak hours (rest of the day)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Significantly</a:t>
            </a:r>
            <a:r>
              <a:rPr lang="en" sz="1400">
                <a:solidFill>
                  <a:srgbClr val="000000"/>
                </a:solidFill>
              </a:rPr>
              <a:t> more violations occur during peak hours, </a:t>
            </a:r>
            <a:r>
              <a:rPr lang="en" sz="1400">
                <a:solidFill>
                  <a:srgbClr val="000000"/>
                </a:solidFill>
              </a:rPr>
              <a:t>especially</a:t>
            </a:r>
            <a:r>
              <a:rPr lang="en" sz="1400">
                <a:solidFill>
                  <a:srgbClr val="000000"/>
                </a:solidFill>
              </a:rPr>
              <a:t> during a typical work week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50" name="Google Shape;1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125" y="707339"/>
            <a:ext cx="6353744" cy="2975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311700" y="94200"/>
            <a:ext cx="85206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56" name="Google Shape;156;p31"/>
          <p:cNvSpPr txBox="1"/>
          <p:nvPr/>
        </p:nvSpPr>
        <p:spPr>
          <a:xfrm>
            <a:off x="7152275" y="218100"/>
            <a:ext cx="189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*Based on 100,000 random records</a:t>
            </a:r>
            <a:endParaRPr sz="800"/>
          </a:p>
        </p:txBody>
      </p:sp>
      <p:sp>
        <p:nvSpPr>
          <p:cNvPr id="157" name="Google Shape;157;p31"/>
          <p:cNvSpPr txBox="1"/>
          <p:nvPr>
            <p:ph idx="1" type="body"/>
          </p:nvPr>
        </p:nvSpPr>
        <p:spPr>
          <a:xfrm>
            <a:off x="4572000" y="907650"/>
            <a:ext cx="4260300" cy="3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Visualization of </a:t>
            </a:r>
            <a:r>
              <a:rPr lang="en" sz="1400">
                <a:solidFill>
                  <a:srgbClr val="000000"/>
                </a:solidFill>
              </a:rPr>
              <a:t>tickets</a:t>
            </a:r>
            <a:r>
              <a:rPr lang="en" sz="1400">
                <a:solidFill>
                  <a:srgbClr val="000000"/>
                </a:solidFill>
              </a:rPr>
              <a:t> given per month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Wanted to see if any outliers (month with </a:t>
            </a:r>
            <a:r>
              <a:rPr lang="en" sz="1400">
                <a:solidFill>
                  <a:srgbClr val="000000"/>
                </a:solidFill>
              </a:rPr>
              <a:t>significantly</a:t>
            </a:r>
            <a:r>
              <a:rPr lang="en" sz="1400">
                <a:solidFill>
                  <a:srgbClr val="000000"/>
                </a:solidFill>
              </a:rPr>
              <a:t> more or less tickets given)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June-July had a major dip in number of tickets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Remainder of the year fairly </a:t>
            </a:r>
            <a:r>
              <a:rPr lang="en" sz="1400">
                <a:solidFill>
                  <a:srgbClr val="000000"/>
                </a:solidFill>
              </a:rPr>
              <a:t>consistent</a:t>
            </a:r>
            <a:r>
              <a:rPr lang="en" sz="1400">
                <a:solidFill>
                  <a:srgbClr val="000000"/>
                </a:solidFill>
              </a:rPr>
              <a:t> with </a:t>
            </a:r>
            <a:r>
              <a:rPr lang="en" sz="1400">
                <a:solidFill>
                  <a:srgbClr val="000000"/>
                </a:solidFill>
              </a:rPr>
              <a:t>around</a:t>
            </a:r>
            <a:r>
              <a:rPr lang="en" sz="1400">
                <a:solidFill>
                  <a:srgbClr val="000000"/>
                </a:solidFill>
              </a:rPr>
              <a:t> 7,000+ tickets per month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Stacked it based on which portion of the month the violation </a:t>
            </a:r>
            <a:r>
              <a:rPr lang="en" sz="1400">
                <a:solidFill>
                  <a:srgbClr val="000000"/>
                </a:solidFill>
              </a:rPr>
              <a:t>occurred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rgbClr val="000000"/>
                </a:solidFill>
              </a:rPr>
              <a:t>Beginning of the month consistently lower 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58" name="Google Shape;1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00" y="1227600"/>
            <a:ext cx="4394399" cy="2468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311700" y="94200"/>
            <a:ext cx="85206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64" name="Google Shape;164;p32"/>
          <p:cNvSpPr txBox="1"/>
          <p:nvPr/>
        </p:nvSpPr>
        <p:spPr>
          <a:xfrm>
            <a:off x="7244700" y="0"/>
            <a:ext cx="189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*Based on 100,000 random records</a:t>
            </a:r>
            <a:endParaRPr sz="800"/>
          </a:p>
        </p:txBody>
      </p:sp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311700" y="3303475"/>
            <a:ext cx="39159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Left: Scatter plot of the most frequent Violation Code by County.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Outlier: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Besides the one outlier, fairly consistent violations committed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66" name="Google Shape;1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925" y="750588"/>
            <a:ext cx="4537375" cy="23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700212"/>
            <a:ext cx="3990125" cy="245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0850" y="3940502"/>
            <a:ext cx="1411800" cy="3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4916388" y="3303475"/>
            <a:ext cx="39159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Right: Top 10 Violations across NYC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Code 14 (No standing) significantly most violated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Only 2 of the Top 10 are time based violations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4" y="0"/>
            <a:ext cx="3327515" cy="17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4" y="3282900"/>
            <a:ext cx="3327525" cy="1753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9400" y="-1"/>
            <a:ext cx="3295761" cy="17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9411" y="3308275"/>
            <a:ext cx="3211016" cy="17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15575" y="1544100"/>
            <a:ext cx="3665828" cy="188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