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1" r:id="rId3"/>
    <p:sldId id="297" r:id="rId4"/>
    <p:sldId id="275" r:id="rId5"/>
    <p:sldId id="278" r:id="rId6"/>
    <p:sldId id="296" r:id="rId7"/>
    <p:sldId id="272" r:id="rId8"/>
    <p:sldId id="280" r:id="rId9"/>
    <p:sldId id="290" r:id="rId10"/>
    <p:sldId id="283" r:id="rId11"/>
    <p:sldId id="284" r:id="rId12"/>
    <p:sldId id="288" r:id="rId13"/>
    <p:sldId id="287" r:id="rId14"/>
    <p:sldId id="289" r:id="rId15"/>
    <p:sldId id="285" r:id="rId16"/>
    <p:sldId id="286" r:id="rId17"/>
    <p:sldId id="293" r:id="rId18"/>
    <p:sldId id="295" r:id="rId19"/>
    <p:sldId id="292" r:id="rId20"/>
    <p:sldId id="294"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7" autoAdjust="0"/>
    <p:restoredTop sz="95294" autoAdjust="0"/>
  </p:normalViewPr>
  <p:slideViewPr>
    <p:cSldViewPr>
      <p:cViewPr>
        <p:scale>
          <a:sx n="70" d="100"/>
          <a:sy n="70" d="100"/>
        </p:scale>
        <p:origin x="1168" y="117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3/24/20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3/24/20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3/24/20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3/24/20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3/24/20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3/24/20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3/24/20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3/24/20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3/24/20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3/24/20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3/24/20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3/24/20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3/24/20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Population changes </a:t>
            </a:r>
            <a:r>
              <a:rPr lang="en-US" sz="3600" dirty="0"/>
              <a:t>1970-2050</a:t>
            </a:r>
            <a:endParaRPr lang="en-US" dirty="0"/>
          </a:p>
        </p:txBody>
      </p:sp>
      <p:sp>
        <p:nvSpPr>
          <p:cNvPr id="3" name="Subtitle 2"/>
          <p:cNvSpPr>
            <a:spLocks noGrp="1"/>
          </p:cNvSpPr>
          <p:nvPr>
            <p:ph type="subTitle" idx="1"/>
          </p:nvPr>
        </p:nvSpPr>
        <p:spPr>
          <a:xfrm>
            <a:off x="1217614" y="5029200"/>
            <a:ext cx="9601198" cy="1143000"/>
          </a:xfrm>
        </p:spPr>
        <p:txBody>
          <a:bodyPr>
            <a:normAutofit/>
          </a:bodyPr>
          <a:lstStyle/>
          <a:p>
            <a:pPr algn="ctr"/>
            <a:r>
              <a:rPr lang="en-US" dirty="0"/>
              <a:t>UCSD Data Science and Visualization 2020</a:t>
            </a:r>
          </a:p>
          <a:p>
            <a:pPr algn="ctr"/>
            <a:r>
              <a:rPr lang="en-US" dirty="0"/>
              <a:t>Group Project #1</a:t>
            </a:r>
          </a:p>
          <a:p>
            <a:endParaRPr lang="en-US" sz="1800" dirty="0"/>
          </a:p>
          <a:p>
            <a:pPr algn="ctr"/>
            <a:r>
              <a:rPr lang="en-US" sz="1800" dirty="0"/>
              <a:t>Group Members: Mika </a:t>
            </a:r>
            <a:r>
              <a:rPr lang="en-US" sz="1800" dirty="0" err="1"/>
              <a:t>Nagamine</a:t>
            </a:r>
            <a:r>
              <a:rPr lang="en-US" sz="1800" dirty="0"/>
              <a:t>, Nick Theriot, Ian Rao, Emily Akemann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1606055"/>
            <a:ext cx="4800600" cy="1285875"/>
          </a:xfrm>
        </p:spPr>
        <p:txBody>
          <a:bodyPr vert="horz" lIns="91440" tIns="45720" rIns="91440" bIns="45720" rtlCol="0" anchor="b">
            <a:noAutofit/>
          </a:bodyPr>
          <a:lstStyle/>
          <a:p>
            <a:r>
              <a:rPr lang="en-US" sz="2900" dirty="0"/>
              <a:t>The Middle East &amp; African regions had some of the youngest populations in 1970, while the European union has the oldest</a:t>
            </a:r>
          </a:p>
        </p:txBody>
      </p:sp>
      <p:sp>
        <p:nvSpPr>
          <p:cNvPr id="4" name="TextBox 3">
            <a:extLst>
              <a:ext uri="{FF2B5EF4-FFF2-40B4-BE49-F238E27FC236}">
                <a16:creationId xmlns:a16="http://schemas.microsoft.com/office/drawing/2014/main" id="{8772F612-76C4-4424-8FEA-F24CCEF4018B}"/>
              </a:ext>
            </a:extLst>
          </p:cNvPr>
          <p:cNvSpPr txBox="1"/>
          <p:nvPr/>
        </p:nvSpPr>
        <p:spPr>
          <a:xfrm>
            <a:off x="74613" y="3391993"/>
            <a:ext cx="4953000" cy="4648200"/>
          </a:xfrm>
        </p:spPr>
        <p:txBody>
          <a:bodyPr vert="horz" lIns="91440" tIns="45720" rIns="91440" bIns="45720" rtlCol="0">
            <a:normAutofit/>
          </a:bodyPr>
          <a:lstStyle/>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sz="1700" dirty="0"/>
              <a:t>The United States, EU, and Central Europe and the Baltics regions make up the 3 largest percentages both in the 15+ and 65+ age groups. </a:t>
            </a:r>
          </a:p>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sz="1700" dirty="0"/>
              <a:t>All regions have a small percentage of 65+ age group populations in comparison to the other two age groups. </a:t>
            </a:r>
          </a:p>
        </p:txBody>
      </p:sp>
      <p:pic>
        <p:nvPicPr>
          <p:cNvPr id="5" name="Picture 2">
            <a:extLst>
              <a:ext uri="{FF2B5EF4-FFF2-40B4-BE49-F238E27FC236}">
                <a16:creationId xmlns:a16="http://schemas.microsoft.com/office/drawing/2014/main" id="{13F57446-2F18-42F8-BCAC-9727C2792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2" y="153085"/>
            <a:ext cx="4800600" cy="20959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DFFF605C-33B9-4BA3-9836-80855D3C4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723" y="2248993"/>
            <a:ext cx="4946778"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12AE84CD-986E-464A-82CB-5603A14D7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7437" y="4744720"/>
            <a:ext cx="4533064" cy="211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2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04" y="547265"/>
            <a:ext cx="4545013" cy="1447800"/>
          </a:xfrm>
        </p:spPr>
        <p:txBody>
          <a:bodyPr vert="horz" lIns="91440" tIns="45720" rIns="91440" bIns="45720" rtlCol="0" anchor="b">
            <a:noAutofit/>
          </a:bodyPr>
          <a:lstStyle/>
          <a:p>
            <a:r>
              <a:rPr lang="en-US" sz="2900" dirty="0"/>
              <a:t>In 2020 we see a significant increase in elderly Populations  </a:t>
            </a:r>
          </a:p>
        </p:txBody>
      </p:sp>
      <p:sp>
        <p:nvSpPr>
          <p:cNvPr id="4" name="TextBox 3">
            <a:extLst>
              <a:ext uri="{FF2B5EF4-FFF2-40B4-BE49-F238E27FC236}">
                <a16:creationId xmlns:a16="http://schemas.microsoft.com/office/drawing/2014/main" id="{8772F612-76C4-4424-8FEA-F24CCEF4018B}"/>
              </a:ext>
            </a:extLst>
          </p:cNvPr>
          <p:cNvSpPr txBox="1"/>
          <p:nvPr/>
        </p:nvSpPr>
        <p:spPr>
          <a:xfrm>
            <a:off x="150811" y="2399420"/>
            <a:ext cx="4953000" cy="4648200"/>
          </a:xfrm>
        </p:spPr>
        <p:txBody>
          <a:bodyPr vert="horz" lIns="91440" tIns="45720" rIns="91440" bIns="45720" rtlCol="0">
            <a:normAutofit/>
          </a:bodyPr>
          <a:lstStyle/>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sz="1700" dirty="0"/>
              <a:t>Sub-Saharan Africa maintains its population distributions over the last fifty years between young, middle, and elderly populations</a:t>
            </a:r>
          </a:p>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sz="1700" dirty="0"/>
              <a:t>The European Union, Central Europe and the Baltics, and United States continue to have some of the  largest 65+ populations.</a:t>
            </a:r>
          </a:p>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sz="1700" dirty="0"/>
              <a:t>We also observe a decrease in percentages across the 0-14 age group across all regions besides Sub-Saharan Africa. </a:t>
            </a:r>
          </a:p>
        </p:txBody>
      </p:sp>
      <p:pic>
        <p:nvPicPr>
          <p:cNvPr id="8196" name="Picture 4">
            <a:extLst>
              <a:ext uri="{FF2B5EF4-FFF2-40B4-BE49-F238E27FC236}">
                <a16:creationId xmlns:a16="http://schemas.microsoft.com/office/drawing/2014/main" id="{574A9842-F5ED-4804-A02E-E69A4D5F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930" y="209145"/>
            <a:ext cx="4851770" cy="212404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4EB4E70E-1910-4227-98EF-048454C17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011" y="2471852"/>
            <a:ext cx="4851770" cy="212404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03F5DB63-BA09-42CC-A262-3AEB88ED5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012" y="4640208"/>
            <a:ext cx="4851770" cy="212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 3:</a:t>
            </a:r>
            <a:br>
              <a:rPr lang="en-US" dirty="0"/>
            </a:br>
            <a:endParaRPr lang="en-US" dirty="0"/>
          </a:p>
        </p:txBody>
      </p:sp>
      <p:sp>
        <p:nvSpPr>
          <p:cNvPr id="3" name="Subtitle 2"/>
          <p:cNvSpPr>
            <a:spLocks noGrp="1"/>
          </p:cNvSpPr>
          <p:nvPr>
            <p:ph type="subTitle" idx="1"/>
          </p:nvPr>
        </p:nvSpPr>
        <p:spPr>
          <a:xfrm>
            <a:off x="1217612" y="4572000"/>
            <a:ext cx="9753600" cy="1143000"/>
          </a:xfrm>
        </p:spPr>
        <p:txBody>
          <a:bodyPr/>
          <a:lstStyle/>
          <a:p>
            <a:r>
              <a:rPr lang="en-US" dirty="0"/>
              <a:t>How does the fertility rate change between regions 1970- projected 2050?</a:t>
            </a:r>
          </a:p>
        </p:txBody>
      </p:sp>
    </p:spTree>
    <p:extLst>
      <p:ext uri="{BB962C8B-B14F-4D97-AF65-F5344CB8AC3E}">
        <p14:creationId xmlns:p14="http://schemas.microsoft.com/office/powerpoint/2010/main" val="17396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87" y="-457200"/>
            <a:ext cx="4648199" cy="2743200"/>
          </a:xfrm>
        </p:spPr>
        <p:txBody>
          <a:bodyPr vert="horz" lIns="91440" tIns="45720" rIns="91440" bIns="45720" rtlCol="0" anchor="b">
            <a:normAutofit/>
          </a:bodyPr>
          <a:lstStyle/>
          <a:p>
            <a:r>
              <a:rPr lang="en-US" sz="2900" dirty="0"/>
              <a:t>Fertility rates (total births per woman) decline dramatically 1970-2000 </a:t>
            </a:r>
          </a:p>
        </p:txBody>
      </p:sp>
      <p:pic>
        <p:nvPicPr>
          <p:cNvPr id="11266" name="Picture 2">
            <a:extLst>
              <a:ext uri="{FF2B5EF4-FFF2-40B4-BE49-F238E27FC236}">
                <a16:creationId xmlns:a16="http://schemas.microsoft.com/office/drawing/2014/main" id="{7E78EC88-583C-4AB5-8FC3-7AC8757A50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9"/>
          <a:stretch/>
        </p:blipFill>
        <p:spPr bwMode="auto">
          <a:xfrm>
            <a:off x="5561011" y="1219200"/>
            <a:ext cx="6500813" cy="4038600"/>
          </a:xfrm>
          <a:prstGeom prst="rect">
            <a:avLst/>
          </a:prstGeom>
          <a:solidFill>
            <a:srgbClr val="FFFFFF"/>
          </a:solidFill>
        </p:spPr>
      </p:pic>
      <p:sp>
        <p:nvSpPr>
          <p:cNvPr id="4" name="TextBox 3">
            <a:extLst>
              <a:ext uri="{FF2B5EF4-FFF2-40B4-BE49-F238E27FC236}">
                <a16:creationId xmlns:a16="http://schemas.microsoft.com/office/drawing/2014/main" id="{8772F612-76C4-4424-8FEA-F24CCEF4018B}"/>
              </a:ext>
            </a:extLst>
          </p:cNvPr>
          <p:cNvSpPr txBox="1"/>
          <p:nvPr/>
        </p:nvSpPr>
        <p:spPr>
          <a:xfrm>
            <a:off x="266687" y="2743200"/>
            <a:ext cx="4481189" cy="1943100"/>
          </a:xfrm>
        </p:spPr>
        <p:txBody>
          <a:bodyPr vert="horz" lIns="91440" tIns="45720" rIns="91440" bIns="45720" rtlCol="0">
            <a:noAutofit/>
          </a:bodyPr>
          <a:lstStyle/>
          <a:p>
            <a:pPr marL="285750" indent="-285750">
              <a:lnSpc>
                <a:spcPct val="90000"/>
              </a:lnSpc>
              <a:spcAft>
                <a:spcPts val="1200"/>
              </a:spcAft>
              <a:buClr>
                <a:schemeClr val="tx1"/>
              </a:buClr>
              <a:buSzPct val="80000"/>
              <a:buFont typeface="Arial" panose="020B0604020202020204" pitchFamily="34" charset="0"/>
              <a:buChar char="•"/>
            </a:pPr>
            <a:r>
              <a:rPr lang="en-US" sz="1700" kern="1200" dirty="0">
                <a:latin typeface="+mn-lt"/>
                <a:ea typeface="+mn-ea"/>
                <a:cs typeface="+mn-cs"/>
              </a:rPr>
              <a:t>However fertility remains steady between 1.5-2 children per woman for most regions by around 2020 with South Asia not far behind.</a:t>
            </a:r>
          </a:p>
          <a:p>
            <a:pPr marL="285750" indent="-285750">
              <a:lnSpc>
                <a:spcPct val="90000"/>
              </a:lnSpc>
              <a:spcAft>
                <a:spcPts val="1200"/>
              </a:spcAft>
              <a:buClr>
                <a:schemeClr val="tx1"/>
              </a:buClr>
              <a:buSzPct val="80000"/>
              <a:buFont typeface="Arial" panose="020B0604020202020204" pitchFamily="34" charset="0"/>
              <a:buChar char="•"/>
            </a:pPr>
            <a:r>
              <a:rPr lang="en-US" sz="1700" dirty="0"/>
              <a:t>East Asia &amp; the Pacific has the most dramatic drop with just over 5 children per woman in 1970, to less than two children just thirty years later in 2000.</a:t>
            </a:r>
          </a:p>
          <a:p>
            <a:pPr marL="285750" indent="-285750">
              <a:lnSpc>
                <a:spcPct val="90000"/>
              </a:lnSpc>
              <a:spcAft>
                <a:spcPts val="1200"/>
              </a:spcAft>
              <a:buClr>
                <a:schemeClr val="tx1"/>
              </a:buClr>
              <a:buSzPct val="80000"/>
              <a:buFont typeface="Arial" panose="020B0604020202020204" pitchFamily="34" charset="0"/>
              <a:buChar char="•"/>
            </a:pPr>
            <a:r>
              <a:rPr lang="en-US" sz="1700" dirty="0"/>
              <a:t>Western countries are at two or less children per woman by 1990.</a:t>
            </a:r>
          </a:p>
        </p:txBody>
      </p:sp>
      <p:sp>
        <p:nvSpPr>
          <p:cNvPr id="3" name="TextBox 2">
            <a:extLst>
              <a:ext uri="{FF2B5EF4-FFF2-40B4-BE49-F238E27FC236}">
                <a16:creationId xmlns:a16="http://schemas.microsoft.com/office/drawing/2014/main" id="{3D3E4799-5EC3-489D-AD6C-B2DAD18A2CBF}"/>
              </a:ext>
            </a:extLst>
          </p:cNvPr>
          <p:cNvSpPr txBox="1"/>
          <p:nvPr/>
        </p:nvSpPr>
        <p:spPr>
          <a:xfrm rot="16200000">
            <a:off x="4142815" y="3123084"/>
            <a:ext cx="2551584" cy="230832"/>
          </a:xfrm>
          <a:prstGeom prst="rect">
            <a:avLst/>
          </a:prstGeom>
          <a:noFill/>
        </p:spPr>
        <p:txBody>
          <a:bodyPr wrap="square" rtlCol="0">
            <a:spAutoFit/>
          </a:bodyPr>
          <a:lstStyle/>
          <a:p>
            <a:pPr>
              <a:lnSpc>
                <a:spcPct val="90000"/>
              </a:lnSpc>
            </a:pPr>
            <a:r>
              <a:rPr lang="en-US" sz="1000" dirty="0">
                <a:latin typeface="Arial" panose="020B0604020202020204" pitchFamily="34" charset="0"/>
                <a:cs typeface="Arial" panose="020B0604020202020204" pitchFamily="34" charset="0"/>
              </a:rPr>
              <a:t>Fertility Rate (Total Births per Woman)</a:t>
            </a:r>
          </a:p>
        </p:txBody>
      </p:sp>
    </p:spTree>
    <p:extLst>
      <p:ext uri="{BB962C8B-B14F-4D97-AF65-F5344CB8AC3E}">
        <p14:creationId xmlns:p14="http://schemas.microsoft.com/office/powerpoint/2010/main" val="8514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 4:</a:t>
            </a:r>
            <a:br>
              <a:rPr lang="en-US" dirty="0"/>
            </a:br>
            <a:endParaRPr lang="en-US" dirty="0"/>
          </a:p>
        </p:txBody>
      </p:sp>
      <p:sp>
        <p:nvSpPr>
          <p:cNvPr id="3" name="Subtitle 2"/>
          <p:cNvSpPr>
            <a:spLocks noGrp="1"/>
          </p:cNvSpPr>
          <p:nvPr>
            <p:ph type="subTitle" idx="1"/>
          </p:nvPr>
        </p:nvSpPr>
        <p:spPr>
          <a:xfrm>
            <a:off x="1217612" y="4572000"/>
            <a:ext cx="9296400" cy="1143000"/>
          </a:xfrm>
        </p:spPr>
        <p:txBody>
          <a:bodyPr/>
          <a:lstStyle/>
          <a:p>
            <a:r>
              <a:rPr lang="en-US" dirty="0"/>
              <a:t>How does the urban and rural total population distributions of the 8 regions analyzed look like along with the annual percent population growth rate between 1970-2018?</a:t>
            </a:r>
          </a:p>
        </p:txBody>
      </p:sp>
    </p:spTree>
    <p:extLst>
      <p:ext uri="{BB962C8B-B14F-4D97-AF65-F5344CB8AC3E}">
        <p14:creationId xmlns:p14="http://schemas.microsoft.com/office/powerpoint/2010/main" val="134514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2F612-76C4-4424-8FEA-F24CCEF4018B}"/>
              </a:ext>
            </a:extLst>
          </p:cNvPr>
          <p:cNvSpPr txBox="1"/>
          <p:nvPr/>
        </p:nvSpPr>
        <p:spPr>
          <a:xfrm>
            <a:off x="410430" y="4564579"/>
            <a:ext cx="11734800" cy="269304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The East Asia &amp; Pacific is the region with the most dramatic change in people leaving rural areas with some of the highest growth rate in 1970, to the lowest (negative) growth of all the regions in 2018.</a:t>
            </a:r>
          </a:p>
          <a:p>
            <a:pPr marL="285750" indent="-285750">
              <a:spcBef>
                <a:spcPts val="600"/>
              </a:spcBef>
              <a:spcAft>
                <a:spcPts val="600"/>
              </a:spcAft>
              <a:buFont typeface="Arial" panose="020B0604020202020204" pitchFamily="34" charset="0"/>
              <a:buChar char="•"/>
            </a:pPr>
            <a:r>
              <a:rPr lang="en-US" sz="1400" dirty="0"/>
              <a:t>The European Union and Central Europe and the Baltics have always had negative growth 1970-2018, however Central Europe and the Baltics maintains their rural population as a % of their total population beginning around 1990.</a:t>
            </a:r>
          </a:p>
          <a:p>
            <a:pPr marL="1200150" lvl="2" indent="-285750">
              <a:spcBef>
                <a:spcPts val="600"/>
              </a:spcBef>
              <a:spcAft>
                <a:spcPts val="600"/>
              </a:spcAft>
              <a:buFont typeface="Arial" panose="020B0604020202020204" pitchFamily="34" charset="0"/>
              <a:buChar char="•"/>
            </a:pPr>
            <a:r>
              <a:rPr lang="en-US" sz="1200" dirty="0"/>
              <a:t>The European Union and United States also see a much slower decline in their rural population as a % of their total population.</a:t>
            </a:r>
          </a:p>
          <a:p>
            <a:pPr marL="285750" indent="-285750">
              <a:spcBef>
                <a:spcPts val="600"/>
              </a:spcBef>
              <a:spcAft>
                <a:spcPts val="600"/>
              </a:spcAft>
              <a:buFont typeface="Arial" panose="020B0604020202020204" pitchFamily="34" charset="0"/>
              <a:buChar char="•"/>
            </a:pPr>
            <a:r>
              <a:rPr lang="en-US" sz="1400" dirty="0"/>
              <a:t>Sub Saharan Africa maintains about the same rural growth 1970-2018, however their total rural population continues to decline.</a:t>
            </a:r>
          </a:p>
          <a:p>
            <a:pPr marL="285750" indent="-285750">
              <a:spcBef>
                <a:spcPts val="600"/>
              </a:spcBef>
              <a:spcAft>
                <a:spcPts val="600"/>
              </a:spcAft>
              <a:buFont typeface="Arial" panose="020B0604020202020204" pitchFamily="34" charset="0"/>
              <a:buChar char="•"/>
            </a:pPr>
            <a:endParaRPr lang="en-US" sz="1400" dirty="0"/>
          </a:p>
          <a:p>
            <a:br>
              <a:rPr lang="en-US" sz="1400" dirty="0"/>
            </a:br>
            <a:endParaRPr lang="en-US" sz="1400" dirty="0"/>
          </a:p>
        </p:txBody>
      </p:sp>
      <p:pic>
        <p:nvPicPr>
          <p:cNvPr id="9218" name="Picture 2">
            <a:extLst>
              <a:ext uri="{FF2B5EF4-FFF2-40B4-BE49-F238E27FC236}">
                <a16:creationId xmlns:a16="http://schemas.microsoft.com/office/drawing/2014/main" id="{9523AD46-8378-419A-8592-102032A229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298" b="4952"/>
          <a:stretch/>
        </p:blipFill>
        <p:spPr bwMode="auto">
          <a:xfrm>
            <a:off x="150812" y="1295400"/>
            <a:ext cx="4494572" cy="29455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0D60E2E-ED48-46D2-966D-6936B2651B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472" t="25000" b="34091"/>
          <a:stretch/>
        </p:blipFill>
        <p:spPr bwMode="auto">
          <a:xfrm>
            <a:off x="4803457" y="1853604"/>
            <a:ext cx="2369821" cy="174109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3979912A-7A38-4FE3-B37B-E2F3F0236B9B}"/>
              </a:ext>
            </a:extLst>
          </p:cNvPr>
          <p:cNvSpPr>
            <a:spLocks noGrp="1"/>
          </p:cNvSpPr>
          <p:nvPr>
            <p:ph type="title"/>
          </p:nvPr>
        </p:nvSpPr>
        <p:spPr>
          <a:xfrm>
            <a:off x="150812" y="641517"/>
            <a:ext cx="11994418" cy="527384"/>
          </a:xfrm>
        </p:spPr>
        <p:txBody>
          <a:bodyPr>
            <a:normAutofit fontScale="90000"/>
          </a:bodyPr>
          <a:lstStyle/>
          <a:p>
            <a:br>
              <a:rPr lang="en-US" sz="2800" dirty="0"/>
            </a:br>
            <a:br>
              <a:rPr lang="en-US" sz="2800" dirty="0"/>
            </a:br>
            <a:br>
              <a:rPr lang="en-US" sz="2700" b="1" dirty="0"/>
            </a:br>
            <a:r>
              <a:rPr lang="en-US" sz="2800" dirty="0"/>
              <a:t>More People are Leaving Rural Areas and heading to urban areas</a:t>
            </a:r>
            <a:br>
              <a:rPr lang="en-US" sz="2800" dirty="0"/>
            </a:br>
            <a:r>
              <a:rPr lang="en-US" sz="2200" cap="none" dirty="0"/>
              <a:t>Just about all regions saw their rural population as a % of their total population decline between 1970-2018</a:t>
            </a:r>
            <a:endParaRPr lang="en-US" sz="2800" dirty="0"/>
          </a:p>
        </p:txBody>
      </p:sp>
      <p:pic>
        <p:nvPicPr>
          <p:cNvPr id="1026" name="Picture 2">
            <a:extLst>
              <a:ext uri="{FF2B5EF4-FFF2-40B4-BE49-F238E27FC236}">
                <a16:creationId xmlns:a16="http://schemas.microsoft.com/office/drawing/2014/main" id="{AEA62ECE-5929-42C7-B70F-7502EB2A88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6995" b="4864"/>
          <a:stretch/>
        </p:blipFill>
        <p:spPr bwMode="auto">
          <a:xfrm>
            <a:off x="7370380" y="1295400"/>
            <a:ext cx="4572085" cy="294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07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2F612-76C4-4424-8FEA-F24CCEF4018B}"/>
              </a:ext>
            </a:extLst>
          </p:cNvPr>
          <p:cNvSpPr txBox="1"/>
          <p:nvPr/>
        </p:nvSpPr>
        <p:spPr>
          <a:xfrm>
            <a:off x="454025" y="4954023"/>
            <a:ext cx="11734800" cy="184665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Central Europe and the Baltics however maintained their urban population as a % of their total population beginning around 1990</a:t>
            </a:r>
          </a:p>
          <a:p>
            <a:pPr marL="1200150" lvl="2" indent="-285750">
              <a:spcBef>
                <a:spcPts val="600"/>
              </a:spcBef>
              <a:spcAft>
                <a:spcPts val="600"/>
              </a:spcAft>
              <a:buFont typeface="Arial" panose="020B0604020202020204" pitchFamily="34" charset="0"/>
              <a:buChar char="•"/>
            </a:pPr>
            <a:r>
              <a:rPr lang="en-US" sz="1400" dirty="0"/>
              <a:t>We also saw their rural population as a % of their total population stay the same after 1990, suggesting this region has had the least movement between cities and rural areas in the last thirty years</a:t>
            </a:r>
          </a:p>
          <a:p>
            <a:pPr marL="285750" indent="-285750">
              <a:spcBef>
                <a:spcPts val="600"/>
              </a:spcBef>
              <a:spcAft>
                <a:spcPts val="600"/>
              </a:spcAft>
              <a:buFont typeface="Arial" panose="020B0604020202020204" pitchFamily="34" charset="0"/>
              <a:buChar char="•"/>
            </a:pPr>
            <a:r>
              <a:rPr lang="en-US" sz="1400" dirty="0"/>
              <a:t>Sub-Saharan Africa, the Middle East &amp; North Africa, The European Union, and Central Europe and the Baltics have mostly  maintained their urban population growth rate since about 2000</a:t>
            </a:r>
          </a:p>
          <a:p>
            <a:pPr marL="285750" indent="-285750">
              <a:spcBef>
                <a:spcPts val="600"/>
              </a:spcBef>
              <a:spcAft>
                <a:spcPts val="600"/>
              </a:spcAft>
              <a:buFont typeface="Arial" panose="020B0604020202020204" pitchFamily="34" charset="0"/>
              <a:buChar char="•"/>
            </a:pPr>
            <a:endParaRPr lang="en-US" sz="1400" dirty="0"/>
          </a:p>
        </p:txBody>
      </p:sp>
      <p:pic>
        <p:nvPicPr>
          <p:cNvPr id="9222" name="Picture 6">
            <a:extLst>
              <a:ext uri="{FF2B5EF4-FFF2-40B4-BE49-F238E27FC236}">
                <a16:creationId xmlns:a16="http://schemas.microsoft.com/office/drawing/2014/main" id="{30D60E2E-ED48-46D2-966D-6936B2651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472" t="25000" b="34091"/>
          <a:stretch/>
        </p:blipFill>
        <p:spPr bwMode="auto">
          <a:xfrm>
            <a:off x="4951412" y="2062652"/>
            <a:ext cx="2327910" cy="17103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F14775DD-50AC-4612-A6CE-A08037216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762" b="6100"/>
          <a:stretch/>
        </p:blipFill>
        <p:spPr bwMode="auto">
          <a:xfrm>
            <a:off x="138748" y="1422131"/>
            <a:ext cx="4702710" cy="302213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4355CEC-E518-4CAD-9756-A61206B459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528" b="6107"/>
          <a:stretch/>
        </p:blipFill>
        <p:spPr bwMode="auto">
          <a:xfrm>
            <a:off x="7347365" y="1422131"/>
            <a:ext cx="4718345" cy="3022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57CB3A1-0D76-4764-B9F8-18F20B6456B2}"/>
              </a:ext>
            </a:extLst>
          </p:cNvPr>
          <p:cNvSpPr>
            <a:spLocks noGrp="1"/>
          </p:cNvSpPr>
          <p:nvPr>
            <p:ph type="title"/>
          </p:nvPr>
        </p:nvSpPr>
        <p:spPr>
          <a:xfrm>
            <a:off x="188753" y="648681"/>
            <a:ext cx="11853227" cy="527384"/>
          </a:xfrm>
        </p:spPr>
        <p:txBody>
          <a:bodyPr>
            <a:normAutofit fontScale="90000"/>
          </a:bodyPr>
          <a:lstStyle/>
          <a:p>
            <a:pPr>
              <a:spcBef>
                <a:spcPts val="600"/>
              </a:spcBef>
              <a:spcAft>
                <a:spcPts val="600"/>
              </a:spcAft>
            </a:pPr>
            <a:br>
              <a:rPr lang="en-US" sz="2800" dirty="0"/>
            </a:br>
            <a:br>
              <a:rPr lang="en-US" sz="2800" dirty="0"/>
            </a:br>
            <a:r>
              <a:rPr lang="en-US" sz="2800" dirty="0"/>
              <a:t>More People are Leaving Rural Areas and heading to urban areas </a:t>
            </a:r>
            <a:br>
              <a:rPr lang="en-US" sz="2800" dirty="0"/>
            </a:br>
            <a:r>
              <a:rPr lang="en-US" sz="2200" cap="none" dirty="0"/>
              <a:t>Just about all regions grew their urban population as a % of their total population between 1970-2018</a:t>
            </a:r>
            <a:endParaRPr lang="en-US" sz="2800" dirty="0"/>
          </a:p>
        </p:txBody>
      </p:sp>
    </p:spTree>
    <p:extLst>
      <p:ext uri="{BB962C8B-B14F-4D97-AF65-F5344CB8AC3E}">
        <p14:creationId xmlns:p14="http://schemas.microsoft.com/office/powerpoint/2010/main" val="166590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 conclusion…</a:t>
            </a:r>
            <a:br>
              <a:rPr lang="en-US" dirty="0"/>
            </a:br>
            <a:endParaRPr lang="en-US" dirty="0"/>
          </a:p>
        </p:txBody>
      </p:sp>
      <p:sp>
        <p:nvSpPr>
          <p:cNvPr id="5" name="Subtitle 4">
            <a:extLst>
              <a:ext uri="{FF2B5EF4-FFF2-40B4-BE49-F238E27FC236}">
                <a16:creationId xmlns:a16="http://schemas.microsoft.com/office/drawing/2014/main" id="{90147101-7B71-444B-BD53-C7DF21B69F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017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2AD2-DBCB-4C3C-BE80-B6DA028E2376}"/>
              </a:ext>
            </a:extLst>
          </p:cNvPr>
          <p:cNvSpPr>
            <a:spLocks noGrp="1"/>
          </p:cNvSpPr>
          <p:nvPr>
            <p:ph type="title"/>
          </p:nvPr>
        </p:nvSpPr>
        <p:spPr/>
        <p:txBody>
          <a:bodyPr/>
          <a:lstStyle/>
          <a:p>
            <a:r>
              <a:rPr lang="en-US" dirty="0"/>
              <a:t>Summary/Takeaways</a:t>
            </a:r>
          </a:p>
        </p:txBody>
      </p:sp>
      <p:sp>
        <p:nvSpPr>
          <p:cNvPr id="3" name="Content Placeholder 2">
            <a:extLst>
              <a:ext uri="{FF2B5EF4-FFF2-40B4-BE49-F238E27FC236}">
                <a16:creationId xmlns:a16="http://schemas.microsoft.com/office/drawing/2014/main" id="{1F55E892-48AD-4C3C-9FD2-7CCE4547ED28}"/>
              </a:ext>
            </a:extLst>
          </p:cNvPr>
          <p:cNvSpPr>
            <a:spLocks noGrp="1"/>
          </p:cNvSpPr>
          <p:nvPr>
            <p:ph idx="1"/>
          </p:nvPr>
        </p:nvSpPr>
        <p:spPr/>
        <p:txBody>
          <a:bodyPr/>
          <a:lstStyle/>
          <a:p>
            <a:r>
              <a:rPr lang="en-US" dirty="0"/>
              <a:t>Though the world population continues its steady growth through 2050, aging populations and low fertility rates in some countries will see populations in those regions decline or remain steady.</a:t>
            </a:r>
          </a:p>
          <a:p>
            <a:r>
              <a:rPr lang="en-US" dirty="0"/>
              <a:t>Populations in most regions will continue to see their urban populations grow to the detriment of their rural regions.</a:t>
            </a:r>
          </a:p>
          <a:p>
            <a:r>
              <a:rPr lang="en-US" dirty="0"/>
              <a:t>Country governments should track their population movements closely to be able to make policy decisions.</a:t>
            </a:r>
          </a:p>
          <a:p>
            <a:endParaRPr lang="en-US" dirty="0"/>
          </a:p>
        </p:txBody>
      </p:sp>
    </p:spTree>
    <p:extLst>
      <p:ext uri="{BB962C8B-B14F-4D97-AF65-F5344CB8AC3E}">
        <p14:creationId xmlns:p14="http://schemas.microsoft.com/office/powerpoint/2010/main" val="379497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2AD2-DBCB-4C3C-BE80-B6DA028E2376}"/>
              </a:ext>
            </a:extLst>
          </p:cNvPr>
          <p:cNvSpPr>
            <a:spLocks noGrp="1"/>
          </p:cNvSpPr>
          <p:nvPr>
            <p:ph type="title"/>
          </p:nvPr>
        </p:nvSpPr>
        <p:spPr/>
        <p:txBody>
          <a:bodyPr/>
          <a:lstStyle/>
          <a:p>
            <a:r>
              <a:rPr lang="en-US" dirty="0"/>
              <a:t>Limitations/biases in this data set</a:t>
            </a:r>
          </a:p>
        </p:txBody>
      </p:sp>
      <p:sp>
        <p:nvSpPr>
          <p:cNvPr id="3" name="Content Placeholder 2">
            <a:extLst>
              <a:ext uri="{FF2B5EF4-FFF2-40B4-BE49-F238E27FC236}">
                <a16:creationId xmlns:a16="http://schemas.microsoft.com/office/drawing/2014/main" id="{1F55E892-48AD-4C3C-9FD2-7CCE4547ED28}"/>
              </a:ext>
            </a:extLst>
          </p:cNvPr>
          <p:cNvSpPr>
            <a:spLocks noGrp="1"/>
          </p:cNvSpPr>
          <p:nvPr>
            <p:ph idx="1"/>
          </p:nvPr>
        </p:nvSpPr>
        <p:spPr>
          <a:xfrm>
            <a:off x="1187451" y="2220912"/>
            <a:ext cx="9753600" cy="4343400"/>
          </a:xfrm>
        </p:spPr>
        <p:txBody>
          <a:bodyPr>
            <a:normAutofit/>
          </a:bodyPr>
          <a:lstStyle/>
          <a:p>
            <a:r>
              <a:rPr lang="en-US" sz="2000" dirty="0"/>
              <a:t>The data we worked with only had eight regions and we do not know which countries are included in which region grouping. Because of this, we are missing Australia, Canada, New Zealand, some island nations, and a few other countries which caused our quantitative data set to be slightly limited</a:t>
            </a:r>
            <a:r>
              <a:rPr lang="en-US" dirty="0"/>
              <a:t>. </a:t>
            </a:r>
          </a:p>
          <a:p>
            <a:r>
              <a:rPr lang="en-US" sz="2000" dirty="0"/>
              <a:t>We expected to see urban annual % growth continue for all regions while rural areas declined, however most regions actually saw urban annual % growth decline or remained steady while just the total populations grew (likely due to those already living there or immigration).</a:t>
            </a:r>
          </a:p>
          <a:p>
            <a:r>
              <a:rPr lang="en-US" sz="2000" dirty="0"/>
              <a:t>Since there were only two choices – urban and rural, growth/decline mirrored one another.  If there was a third choice, say, mid-sized towns, we may not have seen such an inverse relationship.</a:t>
            </a:r>
          </a:p>
        </p:txBody>
      </p:sp>
    </p:spTree>
    <p:extLst>
      <p:ext uri="{BB962C8B-B14F-4D97-AF65-F5344CB8AC3E}">
        <p14:creationId xmlns:p14="http://schemas.microsoft.com/office/powerpoint/2010/main" val="132711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To explore populations through time in different regions of the world</a:t>
            </a:r>
          </a:p>
          <a:p>
            <a:pPr>
              <a:spcBef>
                <a:spcPts val="1200"/>
              </a:spcBef>
            </a:pPr>
            <a:r>
              <a:rPr lang="en-US" dirty="0"/>
              <a:t>To compare various population distribution/profiles between those regions focusing on:</a:t>
            </a:r>
          </a:p>
          <a:p>
            <a:pPr lvl="4">
              <a:spcBef>
                <a:spcPts val="1200"/>
              </a:spcBef>
            </a:pPr>
            <a:r>
              <a:rPr lang="en-US" sz="1800" dirty="0"/>
              <a:t>Overall growth/decline of age groups as % of total population</a:t>
            </a:r>
          </a:p>
          <a:p>
            <a:pPr lvl="4">
              <a:spcBef>
                <a:spcPts val="1200"/>
              </a:spcBef>
            </a:pPr>
            <a:r>
              <a:rPr lang="en-US" sz="1800" dirty="0"/>
              <a:t>Fertility rates per region</a:t>
            </a:r>
          </a:p>
          <a:p>
            <a:pPr lvl="4">
              <a:spcBef>
                <a:spcPts val="1200"/>
              </a:spcBef>
            </a:pPr>
            <a:r>
              <a:rPr lang="en-US" sz="1800" dirty="0"/>
              <a:t>Changes in demographic makeup between urban and rural populations</a:t>
            </a:r>
          </a:p>
        </p:txBody>
      </p:sp>
      <p:sp>
        <p:nvSpPr>
          <p:cNvPr id="4" name="Title 1">
            <a:extLst>
              <a:ext uri="{FF2B5EF4-FFF2-40B4-BE49-F238E27FC236}">
                <a16:creationId xmlns:a16="http://schemas.microsoft.com/office/drawing/2014/main" id="{031552C5-24DD-49AB-A776-CBF0BB1BED57}"/>
              </a:ext>
            </a:extLst>
          </p:cNvPr>
          <p:cNvSpPr txBox="1">
            <a:spLocks/>
          </p:cNvSpPr>
          <p:nvPr/>
        </p:nvSpPr>
        <p:spPr>
          <a:xfrm>
            <a:off x="1244598" y="4800600"/>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sz="2800" dirty="0"/>
              <a:t>Source Data:  The World Bank</a:t>
            </a:r>
          </a:p>
        </p:txBody>
      </p:sp>
      <p:pic>
        <p:nvPicPr>
          <p:cNvPr id="1026" name="Picture 2" descr="Image result for the world bank">
            <a:extLst>
              <a:ext uri="{FF2B5EF4-FFF2-40B4-BE49-F238E27FC236}">
                <a16:creationId xmlns:a16="http://schemas.microsoft.com/office/drawing/2014/main" id="{1094F4D9-8918-414B-9F8E-1E8DC62397B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53" r="21053" b="-52840"/>
          <a:stretch/>
        </p:blipFill>
        <p:spPr bwMode="auto">
          <a:xfrm>
            <a:off x="7161212" y="5463381"/>
            <a:ext cx="681509" cy="9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br>
              <a:rPr lang="en-US" dirty="0"/>
            </a:br>
            <a:endParaRPr lang="en-US" dirty="0"/>
          </a:p>
        </p:txBody>
      </p:sp>
    </p:spTree>
    <p:extLst>
      <p:ext uri="{BB962C8B-B14F-4D97-AF65-F5344CB8AC3E}">
        <p14:creationId xmlns:p14="http://schemas.microsoft.com/office/powerpoint/2010/main" val="186857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FF32-4CC2-44A2-BC6D-62AD603E8039}"/>
              </a:ext>
            </a:extLst>
          </p:cNvPr>
          <p:cNvSpPr>
            <a:spLocks noGrp="1"/>
          </p:cNvSpPr>
          <p:nvPr>
            <p:ph type="title"/>
          </p:nvPr>
        </p:nvSpPr>
        <p:spPr>
          <a:xfrm>
            <a:off x="1217614" y="274638"/>
            <a:ext cx="9753600" cy="1096962"/>
          </a:xfrm>
        </p:spPr>
        <p:txBody>
          <a:bodyPr/>
          <a:lstStyle/>
          <a:p>
            <a:r>
              <a:rPr lang="en-US" dirty="0"/>
              <a:t>Data Cleaning Challenge</a:t>
            </a:r>
          </a:p>
        </p:txBody>
      </p:sp>
      <p:pic>
        <p:nvPicPr>
          <p:cNvPr id="5" name="Content Placeholder 4">
            <a:extLst>
              <a:ext uri="{FF2B5EF4-FFF2-40B4-BE49-F238E27FC236}">
                <a16:creationId xmlns:a16="http://schemas.microsoft.com/office/drawing/2014/main" id="{A764581E-A537-4FFC-9850-F5337703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583" y="2285360"/>
            <a:ext cx="8163429" cy="4298001"/>
          </a:xfrm>
        </p:spPr>
      </p:pic>
      <p:sp>
        <p:nvSpPr>
          <p:cNvPr id="6" name="TextBox 5">
            <a:extLst>
              <a:ext uri="{FF2B5EF4-FFF2-40B4-BE49-F238E27FC236}">
                <a16:creationId xmlns:a16="http://schemas.microsoft.com/office/drawing/2014/main" id="{7891061A-8D79-4D8C-8961-110777FAA612}"/>
              </a:ext>
            </a:extLst>
          </p:cNvPr>
          <p:cNvSpPr txBox="1"/>
          <p:nvPr/>
        </p:nvSpPr>
        <p:spPr>
          <a:xfrm>
            <a:off x="1293812" y="1371600"/>
            <a:ext cx="9296400" cy="757130"/>
          </a:xfrm>
          <a:prstGeom prst="rect">
            <a:avLst/>
          </a:prstGeom>
          <a:noFill/>
        </p:spPr>
        <p:txBody>
          <a:bodyPr wrap="square" rtlCol="0">
            <a:spAutoFit/>
          </a:bodyPr>
          <a:lstStyle/>
          <a:p>
            <a:pPr>
              <a:lnSpc>
                <a:spcPct val="90000"/>
              </a:lnSpc>
            </a:pPr>
            <a:r>
              <a:rPr lang="en-US" sz="2400" dirty="0"/>
              <a:t>45,000 rows, 85 columns, many missing values, and lots of rows and columns that we don’t need. </a:t>
            </a:r>
          </a:p>
        </p:txBody>
      </p:sp>
    </p:spTree>
    <p:extLst>
      <p:ext uri="{BB962C8B-B14F-4D97-AF65-F5344CB8AC3E}">
        <p14:creationId xmlns:p14="http://schemas.microsoft.com/office/powerpoint/2010/main" val="418052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29F8-DEDE-4A81-90E6-EC0E7E164264}"/>
              </a:ext>
            </a:extLst>
          </p:cNvPr>
          <p:cNvSpPr>
            <a:spLocks noGrp="1"/>
          </p:cNvSpPr>
          <p:nvPr>
            <p:ph type="title"/>
          </p:nvPr>
        </p:nvSpPr>
        <p:spPr/>
        <p:txBody>
          <a:bodyPr/>
          <a:lstStyle/>
          <a:p>
            <a:r>
              <a:rPr lang="en-US" dirty="0"/>
              <a:t>Our Questions:</a:t>
            </a:r>
          </a:p>
        </p:txBody>
      </p:sp>
      <p:sp>
        <p:nvSpPr>
          <p:cNvPr id="3" name="Content Placeholder 2">
            <a:extLst>
              <a:ext uri="{FF2B5EF4-FFF2-40B4-BE49-F238E27FC236}">
                <a16:creationId xmlns:a16="http://schemas.microsoft.com/office/drawing/2014/main" id="{5ED6B61E-DC18-4D6A-8D03-FE0524D01AFD}"/>
              </a:ext>
            </a:extLst>
          </p:cNvPr>
          <p:cNvSpPr>
            <a:spLocks noGrp="1"/>
          </p:cNvSpPr>
          <p:nvPr>
            <p:ph idx="1"/>
          </p:nvPr>
        </p:nvSpPr>
        <p:spPr/>
        <p:txBody>
          <a:bodyPr>
            <a:normAutofit/>
          </a:bodyPr>
          <a:lstStyle/>
          <a:p>
            <a:r>
              <a:rPr lang="en-US" sz="2000" dirty="0"/>
              <a:t>What does the population distribution between different regions of the world look like from 1970 through 2020, as well as estimates through 2050?</a:t>
            </a:r>
          </a:p>
          <a:p>
            <a:r>
              <a:rPr lang="en-US" sz="2000" dirty="0"/>
              <a:t>How does the population distribution among age groups differ between 1970-2020?</a:t>
            </a:r>
          </a:p>
          <a:p>
            <a:r>
              <a:rPr lang="en-US" sz="2000" dirty="0"/>
              <a:t>How does the fertility rate change between regions 1970-projected 2050?</a:t>
            </a:r>
          </a:p>
          <a:p>
            <a:r>
              <a:rPr lang="en-US" sz="2000" dirty="0"/>
              <a:t>How does the Urban and Rural total population distributions of the 8 regions analyzed look like along with the annual percent population growth rate between 1970-2020?</a:t>
            </a:r>
          </a:p>
        </p:txBody>
      </p:sp>
    </p:spTree>
    <p:extLst>
      <p:ext uri="{BB962C8B-B14F-4D97-AF65-F5344CB8AC3E}">
        <p14:creationId xmlns:p14="http://schemas.microsoft.com/office/powerpoint/2010/main" val="27046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 1:</a:t>
            </a:r>
            <a:br>
              <a:rPr lang="en-US" dirty="0"/>
            </a:br>
            <a:endParaRPr lang="en-US" dirty="0"/>
          </a:p>
        </p:txBody>
      </p:sp>
      <p:sp>
        <p:nvSpPr>
          <p:cNvPr id="3" name="Subtitle 2"/>
          <p:cNvSpPr>
            <a:spLocks noGrp="1"/>
          </p:cNvSpPr>
          <p:nvPr>
            <p:ph type="subTitle" idx="1"/>
          </p:nvPr>
        </p:nvSpPr>
        <p:spPr>
          <a:xfrm>
            <a:off x="1217612" y="4572000"/>
            <a:ext cx="9296400" cy="1143000"/>
          </a:xfrm>
        </p:spPr>
        <p:txBody>
          <a:bodyPr/>
          <a:lstStyle/>
          <a:p>
            <a:r>
              <a:rPr lang="en-US" dirty="0"/>
              <a:t>What does the population distribution between different regions of the world look like from 1970 through 2020, as well as estimates through 2050?</a:t>
            </a:r>
          </a:p>
        </p:txBody>
      </p:sp>
    </p:spTree>
    <p:extLst>
      <p:ext uri="{BB962C8B-B14F-4D97-AF65-F5344CB8AC3E}">
        <p14:creationId xmlns:p14="http://schemas.microsoft.com/office/powerpoint/2010/main" val="133157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E9953C-D12C-4BCB-8F40-1F075DEB100C}"/>
              </a:ext>
            </a:extLst>
          </p:cNvPr>
          <p:cNvSpPr>
            <a:spLocks noGrp="1"/>
          </p:cNvSpPr>
          <p:nvPr>
            <p:ph type="body" sz="half" idx="2"/>
          </p:nvPr>
        </p:nvSpPr>
        <p:spPr>
          <a:xfrm>
            <a:off x="341313" y="3579555"/>
            <a:ext cx="4229100" cy="2592645"/>
          </a:xfrm>
        </p:spPr>
        <p:txBody>
          <a:bodyPr>
            <a:normAutofit fontScale="85000" lnSpcReduction="20000"/>
          </a:bodyPr>
          <a:lstStyle/>
          <a:p>
            <a:pPr marL="285750" indent="-285750">
              <a:spcBef>
                <a:spcPts val="1200"/>
              </a:spcBef>
              <a:spcAft>
                <a:spcPts val="1200"/>
              </a:spcAft>
              <a:buFont typeface="Arial" panose="020B0604020202020204" pitchFamily="34" charset="0"/>
              <a:buChar char="•"/>
            </a:pPr>
            <a:r>
              <a:rPr lang="en-US" dirty="0"/>
              <a:t>However East Asia and the Pacific does level off with just under 2.5billion people by 2030.</a:t>
            </a:r>
          </a:p>
          <a:p>
            <a:pPr marL="285750" indent="-285750">
              <a:spcBef>
                <a:spcPts val="1200"/>
              </a:spcBef>
              <a:spcAft>
                <a:spcPts val="1200"/>
              </a:spcAft>
              <a:buFont typeface="Arial" panose="020B0604020202020204" pitchFamily="34" charset="0"/>
              <a:buChar char="•"/>
            </a:pPr>
            <a:r>
              <a:rPr lang="en-US" dirty="0"/>
              <a:t>The European Union and Central Europe and the Baltics see little to no population growth in the last fifty years, nor are they projected to in in the next thirty.</a:t>
            </a:r>
          </a:p>
          <a:p>
            <a:pPr marL="285750" indent="-285750">
              <a:spcBef>
                <a:spcPts val="1200"/>
              </a:spcBef>
              <a:spcAft>
                <a:spcPts val="1200"/>
              </a:spcAft>
              <a:buFont typeface="Arial" panose="020B0604020202020204" pitchFamily="34" charset="0"/>
              <a:buChar char="•"/>
            </a:pPr>
            <a:r>
              <a:rPr lang="en-US" dirty="0"/>
              <a:t>The U.S. also only increases nominally 1970-2050, and Latin America and the Caribbean levels off by 2040.</a:t>
            </a:r>
          </a:p>
        </p:txBody>
      </p:sp>
      <p:sp>
        <p:nvSpPr>
          <p:cNvPr id="5" name="Title 1">
            <a:extLst>
              <a:ext uri="{FF2B5EF4-FFF2-40B4-BE49-F238E27FC236}">
                <a16:creationId xmlns:a16="http://schemas.microsoft.com/office/drawing/2014/main" id="{960801CD-DF1B-4126-BACA-4B46C598E24F}"/>
              </a:ext>
            </a:extLst>
          </p:cNvPr>
          <p:cNvSpPr>
            <a:spLocks noGrp="1"/>
          </p:cNvSpPr>
          <p:nvPr>
            <p:ph type="title"/>
          </p:nvPr>
        </p:nvSpPr>
        <p:spPr>
          <a:xfrm>
            <a:off x="341313" y="268546"/>
            <a:ext cx="4572000" cy="3009900"/>
          </a:xfrm>
        </p:spPr>
        <p:txBody>
          <a:bodyPr vert="horz" lIns="91440" tIns="45720" rIns="91440" bIns="45720" rtlCol="0" anchor="b">
            <a:noAutofit/>
          </a:bodyPr>
          <a:lstStyle/>
          <a:p>
            <a:r>
              <a:rPr lang="en-US" sz="2900" dirty="0"/>
              <a:t>East Asia and the Pacific, South Asia, and Sub Saharan Africa lead the charge in future global population growth </a:t>
            </a:r>
          </a:p>
        </p:txBody>
      </p:sp>
      <p:pic>
        <p:nvPicPr>
          <p:cNvPr id="2" name="Picture 1">
            <a:extLst>
              <a:ext uri="{FF2B5EF4-FFF2-40B4-BE49-F238E27FC236}">
                <a16:creationId xmlns:a16="http://schemas.microsoft.com/office/drawing/2014/main" id="{29E4304F-7F47-41B9-ABB1-E0D1B2D524BC}"/>
              </a:ext>
            </a:extLst>
          </p:cNvPr>
          <p:cNvPicPr>
            <a:picLocks noChangeAspect="1"/>
          </p:cNvPicPr>
          <p:nvPr/>
        </p:nvPicPr>
        <p:blipFill rotWithShape="1">
          <a:blip r:embed="rId2"/>
          <a:srcRect l="5160"/>
          <a:stretch/>
        </p:blipFill>
        <p:spPr>
          <a:xfrm>
            <a:off x="5256212" y="1219200"/>
            <a:ext cx="6836568" cy="4061342"/>
          </a:xfrm>
          <a:prstGeom prst="rect">
            <a:avLst/>
          </a:prstGeom>
        </p:spPr>
      </p:pic>
    </p:spTree>
    <p:extLst>
      <p:ext uri="{BB962C8B-B14F-4D97-AF65-F5344CB8AC3E}">
        <p14:creationId xmlns:p14="http://schemas.microsoft.com/office/powerpoint/2010/main" val="33211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3" y="381000"/>
            <a:ext cx="11163300" cy="914400"/>
          </a:xfrm>
        </p:spPr>
        <p:txBody>
          <a:bodyPr vert="horz" lIns="91440" tIns="45720" rIns="91440" bIns="45720" rtlCol="0" anchor="b">
            <a:noAutofit/>
          </a:bodyPr>
          <a:lstStyle/>
          <a:p>
            <a:r>
              <a:rPr lang="en-US" sz="2800" dirty="0"/>
              <a:t>Nearly all regions have a decline in growth rate over the last fifty years</a:t>
            </a:r>
          </a:p>
        </p:txBody>
      </p:sp>
      <p:pic>
        <p:nvPicPr>
          <p:cNvPr id="2060" name="Picture 12">
            <a:extLst>
              <a:ext uri="{FF2B5EF4-FFF2-40B4-BE49-F238E27FC236}">
                <a16:creationId xmlns:a16="http://schemas.microsoft.com/office/drawing/2014/main" id="{1417CEFE-4CCE-4353-9C18-A1E1A1AFD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05"/>
          <a:stretch/>
        </p:blipFill>
        <p:spPr bwMode="auto">
          <a:xfrm>
            <a:off x="5284897" y="1812639"/>
            <a:ext cx="6903928" cy="3232722"/>
          </a:xfrm>
          <a:prstGeom prst="rect">
            <a:avLst/>
          </a:prstGeom>
          <a:solidFill>
            <a:srgbClr val="FFFFFF"/>
          </a:solidFill>
        </p:spPr>
      </p:pic>
      <p:sp>
        <p:nvSpPr>
          <p:cNvPr id="4" name="TextBox 3">
            <a:extLst>
              <a:ext uri="{FF2B5EF4-FFF2-40B4-BE49-F238E27FC236}">
                <a16:creationId xmlns:a16="http://schemas.microsoft.com/office/drawing/2014/main" id="{8772F612-76C4-4424-8FEA-F24CCEF4018B}"/>
              </a:ext>
            </a:extLst>
          </p:cNvPr>
          <p:cNvSpPr txBox="1"/>
          <p:nvPr/>
        </p:nvSpPr>
        <p:spPr>
          <a:xfrm>
            <a:off x="150812" y="1676400"/>
            <a:ext cx="4953000" cy="4648200"/>
          </a:xfrm>
        </p:spPr>
        <p:txBody>
          <a:bodyPr vert="horz" lIns="91440" tIns="45720" rIns="91440" bIns="45720" rtlCol="0">
            <a:normAutofit/>
          </a:bodyPr>
          <a:lstStyle/>
          <a:p>
            <a:pPr marL="285750" indent="-285750">
              <a:lnSpc>
                <a:spcPct val="90000"/>
              </a:lnSpc>
              <a:spcBef>
                <a:spcPts val="1200"/>
              </a:spcBef>
              <a:spcAft>
                <a:spcPts val="1200"/>
              </a:spcAft>
              <a:buClr>
                <a:schemeClr val="tx1"/>
              </a:buClr>
              <a:buSzPct val="80000"/>
              <a:buFont typeface="Arial" panose="020B0604020202020204" pitchFamily="34" charset="0"/>
              <a:buChar char="•"/>
            </a:pPr>
            <a:endParaRPr lang="en-US" dirty="0"/>
          </a:p>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dirty="0"/>
              <a:t>The Central Europe and Baltics is the only region to experience negative annual growth for an extended period from 1990 until 2018 </a:t>
            </a:r>
          </a:p>
          <a:p>
            <a:pPr marL="285750" indent="-285750">
              <a:lnSpc>
                <a:spcPct val="90000"/>
              </a:lnSpc>
              <a:spcBef>
                <a:spcPts val="1200"/>
              </a:spcBef>
              <a:spcAft>
                <a:spcPts val="1200"/>
              </a:spcAft>
              <a:buClr>
                <a:schemeClr val="tx1"/>
              </a:buClr>
              <a:buSzPct val="80000"/>
              <a:buFont typeface="Arial" panose="020B0604020202020204" pitchFamily="34" charset="0"/>
              <a:buChar char="•"/>
            </a:pPr>
            <a:r>
              <a:rPr lang="en-US" dirty="0"/>
              <a:t>Overall most regions experienced continuous annual population growth at varying rates as time went on barring any extreme conditions.</a:t>
            </a:r>
            <a:br>
              <a:rPr lang="en-US" sz="600" kern="1200" dirty="0">
                <a:latin typeface="+mn-lt"/>
                <a:ea typeface="+mn-ea"/>
                <a:cs typeface="+mn-cs"/>
              </a:rPr>
            </a:br>
            <a:endParaRPr lang="en-US" sz="600" kern="1200" dirty="0">
              <a:latin typeface="+mn-lt"/>
              <a:ea typeface="+mn-ea"/>
              <a:cs typeface="+mn-cs"/>
            </a:endParaRP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94187"/>
            <a:ext cx="11734800" cy="1201213"/>
          </a:xfrm>
        </p:spPr>
        <p:txBody>
          <a:bodyPr>
            <a:normAutofit/>
          </a:bodyPr>
          <a:lstStyle/>
          <a:p>
            <a:r>
              <a:rPr lang="en-US" sz="2600" dirty="0"/>
              <a:t>East </a:t>
            </a:r>
            <a:r>
              <a:rPr lang="en-US" sz="2600" dirty="0" err="1"/>
              <a:t>asia</a:t>
            </a:r>
            <a:r>
              <a:rPr lang="en-US" sz="2600" dirty="0"/>
              <a:t> and the pacific maintains the largest % of total  population between 1970, 2020, &amp; projected 2050, however </a:t>
            </a:r>
            <a:br>
              <a:rPr lang="en-US" sz="2600" dirty="0"/>
            </a:br>
            <a:r>
              <a:rPr lang="en-US" sz="2600" dirty="0"/>
              <a:t>Sub-Saharan Africa continues to grow</a:t>
            </a:r>
          </a:p>
        </p:txBody>
      </p:sp>
      <p:pic>
        <p:nvPicPr>
          <p:cNvPr id="2050" name="Picture 2">
            <a:extLst>
              <a:ext uri="{FF2B5EF4-FFF2-40B4-BE49-F238E27FC236}">
                <a16:creationId xmlns:a16="http://schemas.microsoft.com/office/drawing/2014/main" id="{8085BBBD-6A1E-4E31-9E07-44B5801F24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008"/>
          <a:stretch/>
        </p:blipFill>
        <p:spPr bwMode="auto">
          <a:xfrm>
            <a:off x="43595" y="1461475"/>
            <a:ext cx="3699564" cy="28847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266BA2D-BBF8-4EDE-B129-BBDF7373D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44"/>
          <a:stretch/>
        </p:blipFill>
        <p:spPr bwMode="auto">
          <a:xfrm>
            <a:off x="4031525" y="1461476"/>
            <a:ext cx="3512381" cy="28847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AAF5769-5E62-4A8C-AE8C-4DC0A5B356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6531"/>
          <a:stretch/>
        </p:blipFill>
        <p:spPr bwMode="auto">
          <a:xfrm>
            <a:off x="8024945" y="1457075"/>
            <a:ext cx="3787649" cy="28847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AAD9604-3637-4E6D-B44A-5E960539A3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808" t="24616" b="15898"/>
          <a:stretch/>
        </p:blipFill>
        <p:spPr bwMode="auto">
          <a:xfrm>
            <a:off x="-69410" y="4267201"/>
            <a:ext cx="2833732" cy="2133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2F612-76C4-4424-8FEA-F24CCEF4018B}"/>
              </a:ext>
            </a:extLst>
          </p:cNvPr>
          <p:cNvSpPr txBox="1"/>
          <p:nvPr/>
        </p:nvSpPr>
        <p:spPr>
          <a:xfrm>
            <a:off x="2762371" y="4341854"/>
            <a:ext cx="9382859" cy="272382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Overall, 94% - 96% of the world population is in 8 regions between 1970 and 2050. </a:t>
            </a:r>
          </a:p>
          <a:p>
            <a:pPr marL="1200150" lvl="2" indent="-285750">
              <a:spcBef>
                <a:spcPts val="600"/>
              </a:spcBef>
              <a:spcAft>
                <a:spcPts val="600"/>
              </a:spcAft>
              <a:buFont typeface="Arial" panose="020B0604020202020204" pitchFamily="34" charset="0"/>
              <a:buChar char="•"/>
            </a:pPr>
            <a:r>
              <a:rPr lang="en-US" sz="1200" dirty="0"/>
              <a:t>Ex: 7.8 billion people are on Earth in 2020 - among them, 7.4 billion are in these 8 regions.</a:t>
            </a:r>
            <a:endParaRPr lang="en-US" sz="1400" dirty="0"/>
          </a:p>
          <a:p>
            <a:pPr marL="285750" indent="-285750">
              <a:spcBef>
                <a:spcPts val="600"/>
              </a:spcBef>
              <a:spcAft>
                <a:spcPts val="600"/>
              </a:spcAft>
              <a:buFont typeface="Arial" panose="020B0604020202020204" pitchFamily="34" charset="0"/>
              <a:buChar char="•"/>
            </a:pPr>
            <a:r>
              <a:rPr lang="en-US" sz="1400" dirty="0"/>
              <a:t>In 1970, the greatest population centers were primarily in Asian countries, followed by European Union.</a:t>
            </a:r>
          </a:p>
          <a:p>
            <a:pPr marL="285750" indent="-285750">
              <a:spcBef>
                <a:spcPts val="600"/>
              </a:spcBef>
              <a:spcAft>
                <a:spcPts val="600"/>
              </a:spcAft>
              <a:buFont typeface="Arial" panose="020B0604020202020204" pitchFamily="34" charset="0"/>
              <a:buChar char="•"/>
            </a:pPr>
            <a:r>
              <a:rPr lang="en-US" sz="1400" dirty="0"/>
              <a:t>In 2020 Asian regions are still the most populated area, however now the European Union as shrunk to one of the smallest, while Sub-Saharan Africa has nearly doubled.</a:t>
            </a:r>
          </a:p>
          <a:p>
            <a:pPr marL="285750" indent="-285750">
              <a:spcBef>
                <a:spcPts val="600"/>
              </a:spcBef>
              <a:spcAft>
                <a:spcPts val="600"/>
              </a:spcAft>
              <a:buFont typeface="Arial" panose="020B0604020202020204" pitchFamily="34" charset="0"/>
              <a:buChar char="•"/>
            </a:pPr>
            <a:r>
              <a:rPr lang="en-US" sz="1400" dirty="0"/>
              <a:t>2050 projections show all regions maintaining or shrinking their size as a % of total population, except for Sub-Saharan Africa which continues to grow.</a:t>
            </a:r>
          </a:p>
          <a:p>
            <a:br>
              <a:rPr lang="en-US" sz="1400" dirty="0"/>
            </a:br>
            <a:endParaRPr lang="en-US" sz="1400" dirty="0"/>
          </a:p>
        </p:txBody>
      </p:sp>
    </p:spTree>
    <p:extLst>
      <p:ext uri="{BB962C8B-B14F-4D97-AF65-F5344CB8AC3E}">
        <p14:creationId xmlns:p14="http://schemas.microsoft.com/office/powerpoint/2010/main" val="6239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 2:</a:t>
            </a:r>
            <a:br>
              <a:rPr lang="en-US" dirty="0"/>
            </a:br>
            <a:endParaRPr lang="en-US" dirty="0"/>
          </a:p>
        </p:txBody>
      </p:sp>
      <p:sp>
        <p:nvSpPr>
          <p:cNvPr id="3" name="Subtitle 2"/>
          <p:cNvSpPr>
            <a:spLocks noGrp="1"/>
          </p:cNvSpPr>
          <p:nvPr>
            <p:ph type="subTitle" idx="1"/>
          </p:nvPr>
        </p:nvSpPr>
        <p:spPr>
          <a:xfrm>
            <a:off x="1217612" y="4572000"/>
            <a:ext cx="9296400" cy="1143000"/>
          </a:xfrm>
        </p:spPr>
        <p:txBody>
          <a:bodyPr/>
          <a:lstStyle/>
          <a:p>
            <a:r>
              <a:rPr lang="en-US" dirty="0"/>
              <a:t>How does the population distribution among age groups differ between 1970-2020?</a:t>
            </a:r>
          </a:p>
        </p:txBody>
      </p:sp>
    </p:spTree>
    <p:extLst>
      <p:ext uri="{BB962C8B-B14F-4D97-AF65-F5344CB8AC3E}">
        <p14:creationId xmlns:p14="http://schemas.microsoft.com/office/powerpoint/2010/main" val="246009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1309</Words>
  <Application>Microsoft Macintosh PowerPoint</Application>
  <PresentationFormat>Custom</PresentationFormat>
  <Paragraphs>75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World Presentation 16x9</vt:lpstr>
      <vt:lpstr>Global Population changes 1970-2050</vt:lpstr>
      <vt:lpstr>Purpose:</vt:lpstr>
      <vt:lpstr>Data Cleaning Challenge</vt:lpstr>
      <vt:lpstr>Our Questions:</vt:lpstr>
      <vt:lpstr>Question 1: </vt:lpstr>
      <vt:lpstr>East Asia and the Pacific, South Asia, and Sub Saharan Africa lead the charge in future global population growth </vt:lpstr>
      <vt:lpstr>Nearly all regions have a decline in growth rate over the last fifty years</vt:lpstr>
      <vt:lpstr>East asia and the pacific maintains the largest % of total  population between 1970, 2020, &amp; projected 2050, however  Sub-Saharan Africa continues to grow</vt:lpstr>
      <vt:lpstr>Question 2: </vt:lpstr>
      <vt:lpstr>The Middle East &amp; African regions had some of the youngest populations in 1970, while the European union has the oldest</vt:lpstr>
      <vt:lpstr>In 2020 we see a significant increase in elderly Populations  </vt:lpstr>
      <vt:lpstr>Question 3: </vt:lpstr>
      <vt:lpstr>Fertility rates (total births per woman) decline dramatically 1970-2000 </vt:lpstr>
      <vt:lpstr>Question 4: </vt:lpstr>
      <vt:lpstr>   More People are Leaving Rural Areas and heading to urban areas Just about all regions saw their rural population as a % of their total population decline between 1970-2018</vt:lpstr>
      <vt:lpstr>  More People are Leaving Rural Areas and heading to urban areas  Just about all regions grew their urban population as a % of their total population between 1970-2018</vt:lpstr>
      <vt:lpstr>In conclusion… </vt:lpstr>
      <vt:lpstr>Summary/Takeaways</vt:lpstr>
      <vt:lpstr>Limitations/biases in this data set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Populations &amp; Transformation 1970-2050</dc:title>
  <dc:creator>Akemann, Emily</dc:creator>
  <cp:lastModifiedBy>Nick Theriot</cp:lastModifiedBy>
  <cp:revision>33</cp:revision>
  <dcterms:created xsi:type="dcterms:W3CDTF">2020-03-23T06:48:36Z</dcterms:created>
  <dcterms:modified xsi:type="dcterms:W3CDTF">2020-03-24T22:24:59Z</dcterms:modified>
</cp:coreProperties>
</file>