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7" r:id="rId4"/>
    <p:sldId id="258" r:id="rId5"/>
    <p:sldId id="259" r:id="rId6"/>
    <p:sldId id="276" r:id="rId7"/>
    <p:sldId id="260" r:id="rId8"/>
    <p:sldId id="261" r:id="rId9"/>
    <p:sldId id="277" r:id="rId10"/>
    <p:sldId id="281" r:id="rId11"/>
    <p:sldId id="282" r:id="rId12"/>
    <p:sldId id="278" r:id="rId13"/>
    <p:sldId id="279" r:id="rId14"/>
    <p:sldId id="264" r:id="rId15"/>
    <p:sldId id="280" r:id="rId16"/>
    <p:sldId id="263" r:id="rId17"/>
    <p:sldId id="266" r:id="rId18"/>
    <p:sldId id="267" r:id="rId19"/>
    <p:sldId id="285" r:id="rId20"/>
    <p:sldId id="283" r:id="rId21"/>
    <p:sldId id="286" r:id="rId22"/>
    <p:sldId id="268" r:id="rId23"/>
    <p:sldId id="269" r:id="rId24"/>
    <p:sldId id="270" r:id="rId25"/>
    <p:sldId id="271" r:id="rId26"/>
    <p:sldId id="284" r:id="rId27"/>
    <p:sldId id="275" r:id="rId28"/>
    <p:sldId id="287" r:id="rId29"/>
    <p:sldId id="272" r:id="rId30"/>
    <p:sldId id="27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11" autoAdjust="0"/>
    <p:restoredTop sz="94660"/>
  </p:normalViewPr>
  <p:slideViewPr>
    <p:cSldViewPr snapToGrid="0">
      <p:cViewPr>
        <p:scale>
          <a:sx n="140" d="100"/>
          <a:sy n="140" d="100"/>
        </p:scale>
        <p:origin x="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2A0414-6AAE-4CAD-A9DE-720ECCD8DD6F}" type="doc">
      <dgm:prSet loTypeId="urn:microsoft.com/office/officeart/2005/8/layout/cycle7" loCatId="cycle" qsTypeId="urn:microsoft.com/office/officeart/2005/8/quickstyle/3d2" qsCatId="3D" csTypeId="urn:microsoft.com/office/officeart/2005/8/colors/colorful4" csCatId="colorful" phldr="1"/>
      <dgm:spPr/>
      <dgm:t>
        <a:bodyPr/>
        <a:lstStyle/>
        <a:p>
          <a:endParaRPr lang="en-US"/>
        </a:p>
      </dgm:t>
    </dgm:pt>
    <dgm:pt modelId="{70843FBE-AA46-4511-9ABF-546984E4210D}">
      <dgm:prSet phldrT="[Text]"/>
      <dgm:spPr/>
      <dgm:t>
        <a:bodyPr/>
        <a:lstStyle/>
        <a:p>
          <a:pPr algn="ctr"/>
          <a:r>
            <a:rPr lang="en-US" dirty="0"/>
            <a:t>Lending Club</a:t>
          </a:r>
        </a:p>
      </dgm:t>
    </dgm:pt>
    <dgm:pt modelId="{BB5899ED-6695-4C8C-8B38-6742C9FFA086}" type="parTrans" cxnId="{CC623058-A078-44DB-9275-B175A14173FC}">
      <dgm:prSet/>
      <dgm:spPr/>
      <dgm:t>
        <a:bodyPr/>
        <a:lstStyle/>
        <a:p>
          <a:pPr algn="ctr"/>
          <a:endParaRPr lang="en-US"/>
        </a:p>
      </dgm:t>
    </dgm:pt>
    <dgm:pt modelId="{D86E1865-1535-4F1D-8F1D-22389ACD224F}" type="sibTrans" cxnId="{CC623058-A078-44DB-9275-B175A14173FC}">
      <dgm:prSet/>
      <dgm:spPr/>
      <dgm:t>
        <a:bodyPr/>
        <a:lstStyle/>
        <a:p>
          <a:pPr algn="ctr"/>
          <a:endParaRPr lang="en-US" dirty="0"/>
        </a:p>
      </dgm:t>
    </dgm:pt>
    <dgm:pt modelId="{FAAAD937-D659-46E2-AEAA-A6A0CA4F1B6F}">
      <dgm:prSet phldrT="[Text]"/>
      <dgm:spPr/>
      <dgm:t>
        <a:bodyPr/>
        <a:lstStyle/>
        <a:p>
          <a:pPr algn="ctr"/>
          <a:r>
            <a:rPr lang="en-US" dirty="0"/>
            <a:t>Borrower</a:t>
          </a:r>
        </a:p>
      </dgm:t>
    </dgm:pt>
    <dgm:pt modelId="{7AEA2543-2D94-4D2E-A355-7BBCAFD87CBF}" type="parTrans" cxnId="{F0426641-EB6A-4A52-8FDB-E0DE122ECBCD}">
      <dgm:prSet/>
      <dgm:spPr/>
      <dgm:t>
        <a:bodyPr/>
        <a:lstStyle/>
        <a:p>
          <a:pPr algn="ctr"/>
          <a:endParaRPr lang="en-US"/>
        </a:p>
      </dgm:t>
    </dgm:pt>
    <dgm:pt modelId="{2D992716-B12A-4F21-B4F2-13A570224573}" type="sibTrans" cxnId="{F0426641-EB6A-4A52-8FDB-E0DE122ECBCD}">
      <dgm:prSet/>
      <dgm:spPr/>
      <dgm:t>
        <a:bodyPr/>
        <a:lstStyle/>
        <a:p>
          <a:pPr algn="ctr"/>
          <a:endParaRPr lang="en-US" dirty="0"/>
        </a:p>
      </dgm:t>
    </dgm:pt>
    <dgm:pt modelId="{09460F19-85C5-45E4-8F0A-53705110D389}">
      <dgm:prSet phldrT="[Text]"/>
      <dgm:spPr/>
      <dgm:t>
        <a:bodyPr/>
        <a:lstStyle/>
        <a:p>
          <a:pPr algn="ctr"/>
          <a:r>
            <a:rPr lang="en-US" dirty="0"/>
            <a:t>Investors</a:t>
          </a:r>
        </a:p>
      </dgm:t>
    </dgm:pt>
    <dgm:pt modelId="{C6844D2A-7F66-4D92-AE92-D54B2276EAF0}" type="parTrans" cxnId="{3A2B3862-58EC-4866-BFCB-16D0872211C4}">
      <dgm:prSet/>
      <dgm:spPr/>
      <dgm:t>
        <a:bodyPr/>
        <a:lstStyle/>
        <a:p>
          <a:pPr algn="ctr"/>
          <a:endParaRPr lang="en-US"/>
        </a:p>
      </dgm:t>
    </dgm:pt>
    <dgm:pt modelId="{D18ABFD8-183A-4517-9812-D127709D8A1D}" type="sibTrans" cxnId="{3A2B3862-58EC-4866-BFCB-16D0872211C4}">
      <dgm:prSet/>
      <dgm:spPr/>
      <dgm:t>
        <a:bodyPr/>
        <a:lstStyle/>
        <a:p>
          <a:pPr algn="ctr"/>
          <a:endParaRPr lang="en-US" dirty="0"/>
        </a:p>
      </dgm:t>
    </dgm:pt>
    <dgm:pt modelId="{FA1F6BAE-F257-466F-B3B8-E5224C8C67CA}" type="pres">
      <dgm:prSet presAssocID="{A42A0414-6AAE-4CAD-A9DE-720ECCD8DD6F}" presName="Name0" presStyleCnt="0">
        <dgm:presLayoutVars>
          <dgm:dir/>
          <dgm:resizeHandles val="exact"/>
        </dgm:presLayoutVars>
      </dgm:prSet>
      <dgm:spPr/>
    </dgm:pt>
    <dgm:pt modelId="{52B065F2-AFC1-4115-B812-211D766A7A64}" type="pres">
      <dgm:prSet presAssocID="{70843FBE-AA46-4511-9ABF-546984E4210D}" presName="node" presStyleLbl="node1" presStyleIdx="0" presStyleCnt="3">
        <dgm:presLayoutVars>
          <dgm:bulletEnabled val="1"/>
        </dgm:presLayoutVars>
      </dgm:prSet>
      <dgm:spPr/>
    </dgm:pt>
    <dgm:pt modelId="{D726C345-5F8D-4FF4-94BC-F1B59DF0B065}" type="pres">
      <dgm:prSet presAssocID="{D86E1865-1535-4F1D-8F1D-22389ACD224F}" presName="sibTrans" presStyleLbl="sibTrans2D1" presStyleIdx="0" presStyleCnt="3"/>
      <dgm:spPr/>
    </dgm:pt>
    <dgm:pt modelId="{B0D18671-8B46-4386-969D-2405C6EE5811}" type="pres">
      <dgm:prSet presAssocID="{D86E1865-1535-4F1D-8F1D-22389ACD224F}" presName="connectorText" presStyleLbl="sibTrans2D1" presStyleIdx="0" presStyleCnt="3"/>
      <dgm:spPr/>
    </dgm:pt>
    <dgm:pt modelId="{9A38203E-D41F-4F1F-A7BE-B35DD3E25098}" type="pres">
      <dgm:prSet presAssocID="{FAAAD937-D659-46E2-AEAA-A6A0CA4F1B6F}" presName="node" presStyleLbl="node1" presStyleIdx="1" presStyleCnt="3">
        <dgm:presLayoutVars>
          <dgm:bulletEnabled val="1"/>
        </dgm:presLayoutVars>
      </dgm:prSet>
      <dgm:spPr/>
    </dgm:pt>
    <dgm:pt modelId="{BE213F6E-6953-497E-83D7-D6BF3C7F8F27}" type="pres">
      <dgm:prSet presAssocID="{2D992716-B12A-4F21-B4F2-13A570224573}" presName="sibTrans" presStyleLbl="sibTrans2D1" presStyleIdx="1" presStyleCnt="3"/>
      <dgm:spPr/>
    </dgm:pt>
    <dgm:pt modelId="{66FD13E5-6B2A-4B50-9D4B-94542D3E7AA7}" type="pres">
      <dgm:prSet presAssocID="{2D992716-B12A-4F21-B4F2-13A570224573}" presName="connectorText" presStyleLbl="sibTrans2D1" presStyleIdx="1" presStyleCnt="3"/>
      <dgm:spPr/>
    </dgm:pt>
    <dgm:pt modelId="{BA9EB530-4849-4F26-B83D-3D63BDB062F5}" type="pres">
      <dgm:prSet presAssocID="{09460F19-85C5-45E4-8F0A-53705110D389}" presName="node" presStyleLbl="node1" presStyleIdx="2" presStyleCnt="3" custRadScaleRad="98913" custRadScaleInc="-607">
        <dgm:presLayoutVars>
          <dgm:bulletEnabled val="1"/>
        </dgm:presLayoutVars>
      </dgm:prSet>
      <dgm:spPr/>
    </dgm:pt>
    <dgm:pt modelId="{3B373407-18A7-4619-9DFD-EA5D23D4A546}" type="pres">
      <dgm:prSet presAssocID="{D18ABFD8-183A-4517-9812-D127709D8A1D}" presName="sibTrans" presStyleLbl="sibTrans2D1" presStyleIdx="2" presStyleCnt="3" custLinFactNeighborY="10272"/>
      <dgm:spPr/>
    </dgm:pt>
    <dgm:pt modelId="{AFE67FE6-B123-4624-A345-2A322803E2B3}" type="pres">
      <dgm:prSet presAssocID="{D18ABFD8-183A-4517-9812-D127709D8A1D}" presName="connectorText" presStyleLbl="sibTrans2D1" presStyleIdx="2" presStyleCnt="3"/>
      <dgm:spPr/>
    </dgm:pt>
  </dgm:ptLst>
  <dgm:cxnLst>
    <dgm:cxn modelId="{2AF5350B-3440-4BF7-9A53-E0D7CD93031E}" type="presOf" srcId="{70843FBE-AA46-4511-9ABF-546984E4210D}" destId="{52B065F2-AFC1-4115-B812-211D766A7A64}" srcOrd="0" destOrd="0" presId="urn:microsoft.com/office/officeart/2005/8/layout/cycle7"/>
    <dgm:cxn modelId="{100DB43A-9820-4D72-BA90-D2D148171BB8}" type="presOf" srcId="{FAAAD937-D659-46E2-AEAA-A6A0CA4F1B6F}" destId="{9A38203E-D41F-4F1F-A7BE-B35DD3E25098}" srcOrd="0" destOrd="0" presId="urn:microsoft.com/office/officeart/2005/8/layout/cycle7"/>
    <dgm:cxn modelId="{F0426641-EB6A-4A52-8FDB-E0DE122ECBCD}" srcId="{A42A0414-6AAE-4CAD-A9DE-720ECCD8DD6F}" destId="{FAAAD937-D659-46E2-AEAA-A6A0CA4F1B6F}" srcOrd="1" destOrd="0" parTransId="{7AEA2543-2D94-4D2E-A355-7BBCAFD87CBF}" sibTransId="{2D992716-B12A-4F21-B4F2-13A570224573}"/>
    <dgm:cxn modelId="{735B6F50-038F-4652-A1C6-F257A228AAA2}" type="presOf" srcId="{D18ABFD8-183A-4517-9812-D127709D8A1D}" destId="{AFE67FE6-B123-4624-A345-2A322803E2B3}" srcOrd="1" destOrd="0" presId="urn:microsoft.com/office/officeart/2005/8/layout/cycle7"/>
    <dgm:cxn modelId="{CC623058-A078-44DB-9275-B175A14173FC}" srcId="{A42A0414-6AAE-4CAD-A9DE-720ECCD8DD6F}" destId="{70843FBE-AA46-4511-9ABF-546984E4210D}" srcOrd="0" destOrd="0" parTransId="{BB5899ED-6695-4C8C-8B38-6742C9FFA086}" sibTransId="{D86E1865-1535-4F1D-8F1D-22389ACD224F}"/>
    <dgm:cxn modelId="{634EBB5D-C8D0-49AA-AE2D-5DEFC0505EF9}" type="presOf" srcId="{D18ABFD8-183A-4517-9812-D127709D8A1D}" destId="{3B373407-18A7-4619-9DFD-EA5D23D4A546}" srcOrd="0" destOrd="0" presId="urn:microsoft.com/office/officeart/2005/8/layout/cycle7"/>
    <dgm:cxn modelId="{3A2B3862-58EC-4866-BFCB-16D0872211C4}" srcId="{A42A0414-6AAE-4CAD-A9DE-720ECCD8DD6F}" destId="{09460F19-85C5-45E4-8F0A-53705110D389}" srcOrd="2" destOrd="0" parTransId="{C6844D2A-7F66-4D92-AE92-D54B2276EAF0}" sibTransId="{D18ABFD8-183A-4517-9812-D127709D8A1D}"/>
    <dgm:cxn modelId="{DFCAD9A2-1E48-4164-86AA-7BDB6FB0E733}" type="presOf" srcId="{2D992716-B12A-4F21-B4F2-13A570224573}" destId="{BE213F6E-6953-497E-83D7-D6BF3C7F8F27}" srcOrd="0" destOrd="0" presId="urn:microsoft.com/office/officeart/2005/8/layout/cycle7"/>
    <dgm:cxn modelId="{8ECCB6C6-5227-4E48-861D-FC8887997B49}" type="presOf" srcId="{A42A0414-6AAE-4CAD-A9DE-720ECCD8DD6F}" destId="{FA1F6BAE-F257-466F-B3B8-E5224C8C67CA}" srcOrd="0" destOrd="0" presId="urn:microsoft.com/office/officeart/2005/8/layout/cycle7"/>
    <dgm:cxn modelId="{23AC83DA-D591-4F66-A1C4-E42908DE17E7}" type="presOf" srcId="{D86E1865-1535-4F1D-8F1D-22389ACD224F}" destId="{B0D18671-8B46-4386-969D-2405C6EE5811}" srcOrd="1" destOrd="0" presId="urn:microsoft.com/office/officeart/2005/8/layout/cycle7"/>
    <dgm:cxn modelId="{8E9815DB-F810-4646-B041-23A403C23ADE}" type="presOf" srcId="{D86E1865-1535-4F1D-8F1D-22389ACD224F}" destId="{D726C345-5F8D-4FF4-94BC-F1B59DF0B065}" srcOrd="0" destOrd="0" presId="urn:microsoft.com/office/officeart/2005/8/layout/cycle7"/>
    <dgm:cxn modelId="{9A2417E8-2C6D-4B93-AA5E-BF875931E43D}" type="presOf" srcId="{2D992716-B12A-4F21-B4F2-13A570224573}" destId="{66FD13E5-6B2A-4B50-9D4B-94542D3E7AA7}" srcOrd="1" destOrd="0" presId="urn:microsoft.com/office/officeart/2005/8/layout/cycle7"/>
    <dgm:cxn modelId="{8A420AEB-D624-4A56-9F97-5326C0958EF5}" type="presOf" srcId="{09460F19-85C5-45E4-8F0A-53705110D389}" destId="{BA9EB530-4849-4F26-B83D-3D63BDB062F5}" srcOrd="0" destOrd="0" presId="urn:microsoft.com/office/officeart/2005/8/layout/cycle7"/>
    <dgm:cxn modelId="{3CF30F41-223A-49FC-B486-C18EFF1EA88D}" type="presParOf" srcId="{FA1F6BAE-F257-466F-B3B8-E5224C8C67CA}" destId="{52B065F2-AFC1-4115-B812-211D766A7A64}" srcOrd="0" destOrd="0" presId="urn:microsoft.com/office/officeart/2005/8/layout/cycle7"/>
    <dgm:cxn modelId="{9FC1A856-B0BE-45BD-B90C-DEA43C59BC89}" type="presParOf" srcId="{FA1F6BAE-F257-466F-B3B8-E5224C8C67CA}" destId="{D726C345-5F8D-4FF4-94BC-F1B59DF0B065}" srcOrd="1" destOrd="0" presId="urn:microsoft.com/office/officeart/2005/8/layout/cycle7"/>
    <dgm:cxn modelId="{42BFC922-729B-4D83-9EFA-2278FAB373C6}" type="presParOf" srcId="{D726C345-5F8D-4FF4-94BC-F1B59DF0B065}" destId="{B0D18671-8B46-4386-969D-2405C6EE5811}" srcOrd="0" destOrd="0" presId="urn:microsoft.com/office/officeart/2005/8/layout/cycle7"/>
    <dgm:cxn modelId="{0D631195-4551-4C04-BD5C-0D940E7A91B6}" type="presParOf" srcId="{FA1F6BAE-F257-466F-B3B8-E5224C8C67CA}" destId="{9A38203E-D41F-4F1F-A7BE-B35DD3E25098}" srcOrd="2" destOrd="0" presId="urn:microsoft.com/office/officeart/2005/8/layout/cycle7"/>
    <dgm:cxn modelId="{617560CD-A287-47E6-A0DA-7495B84240DC}" type="presParOf" srcId="{FA1F6BAE-F257-466F-B3B8-E5224C8C67CA}" destId="{BE213F6E-6953-497E-83D7-D6BF3C7F8F27}" srcOrd="3" destOrd="0" presId="urn:microsoft.com/office/officeart/2005/8/layout/cycle7"/>
    <dgm:cxn modelId="{92D4616F-999B-4CB0-8933-76C6CAA8BBA3}" type="presParOf" srcId="{BE213F6E-6953-497E-83D7-D6BF3C7F8F27}" destId="{66FD13E5-6B2A-4B50-9D4B-94542D3E7AA7}" srcOrd="0" destOrd="0" presId="urn:microsoft.com/office/officeart/2005/8/layout/cycle7"/>
    <dgm:cxn modelId="{9F5C4DCC-EAA6-462F-952E-67C1716B0C18}" type="presParOf" srcId="{FA1F6BAE-F257-466F-B3B8-E5224C8C67CA}" destId="{BA9EB530-4849-4F26-B83D-3D63BDB062F5}" srcOrd="4" destOrd="0" presId="urn:microsoft.com/office/officeart/2005/8/layout/cycle7"/>
    <dgm:cxn modelId="{AF6562B7-045A-4CE2-B6A8-AA8A16958D07}" type="presParOf" srcId="{FA1F6BAE-F257-466F-B3B8-E5224C8C67CA}" destId="{3B373407-18A7-4619-9DFD-EA5D23D4A546}" srcOrd="5" destOrd="0" presId="urn:microsoft.com/office/officeart/2005/8/layout/cycle7"/>
    <dgm:cxn modelId="{D842B915-B386-4A8E-B42C-2366B4116620}" type="presParOf" srcId="{3B373407-18A7-4619-9DFD-EA5D23D4A546}" destId="{AFE67FE6-B123-4624-A345-2A322803E2B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0F294-7CA8-42ED-9869-472C9E1A2ECC}"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AB01651C-FCC9-4AB7-B25E-337EF958FA81}">
      <dgm:prSet phldrT="[Text]" custT="1"/>
      <dgm:spPr/>
      <dgm:t>
        <a:bodyPr/>
        <a:lstStyle/>
        <a:p>
          <a:r>
            <a:rPr lang="en-US" sz="1500" dirty="0"/>
            <a:t>Read the source loan.csv </a:t>
          </a:r>
        </a:p>
      </dgm:t>
    </dgm:pt>
    <dgm:pt modelId="{60B54A3A-1326-457D-A9BD-12C5666CDD6F}" type="parTrans" cxnId="{314FFEC7-7A88-40A7-AB3D-D346A9AED247}">
      <dgm:prSet/>
      <dgm:spPr/>
      <dgm:t>
        <a:bodyPr/>
        <a:lstStyle/>
        <a:p>
          <a:endParaRPr lang="en-US"/>
        </a:p>
      </dgm:t>
    </dgm:pt>
    <dgm:pt modelId="{F07A91BD-57EC-4551-A571-6E86C1054EC4}" type="sibTrans" cxnId="{314FFEC7-7A88-40A7-AB3D-D346A9AED247}">
      <dgm:prSet/>
      <dgm:spPr/>
      <dgm:t>
        <a:bodyPr/>
        <a:lstStyle/>
        <a:p>
          <a:endParaRPr lang="en-US"/>
        </a:p>
      </dgm:t>
    </dgm:pt>
    <dgm:pt modelId="{C6C4FAF2-7881-474F-8D3A-F4B3E6FDD467}">
      <dgm:prSet phldrT="[Text]" custT="1"/>
      <dgm:spPr/>
      <dgm:t>
        <a:bodyPr/>
        <a:lstStyle/>
        <a:p>
          <a:r>
            <a:rPr lang="en-US" sz="1500" dirty="0"/>
            <a:t>Exploratory Data analysis</a:t>
          </a:r>
        </a:p>
      </dgm:t>
    </dgm:pt>
    <dgm:pt modelId="{C7C0EA4F-3813-4061-8D93-1915307DDEAF}" type="parTrans" cxnId="{0B5649EB-B765-4E7C-8C71-7BBD92FB269F}">
      <dgm:prSet/>
      <dgm:spPr/>
      <dgm:t>
        <a:bodyPr/>
        <a:lstStyle/>
        <a:p>
          <a:endParaRPr lang="en-US"/>
        </a:p>
      </dgm:t>
    </dgm:pt>
    <dgm:pt modelId="{4BE88EBD-2CEC-49F4-8A3A-55AB0A8B2CEA}" type="sibTrans" cxnId="{0B5649EB-B765-4E7C-8C71-7BBD92FB269F}">
      <dgm:prSet/>
      <dgm:spPr/>
      <dgm:t>
        <a:bodyPr/>
        <a:lstStyle/>
        <a:p>
          <a:endParaRPr lang="en-US"/>
        </a:p>
      </dgm:t>
    </dgm:pt>
    <dgm:pt modelId="{2B555360-B712-4199-B9CB-15D24FCE2CF1}">
      <dgm:prSet phldrT="[Text]"/>
      <dgm:spPr/>
      <dgm:t>
        <a:bodyPr/>
        <a:lstStyle/>
        <a:p>
          <a:r>
            <a:rPr lang="en-US" dirty="0"/>
            <a:t>Impute Null Values</a:t>
          </a:r>
        </a:p>
      </dgm:t>
    </dgm:pt>
    <dgm:pt modelId="{0FFB19B3-1A6F-4A0C-A50C-EB6AFC2BF6E4}" type="parTrans" cxnId="{CC47B300-FCB6-4F21-B174-6C5B2F04F8EB}">
      <dgm:prSet/>
      <dgm:spPr/>
      <dgm:t>
        <a:bodyPr/>
        <a:lstStyle/>
        <a:p>
          <a:endParaRPr lang="en-US"/>
        </a:p>
      </dgm:t>
    </dgm:pt>
    <dgm:pt modelId="{485F3F77-F243-45F6-A2FD-D26A4B556D5B}" type="sibTrans" cxnId="{CC47B300-FCB6-4F21-B174-6C5B2F04F8EB}">
      <dgm:prSet/>
      <dgm:spPr/>
      <dgm:t>
        <a:bodyPr/>
        <a:lstStyle/>
        <a:p>
          <a:endParaRPr lang="en-US"/>
        </a:p>
      </dgm:t>
    </dgm:pt>
    <dgm:pt modelId="{EB98E17C-47D9-44A1-A5C8-3719D1C666E2}">
      <dgm:prSet phldrT="[Text]"/>
      <dgm:spPr/>
      <dgm:t>
        <a:bodyPr/>
        <a:lstStyle/>
        <a:p>
          <a:r>
            <a:rPr lang="en-US" dirty="0"/>
            <a:t>Split the data into train and test </a:t>
          </a:r>
          <a:r>
            <a:rPr lang="en-US" baseline="0" dirty="0"/>
            <a:t>	</a:t>
          </a:r>
          <a:endParaRPr lang="en-US" dirty="0"/>
        </a:p>
      </dgm:t>
    </dgm:pt>
    <dgm:pt modelId="{B9B5AD36-7075-453B-8A8E-FDCECD3F2985}" type="parTrans" cxnId="{AADD7616-95DF-44BE-8963-F68AF86813E9}">
      <dgm:prSet/>
      <dgm:spPr/>
      <dgm:t>
        <a:bodyPr/>
        <a:lstStyle/>
        <a:p>
          <a:endParaRPr lang="en-US"/>
        </a:p>
      </dgm:t>
    </dgm:pt>
    <dgm:pt modelId="{669EDBD6-EC15-4EE9-BE6E-36479D388878}" type="sibTrans" cxnId="{AADD7616-95DF-44BE-8963-F68AF86813E9}">
      <dgm:prSet/>
      <dgm:spPr/>
      <dgm:t>
        <a:bodyPr/>
        <a:lstStyle/>
        <a:p>
          <a:endParaRPr lang="en-US"/>
        </a:p>
      </dgm:t>
    </dgm:pt>
    <dgm:pt modelId="{B31DB0B7-B4CB-47E6-8A21-77D483FFBE3C}">
      <dgm:prSet phldrT="[Text]"/>
      <dgm:spPr/>
      <dgm:t>
        <a:bodyPr/>
        <a:lstStyle/>
        <a:p>
          <a:r>
            <a:rPr lang="en-US" dirty="0"/>
            <a:t>Train the model using different classifiers</a:t>
          </a:r>
        </a:p>
      </dgm:t>
    </dgm:pt>
    <dgm:pt modelId="{E6D4DB3D-4AA6-4B7A-8AC0-C96F61811A6E}" type="parTrans" cxnId="{8F2F1826-ED29-4F84-9174-905894649032}">
      <dgm:prSet/>
      <dgm:spPr/>
      <dgm:t>
        <a:bodyPr/>
        <a:lstStyle/>
        <a:p>
          <a:endParaRPr lang="en-US"/>
        </a:p>
      </dgm:t>
    </dgm:pt>
    <dgm:pt modelId="{605903F5-6742-42F8-8E66-B2CDF4FEACF9}" type="sibTrans" cxnId="{8F2F1826-ED29-4F84-9174-905894649032}">
      <dgm:prSet/>
      <dgm:spPr/>
      <dgm:t>
        <a:bodyPr/>
        <a:lstStyle/>
        <a:p>
          <a:endParaRPr lang="en-US"/>
        </a:p>
      </dgm:t>
    </dgm:pt>
    <dgm:pt modelId="{54CF9B56-16F1-44F1-A33B-F11FD3306FC6}">
      <dgm:prSet phldrT="[Text]"/>
      <dgm:spPr/>
      <dgm:t>
        <a:bodyPr/>
        <a:lstStyle/>
        <a:p>
          <a:r>
            <a:rPr lang="en-US" dirty="0"/>
            <a:t>Test and evaluate the model </a:t>
          </a:r>
        </a:p>
      </dgm:t>
    </dgm:pt>
    <dgm:pt modelId="{FD6F4D76-92B3-48B2-AE48-14EAE43976D5}" type="parTrans" cxnId="{D4DF1671-6249-4AFB-AF89-24DC05459B4A}">
      <dgm:prSet/>
      <dgm:spPr/>
      <dgm:t>
        <a:bodyPr/>
        <a:lstStyle/>
        <a:p>
          <a:endParaRPr lang="en-US"/>
        </a:p>
      </dgm:t>
    </dgm:pt>
    <dgm:pt modelId="{7D121CF5-8884-4DF1-8C8F-304339C7882B}" type="sibTrans" cxnId="{D4DF1671-6249-4AFB-AF89-24DC05459B4A}">
      <dgm:prSet/>
      <dgm:spPr/>
      <dgm:t>
        <a:bodyPr/>
        <a:lstStyle/>
        <a:p>
          <a:endParaRPr lang="en-US"/>
        </a:p>
      </dgm:t>
    </dgm:pt>
    <dgm:pt modelId="{6BD36CC1-A992-4CD7-B151-324D9EA58454}">
      <dgm:prSet phldrT="[Text]"/>
      <dgm:spPr/>
      <dgm:t>
        <a:bodyPr/>
        <a:lstStyle/>
        <a:p>
          <a:r>
            <a:rPr lang="en-US" dirty="0"/>
            <a:t>Compare different classifiers</a:t>
          </a:r>
        </a:p>
      </dgm:t>
    </dgm:pt>
    <dgm:pt modelId="{A9F61478-07B4-474F-B723-10FA300D5983}" type="parTrans" cxnId="{2B34420A-CD77-4D37-8598-150262254AF8}">
      <dgm:prSet/>
      <dgm:spPr/>
      <dgm:t>
        <a:bodyPr/>
        <a:lstStyle/>
        <a:p>
          <a:endParaRPr lang="en-US"/>
        </a:p>
      </dgm:t>
    </dgm:pt>
    <dgm:pt modelId="{E7A8D410-D84D-4356-B86F-9D71AACEC35F}" type="sibTrans" cxnId="{2B34420A-CD77-4D37-8598-150262254AF8}">
      <dgm:prSet/>
      <dgm:spPr/>
      <dgm:t>
        <a:bodyPr/>
        <a:lstStyle/>
        <a:p>
          <a:endParaRPr lang="en-US"/>
        </a:p>
      </dgm:t>
    </dgm:pt>
    <dgm:pt modelId="{38EAEE84-5330-4141-9AF1-6DDB36A1B375}">
      <dgm:prSet/>
      <dgm:spPr/>
      <dgm:t>
        <a:bodyPr/>
        <a:lstStyle/>
        <a:p>
          <a:r>
            <a:rPr lang="en-US"/>
            <a:t>Clean data having missing values or duplicates</a:t>
          </a:r>
          <a:endParaRPr lang="en-US" dirty="0"/>
        </a:p>
      </dgm:t>
    </dgm:pt>
    <dgm:pt modelId="{D0B804E4-6660-42CF-B5ED-CE82837F8FC8}" type="parTrans" cxnId="{454D0714-F0C0-46A0-8DD6-98AB2289DBB2}">
      <dgm:prSet/>
      <dgm:spPr/>
      <dgm:t>
        <a:bodyPr/>
        <a:lstStyle/>
        <a:p>
          <a:endParaRPr lang="en-US"/>
        </a:p>
      </dgm:t>
    </dgm:pt>
    <dgm:pt modelId="{A44FBE31-AD87-4EF3-B3AB-671F1C4469CC}" type="sibTrans" cxnId="{454D0714-F0C0-46A0-8DD6-98AB2289DBB2}">
      <dgm:prSet/>
      <dgm:spPr/>
      <dgm:t>
        <a:bodyPr/>
        <a:lstStyle/>
        <a:p>
          <a:endParaRPr lang="en-US"/>
        </a:p>
      </dgm:t>
    </dgm:pt>
    <dgm:pt modelId="{D4014975-E680-40A0-9E95-65CE03B3F4D4}">
      <dgm:prSet/>
      <dgm:spPr/>
      <dgm:t>
        <a:bodyPr/>
        <a:lstStyle/>
        <a:p>
          <a:r>
            <a:rPr lang="en-US" dirty="0"/>
            <a:t>Feature</a:t>
          </a:r>
          <a:r>
            <a:rPr lang="en-US" baseline="0" dirty="0"/>
            <a:t> Selection using Random Forest Classifier</a:t>
          </a:r>
          <a:endParaRPr lang="en-US" dirty="0"/>
        </a:p>
      </dgm:t>
    </dgm:pt>
    <dgm:pt modelId="{8456422A-9EE2-4894-94AE-9FC2FB8F232E}" type="parTrans" cxnId="{6801DE05-2694-43CD-816E-328F276F4ADD}">
      <dgm:prSet/>
      <dgm:spPr/>
      <dgm:t>
        <a:bodyPr/>
        <a:lstStyle/>
        <a:p>
          <a:endParaRPr lang="en-US"/>
        </a:p>
      </dgm:t>
    </dgm:pt>
    <dgm:pt modelId="{36F0C1E1-71D7-4ECA-9096-C16141CBD90C}" type="sibTrans" cxnId="{6801DE05-2694-43CD-816E-328F276F4ADD}">
      <dgm:prSet/>
      <dgm:spPr/>
      <dgm:t>
        <a:bodyPr/>
        <a:lstStyle/>
        <a:p>
          <a:endParaRPr lang="en-US"/>
        </a:p>
      </dgm:t>
    </dgm:pt>
    <dgm:pt modelId="{7E205BA8-4166-4E65-AB31-BB2A6ABE84E2}" type="pres">
      <dgm:prSet presAssocID="{CCF0F294-7CA8-42ED-9869-472C9E1A2ECC}" presName="Name0" presStyleCnt="0">
        <dgm:presLayoutVars>
          <dgm:dir/>
          <dgm:resizeHandles/>
        </dgm:presLayoutVars>
      </dgm:prSet>
      <dgm:spPr/>
    </dgm:pt>
    <dgm:pt modelId="{10869B5E-7707-4219-8C63-FD97F1655AEA}" type="pres">
      <dgm:prSet presAssocID="{AB01651C-FCC9-4AB7-B25E-337EF958FA81}" presName="compNode" presStyleCnt="0"/>
      <dgm:spPr/>
    </dgm:pt>
    <dgm:pt modelId="{B099CEA0-9C6D-4424-B6F6-9F03D27BB0AE}" type="pres">
      <dgm:prSet presAssocID="{AB01651C-FCC9-4AB7-B25E-337EF958FA81}" presName="dummyConnPt" presStyleCnt="0"/>
      <dgm:spPr/>
    </dgm:pt>
    <dgm:pt modelId="{E7553A46-89C8-4ED7-A587-E715F5AEA78D}" type="pres">
      <dgm:prSet presAssocID="{AB01651C-FCC9-4AB7-B25E-337EF958FA81}" presName="node" presStyleLbl="node1" presStyleIdx="0" presStyleCnt="9">
        <dgm:presLayoutVars>
          <dgm:bulletEnabled val="1"/>
        </dgm:presLayoutVars>
      </dgm:prSet>
      <dgm:spPr/>
    </dgm:pt>
    <dgm:pt modelId="{D2D43FBC-EACD-4FAE-BFCD-D2F90A3AFEA6}" type="pres">
      <dgm:prSet presAssocID="{F07A91BD-57EC-4551-A571-6E86C1054EC4}" presName="sibTrans" presStyleLbl="bgSibTrans2D1" presStyleIdx="0" presStyleCnt="8"/>
      <dgm:spPr/>
    </dgm:pt>
    <dgm:pt modelId="{4B8CEF43-6ECC-4C3C-BECE-1497668C2ED6}" type="pres">
      <dgm:prSet presAssocID="{C6C4FAF2-7881-474F-8D3A-F4B3E6FDD467}" presName="compNode" presStyleCnt="0"/>
      <dgm:spPr/>
    </dgm:pt>
    <dgm:pt modelId="{807ABFFE-E7A3-4368-82C4-39C527D843C6}" type="pres">
      <dgm:prSet presAssocID="{C6C4FAF2-7881-474F-8D3A-F4B3E6FDD467}" presName="dummyConnPt" presStyleCnt="0"/>
      <dgm:spPr/>
    </dgm:pt>
    <dgm:pt modelId="{9AB01B1D-42B0-4FB8-B6DC-83A1DCFD90D4}" type="pres">
      <dgm:prSet presAssocID="{C6C4FAF2-7881-474F-8D3A-F4B3E6FDD467}" presName="node" presStyleLbl="node1" presStyleIdx="1" presStyleCnt="9">
        <dgm:presLayoutVars>
          <dgm:bulletEnabled val="1"/>
        </dgm:presLayoutVars>
      </dgm:prSet>
      <dgm:spPr/>
    </dgm:pt>
    <dgm:pt modelId="{533DF5A0-1C2A-4DB6-9FE5-F6A994EE477D}" type="pres">
      <dgm:prSet presAssocID="{4BE88EBD-2CEC-49F4-8A3A-55AB0A8B2CEA}" presName="sibTrans" presStyleLbl="bgSibTrans2D1" presStyleIdx="1" presStyleCnt="8"/>
      <dgm:spPr/>
    </dgm:pt>
    <dgm:pt modelId="{B998C445-B20F-42F5-92CC-5B1F58DCFC8E}" type="pres">
      <dgm:prSet presAssocID="{38EAEE84-5330-4141-9AF1-6DDB36A1B375}" presName="compNode" presStyleCnt="0"/>
      <dgm:spPr/>
    </dgm:pt>
    <dgm:pt modelId="{7969A45B-7FFE-4373-89EE-3264A8E2081B}" type="pres">
      <dgm:prSet presAssocID="{38EAEE84-5330-4141-9AF1-6DDB36A1B375}" presName="dummyConnPt" presStyleCnt="0"/>
      <dgm:spPr/>
    </dgm:pt>
    <dgm:pt modelId="{C808F8EA-5451-494D-8E90-1E7FEE17A6D5}" type="pres">
      <dgm:prSet presAssocID="{38EAEE84-5330-4141-9AF1-6DDB36A1B375}" presName="node" presStyleLbl="node1" presStyleIdx="2" presStyleCnt="9">
        <dgm:presLayoutVars>
          <dgm:bulletEnabled val="1"/>
        </dgm:presLayoutVars>
      </dgm:prSet>
      <dgm:spPr/>
    </dgm:pt>
    <dgm:pt modelId="{862C9D87-9209-4B12-8804-A204B87704F8}" type="pres">
      <dgm:prSet presAssocID="{A44FBE31-AD87-4EF3-B3AB-671F1C4469CC}" presName="sibTrans" presStyleLbl="bgSibTrans2D1" presStyleIdx="2" presStyleCnt="8"/>
      <dgm:spPr/>
    </dgm:pt>
    <dgm:pt modelId="{19E6ABA0-2C38-4F55-9ABC-60125D06890F}" type="pres">
      <dgm:prSet presAssocID="{2B555360-B712-4199-B9CB-15D24FCE2CF1}" presName="compNode" presStyleCnt="0"/>
      <dgm:spPr/>
    </dgm:pt>
    <dgm:pt modelId="{92BC13EA-8229-47CD-84CE-51CB8F6EA11B}" type="pres">
      <dgm:prSet presAssocID="{2B555360-B712-4199-B9CB-15D24FCE2CF1}" presName="dummyConnPt" presStyleCnt="0"/>
      <dgm:spPr/>
    </dgm:pt>
    <dgm:pt modelId="{50F05F27-0FB6-40B4-950D-7B2366B5631B}" type="pres">
      <dgm:prSet presAssocID="{2B555360-B712-4199-B9CB-15D24FCE2CF1}" presName="node" presStyleLbl="node1" presStyleIdx="3" presStyleCnt="9">
        <dgm:presLayoutVars>
          <dgm:bulletEnabled val="1"/>
        </dgm:presLayoutVars>
      </dgm:prSet>
      <dgm:spPr/>
    </dgm:pt>
    <dgm:pt modelId="{28313F6D-1553-4F31-8472-E97E598FD723}" type="pres">
      <dgm:prSet presAssocID="{485F3F77-F243-45F6-A2FD-D26A4B556D5B}" presName="sibTrans" presStyleLbl="bgSibTrans2D1" presStyleIdx="3" presStyleCnt="8"/>
      <dgm:spPr/>
    </dgm:pt>
    <dgm:pt modelId="{0013EF14-5885-4A23-A195-DD12C9977391}" type="pres">
      <dgm:prSet presAssocID="{EB98E17C-47D9-44A1-A5C8-3719D1C666E2}" presName="compNode" presStyleCnt="0"/>
      <dgm:spPr/>
    </dgm:pt>
    <dgm:pt modelId="{378D96B0-D74E-4471-9D4F-0792FC947FEF}" type="pres">
      <dgm:prSet presAssocID="{EB98E17C-47D9-44A1-A5C8-3719D1C666E2}" presName="dummyConnPt" presStyleCnt="0"/>
      <dgm:spPr/>
    </dgm:pt>
    <dgm:pt modelId="{0841B30D-C7DB-4CD7-B0DE-EA3AAF67CE7E}" type="pres">
      <dgm:prSet presAssocID="{EB98E17C-47D9-44A1-A5C8-3719D1C666E2}" presName="node" presStyleLbl="node1" presStyleIdx="4" presStyleCnt="9">
        <dgm:presLayoutVars>
          <dgm:bulletEnabled val="1"/>
        </dgm:presLayoutVars>
      </dgm:prSet>
      <dgm:spPr/>
    </dgm:pt>
    <dgm:pt modelId="{7FE009DA-CE9D-456B-A39A-57E49996825B}" type="pres">
      <dgm:prSet presAssocID="{669EDBD6-EC15-4EE9-BE6E-36479D388878}" presName="sibTrans" presStyleLbl="bgSibTrans2D1" presStyleIdx="4" presStyleCnt="8"/>
      <dgm:spPr/>
    </dgm:pt>
    <dgm:pt modelId="{3F00DF6B-3EA9-469E-B7CB-7723541A80C6}" type="pres">
      <dgm:prSet presAssocID="{D4014975-E680-40A0-9E95-65CE03B3F4D4}" presName="compNode" presStyleCnt="0"/>
      <dgm:spPr/>
    </dgm:pt>
    <dgm:pt modelId="{D3D0947E-5077-45F5-A942-366759583E57}" type="pres">
      <dgm:prSet presAssocID="{D4014975-E680-40A0-9E95-65CE03B3F4D4}" presName="dummyConnPt" presStyleCnt="0"/>
      <dgm:spPr/>
    </dgm:pt>
    <dgm:pt modelId="{A1B74BCE-94ED-4C7D-872A-C82AD6107A54}" type="pres">
      <dgm:prSet presAssocID="{D4014975-E680-40A0-9E95-65CE03B3F4D4}" presName="node" presStyleLbl="node1" presStyleIdx="5" presStyleCnt="9">
        <dgm:presLayoutVars>
          <dgm:bulletEnabled val="1"/>
        </dgm:presLayoutVars>
      </dgm:prSet>
      <dgm:spPr/>
    </dgm:pt>
    <dgm:pt modelId="{CEE2BC45-AD1B-4E5A-BA3F-13B1D4FC3D8B}" type="pres">
      <dgm:prSet presAssocID="{36F0C1E1-71D7-4ECA-9096-C16141CBD90C}" presName="sibTrans" presStyleLbl="bgSibTrans2D1" presStyleIdx="5" presStyleCnt="8"/>
      <dgm:spPr/>
    </dgm:pt>
    <dgm:pt modelId="{488EC006-F949-4EF1-A72A-3953B82B2E66}" type="pres">
      <dgm:prSet presAssocID="{B31DB0B7-B4CB-47E6-8A21-77D483FFBE3C}" presName="compNode" presStyleCnt="0"/>
      <dgm:spPr/>
    </dgm:pt>
    <dgm:pt modelId="{B68ABDA5-9488-4060-BDA3-A2FB9082198E}" type="pres">
      <dgm:prSet presAssocID="{B31DB0B7-B4CB-47E6-8A21-77D483FFBE3C}" presName="dummyConnPt" presStyleCnt="0"/>
      <dgm:spPr/>
    </dgm:pt>
    <dgm:pt modelId="{71E4A317-2BFC-4809-8D18-5906A0045113}" type="pres">
      <dgm:prSet presAssocID="{B31DB0B7-B4CB-47E6-8A21-77D483FFBE3C}" presName="node" presStyleLbl="node1" presStyleIdx="6" presStyleCnt="9">
        <dgm:presLayoutVars>
          <dgm:bulletEnabled val="1"/>
        </dgm:presLayoutVars>
      </dgm:prSet>
      <dgm:spPr/>
    </dgm:pt>
    <dgm:pt modelId="{42CC4D4D-FEC6-447C-B6AC-87029EF00B70}" type="pres">
      <dgm:prSet presAssocID="{605903F5-6742-42F8-8E66-B2CDF4FEACF9}" presName="sibTrans" presStyleLbl="bgSibTrans2D1" presStyleIdx="6" presStyleCnt="8"/>
      <dgm:spPr/>
    </dgm:pt>
    <dgm:pt modelId="{B4F67167-48CF-447B-BA41-FDA961977683}" type="pres">
      <dgm:prSet presAssocID="{54CF9B56-16F1-44F1-A33B-F11FD3306FC6}" presName="compNode" presStyleCnt="0"/>
      <dgm:spPr/>
    </dgm:pt>
    <dgm:pt modelId="{C26729CF-E4FE-4520-9620-C215F108A5D2}" type="pres">
      <dgm:prSet presAssocID="{54CF9B56-16F1-44F1-A33B-F11FD3306FC6}" presName="dummyConnPt" presStyleCnt="0"/>
      <dgm:spPr/>
    </dgm:pt>
    <dgm:pt modelId="{12D914E0-338E-4547-BDD2-CC51DA65ABC7}" type="pres">
      <dgm:prSet presAssocID="{54CF9B56-16F1-44F1-A33B-F11FD3306FC6}" presName="node" presStyleLbl="node1" presStyleIdx="7" presStyleCnt="9">
        <dgm:presLayoutVars>
          <dgm:bulletEnabled val="1"/>
        </dgm:presLayoutVars>
      </dgm:prSet>
      <dgm:spPr/>
    </dgm:pt>
    <dgm:pt modelId="{CA6414EA-02D5-4C1E-8A0B-D569FC1706A7}" type="pres">
      <dgm:prSet presAssocID="{7D121CF5-8884-4DF1-8C8F-304339C7882B}" presName="sibTrans" presStyleLbl="bgSibTrans2D1" presStyleIdx="7" presStyleCnt="8"/>
      <dgm:spPr/>
    </dgm:pt>
    <dgm:pt modelId="{2D057E07-2508-4D7C-A0C4-E56D3FB4CBB3}" type="pres">
      <dgm:prSet presAssocID="{6BD36CC1-A992-4CD7-B151-324D9EA58454}" presName="compNode" presStyleCnt="0"/>
      <dgm:spPr/>
    </dgm:pt>
    <dgm:pt modelId="{7873FD78-D448-4FA2-AA9A-B18F1BEACA36}" type="pres">
      <dgm:prSet presAssocID="{6BD36CC1-A992-4CD7-B151-324D9EA58454}" presName="dummyConnPt" presStyleCnt="0"/>
      <dgm:spPr/>
    </dgm:pt>
    <dgm:pt modelId="{774805F2-EBDB-4F36-9186-F7719D098C96}" type="pres">
      <dgm:prSet presAssocID="{6BD36CC1-A992-4CD7-B151-324D9EA58454}" presName="node" presStyleLbl="node1" presStyleIdx="8" presStyleCnt="9">
        <dgm:presLayoutVars>
          <dgm:bulletEnabled val="1"/>
        </dgm:presLayoutVars>
      </dgm:prSet>
      <dgm:spPr/>
    </dgm:pt>
  </dgm:ptLst>
  <dgm:cxnLst>
    <dgm:cxn modelId="{CC47B300-FCB6-4F21-B174-6C5B2F04F8EB}" srcId="{CCF0F294-7CA8-42ED-9869-472C9E1A2ECC}" destId="{2B555360-B712-4199-B9CB-15D24FCE2CF1}" srcOrd="3" destOrd="0" parTransId="{0FFB19B3-1A6F-4A0C-A50C-EB6AFC2BF6E4}" sibTransId="{485F3F77-F243-45F6-A2FD-D26A4B556D5B}"/>
    <dgm:cxn modelId="{6801DE05-2694-43CD-816E-328F276F4ADD}" srcId="{CCF0F294-7CA8-42ED-9869-472C9E1A2ECC}" destId="{D4014975-E680-40A0-9E95-65CE03B3F4D4}" srcOrd="5" destOrd="0" parTransId="{8456422A-9EE2-4894-94AE-9FC2FB8F232E}" sibTransId="{36F0C1E1-71D7-4ECA-9096-C16141CBD90C}"/>
    <dgm:cxn modelId="{CFC49F09-E36E-45B9-A44F-525F19E95911}" type="presOf" srcId="{D4014975-E680-40A0-9E95-65CE03B3F4D4}" destId="{A1B74BCE-94ED-4C7D-872A-C82AD6107A54}" srcOrd="0" destOrd="0" presId="urn:microsoft.com/office/officeart/2005/8/layout/bProcess4"/>
    <dgm:cxn modelId="{2B34420A-CD77-4D37-8598-150262254AF8}" srcId="{CCF0F294-7CA8-42ED-9869-472C9E1A2ECC}" destId="{6BD36CC1-A992-4CD7-B151-324D9EA58454}" srcOrd="8" destOrd="0" parTransId="{A9F61478-07B4-474F-B723-10FA300D5983}" sibTransId="{E7A8D410-D84D-4356-B86F-9D71AACEC35F}"/>
    <dgm:cxn modelId="{314F8710-3599-4482-919D-E8D9101D24FB}" type="presOf" srcId="{AB01651C-FCC9-4AB7-B25E-337EF958FA81}" destId="{E7553A46-89C8-4ED7-A587-E715F5AEA78D}" srcOrd="0" destOrd="0" presId="urn:microsoft.com/office/officeart/2005/8/layout/bProcess4"/>
    <dgm:cxn modelId="{454D0714-F0C0-46A0-8DD6-98AB2289DBB2}" srcId="{CCF0F294-7CA8-42ED-9869-472C9E1A2ECC}" destId="{38EAEE84-5330-4141-9AF1-6DDB36A1B375}" srcOrd="2" destOrd="0" parTransId="{D0B804E4-6660-42CF-B5ED-CE82837F8FC8}" sibTransId="{A44FBE31-AD87-4EF3-B3AB-671F1C4469CC}"/>
    <dgm:cxn modelId="{AADD7616-95DF-44BE-8963-F68AF86813E9}" srcId="{CCF0F294-7CA8-42ED-9869-472C9E1A2ECC}" destId="{EB98E17C-47D9-44A1-A5C8-3719D1C666E2}" srcOrd="4" destOrd="0" parTransId="{B9B5AD36-7075-453B-8A8E-FDCECD3F2985}" sibTransId="{669EDBD6-EC15-4EE9-BE6E-36479D388878}"/>
    <dgm:cxn modelId="{36F0111B-6C0C-4F36-915D-5EAB60329EA3}" type="presOf" srcId="{A44FBE31-AD87-4EF3-B3AB-671F1C4469CC}" destId="{862C9D87-9209-4B12-8804-A204B87704F8}" srcOrd="0" destOrd="0" presId="urn:microsoft.com/office/officeart/2005/8/layout/bProcess4"/>
    <dgm:cxn modelId="{3418291D-F445-43CF-AFBF-45A3A338EBD3}" type="presOf" srcId="{F07A91BD-57EC-4551-A571-6E86C1054EC4}" destId="{D2D43FBC-EACD-4FAE-BFCD-D2F90A3AFEA6}" srcOrd="0" destOrd="0" presId="urn:microsoft.com/office/officeart/2005/8/layout/bProcess4"/>
    <dgm:cxn modelId="{8F2F1826-ED29-4F84-9174-905894649032}" srcId="{CCF0F294-7CA8-42ED-9869-472C9E1A2ECC}" destId="{B31DB0B7-B4CB-47E6-8A21-77D483FFBE3C}" srcOrd="6" destOrd="0" parTransId="{E6D4DB3D-4AA6-4B7A-8AC0-C96F61811A6E}" sibTransId="{605903F5-6742-42F8-8E66-B2CDF4FEACF9}"/>
    <dgm:cxn modelId="{EA528F2A-4E98-4C6F-9E51-AE2DB35E32F0}" type="presOf" srcId="{6BD36CC1-A992-4CD7-B151-324D9EA58454}" destId="{774805F2-EBDB-4F36-9186-F7719D098C96}" srcOrd="0" destOrd="0" presId="urn:microsoft.com/office/officeart/2005/8/layout/bProcess4"/>
    <dgm:cxn modelId="{F3AFA12B-6841-4428-B6D3-51AF807AB1BE}" type="presOf" srcId="{669EDBD6-EC15-4EE9-BE6E-36479D388878}" destId="{7FE009DA-CE9D-456B-A39A-57E49996825B}" srcOrd="0" destOrd="0" presId="urn:microsoft.com/office/officeart/2005/8/layout/bProcess4"/>
    <dgm:cxn modelId="{C361F634-8108-42DD-8EA7-AEFB4CD4F2EE}" type="presOf" srcId="{C6C4FAF2-7881-474F-8D3A-F4B3E6FDD467}" destId="{9AB01B1D-42B0-4FB8-B6DC-83A1DCFD90D4}" srcOrd="0" destOrd="0" presId="urn:microsoft.com/office/officeart/2005/8/layout/bProcess4"/>
    <dgm:cxn modelId="{1F51BD46-6546-47CE-B929-F2298B8DBE89}" type="presOf" srcId="{4BE88EBD-2CEC-49F4-8A3A-55AB0A8B2CEA}" destId="{533DF5A0-1C2A-4DB6-9FE5-F6A994EE477D}" srcOrd="0" destOrd="0" presId="urn:microsoft.com/office/officeart/2005/8/layout/bProcess4"/>
    <dgm:cxn modelId="{D4DF1671-6249-4AFB-AF89-24DC05459B4A}" srcId="{CCF0F294-7CA8-42ED-9869-472C9E1A2ECC}" destId="{54CF9B56-16F1-44F1-A33B-F11FD3306FC6}" srcOrd="7" destOrd="0" parTransId="{FD6F4D76-92B3-48B2-AE48-14EAE43976D5}" sibTransId="{7D121CF5-8884-4DF1-8C8F-304339C7882B}"/>
    <dgm:cxn modelId="{9DA72282-86EA-4ACB-9BC2-C20906BB9FBF}" type="presOf" srcId="{B31DB0B7-B4CB-47E6-8A21-77D483FFBE3C}" destId="{71E4A317-2BFC-4809-8D18-5906A0045113}" srcOrd="0" destOrd="0" presId="urn:microsoft.com/office/officeart/2005/8/layout/bProcess4"/>
    <dgm:cxn modelId="{130E4482-E013-4348-9D43-45F4EA3620D5}" type="presOf" srcId="{36F0C1E1-71D7-4ECA-9096-C16141CBD90C}" destId="{CEE2BC45-AD1B-4E5A-BA3F-13B1D4FC3D8B}" srcOrd="0" destOrd="0" presId="urn:microsoft.com/office/officeart/2005/8/layout/bProcess4"/>
    <dgm:cxn modelId="{442BE0B4-25F0-482A-B20E-B3114AD5C97B}" type="presOf" srcId="{EB98E17C-47D9-44A1-A5C8-3719D1C666E2}" destId="{0841B30D-C7DB-4CD7-B0DE-EA3AAF67CE7E}" srcOrd="0" destOrd="0" presId="urn:microsoft.com/office/officeart/2005/8/layout/bProcess4"/>
    <dgm:cxn modelId="{2C34AFBC-C72F-460C-9D23-9ED8B99FE899}" type="presOf" srcId="{CCF0F294-7CA8-42ED-9869-472C9E1A2ECC}" destId="{7E205BA8-4166-4E65-AB31-BB2A6ABE84E2}" srcOrd="0" destOrd="0" presId="urn:microsoft.com/office/officeart/2005/8/layout/bProcess4"/>
    <dgm:cxn modelId="{314FFEC7-7A88-40A7-AB3D-D346A9AED247}" srcId="{CCF0F294-7CA8-42ED-9869-472C9E1A2ECC}" destId="{AB01651C-FCC9-4AB7-B25E-337EF958FA81}" srcOrd="0" destOrd="0" parTransId="{60B54A3A-1326-457D-A9BD-12C5666CDD6F}" sibTransId="{F07A91BD-57EC-4551-A571-6E86C1054EC4}"/>
    <dgm:cxn modelId="{A06136CF-7C33-4490-93A3-20EC7CA9E20D}" type="presOf" srcId="{38EAEE84-5330-4141-9AF1-6DDB36A1B375}" destId="{C808F8EA-5451-494D-8E90-1E7FEE17A6D5}" srcOrd="0" destOrd="0" presId="urn:microsoft.com/office/officeart/2005/8/layout/bProcess4"/>
    <dgm:cxn modelId="{36E254DE-2F57-43EC-87CD-17B23BFD7464}" type="presOf" srcId="{54CF9B56-16F1-44F1-A33B-F11FD3306FC6}" destId="{12D914E0-338E-4547-BDD2-CC51DA65ABC7}" srcOrd="0" destOrd="0" presId="urn:microsoft.com/office/officeart/2005/8/layout/bProcess4"/>
    <dgm:cxn modelId="{219C19E9-DA38-4D63-A003-2E2ED6E51309}" type="presOf" srcId="{605903F5-6742-42F8-8E66-B2CDF4FEACF9}" destId="{42CC4D4D-FEC6-447C-B6AC-87029EF00B70}" srcOrd="0" destOrd="0" presId="urn:microsoft.com/office/officeart/2005/8/layout/bProcess4"/>
    <dgm:cxn modelId="{B72389E9-69E2-4F67-AF84-16AA4C9F448F}" type="presOf" srcId="{7D121CF5-8884-4DF1-8C8F-304339C7882B}" destId="{CA6414EA-02D5-4C1E-8A0B-D569FC1706A7}" srcOrd="0" destOrd="0" presId="urn:microsoft.com/office/officeart/2005/8/layout/bProcess4"/>
    <dgm:cxn modelId="{0B5649EB-B765-4E7C-8C71-7BBD92FB269F}" srcId="{CCF0F294-7CA8-42ED-9869-472C9E1A2ECC}" destId="{C6C4FAF2-7881-474F-8D3A-F4B3E6FDD467}" srcOrd="1" destOrd="0" parTransId="{C7C0EA4F-3813-4061-8D93-1915307DDEAF}" sibTransId="{4BE88EBD-2CEC-49F4-8A3A-55AB0A8B2CEA}"/>
    <dgm:cxn modelId="{BEF486EE-AD7A-4C57-810B-0FF2BCC16DCD}" type="presOf" srcId="{485F3F77-F243-45F6-A2FD-D26A4B556D5B}" destId="{28313F6D-1553-4F31-8472-E97E598FD723}" srcOrd="0" destOrd="0" presId="urn:microsoft.com/office/officeart/2005/8/layout/bProcess4"/>
    <dgm:cxn modelId="{CA3A42F6-9115-4F57-85BF-139559BB92A2}" type="presOf" srcId="{2B555360-B712-4199-B9CB-15D24FCE2CF1}" destId="{50F05F27-0FB6-40B4-950D-7B2366B5631B}" srcOrd="0" destOrd="0" presId="urn:microsoft.com/office/officeart/2005/8/layout/bProcess4"/>
    <dgm:cxn modelId="{BCA500E2-B4C5-4267-961A-9F682FFA059A}" type="presParOf" srcId="{7E205BA8-4166-4E65-AB31-BB2A6ABE84E2}" destId="{10869B5E-7707-4219-8C63-FD97F1655AEA}" srcOrd="0" destOrd="0" presId="urn:microsoft.com/office/officeart/2005/8/layout/bProcess4"/>
    <dgm:cxn modelId="{DD8BD4AA-029C-4EED-B1D1-D0C889E50F4B}" type="presParOf" srcId="{10869B5E-7707-4219-8C63-FD97F1655AEA}" destId="{B099CEA0-9C6D-4424-B6F6-9F03D27BB0AE}" srcOrd="0" destOrd="0" presId="urn:microsoft.com/office/officeart/2005/8/layout/bProcess4"/>
    <dgm:cxn modelId="{376C06CE-3DF3-43C7-9EF0-8AEB17DC78A7}" type="presParOf" srcId="{10869B5E-7707-4219-8C63-FD97F1655AEA}" destId="{E7553A46-89C8-4ED7-A587-E715F5AEA78D}" srcOrd="1" destOrd="0" presId="urn:microsoft.com/office/officeart/2005/8/layout/bProcess4"/>
    <dgm:cxn modelId="{E080D37A-68FF-4B35-A216-5921CEC67A87}" type="presParOf" srcId="{7E205BA8-4166-4E65-AB31-BB2A6ABE84E2}" destId="{D2D43FBC-EACD-4FAE-BFCD-D2F90A3AFEA6}" srcOrd="1" destOrd="0" presId="urn:microsoft.com/office/officeart/2005/8/layout/bProcess4"/>
    <dgm:cxn modelId="{554BC224-1A3D-4B07-B530-F24B431B507A}" type="presParOf" srcId="{7E205BA8-4166-4E65-AB31-BB2A6ABE84E2}" destId="{4B8CEF43-6ECC-4C3C-BECE-1497668C2ED6}" srcOrd="2" destOrd="0" presId="urn:microsoft.com/office/officeart/2005/8/layout/bProcess4"/>
    <dgm:cxn modelId="{F67B70A9-0744-48AB-BED9-7DC2AD1FCF75}" type="presParOf" srcId="{4B8CEF43-6ECC-4C3C-BECE-1497668C2ED6}" destId="{807ABFFE-E7A3-4368-82C4-39C527D843C6}" srcOrd="0" destOrd="0" presId="urn:microsoft.com/office/officeart/2005/8/layout/bProcess4"/>
    <dgm:cxn modelId="{8C7F7C15-C19E-4FEC-99B2-F92A03239225}" type="presParOf" srcId="{4B8CEF43-6ECC-4C3C-BECE-1497668C2ED6}" destId="{9AB01B1D-42B0-4FB8-B6DC-83A1DCFD90D4}" srcOrd="1" destOrd="0" presId="urn:microsoft.com/office/officeart/2005/8/layout/bProcess4"/>
    <dgm:cxn modelId="{3A188AD8-9453-4D17-BBF6-2E5E3EEB7205}" type="presParOf" srcId="{7E205BA8-4166-4E65-AB31-BB2A6ABE84E2}" destId="{533DF5A0-1C2A-4DB6-9FE5-F6A994EE477D}" srcOrd="3" destOrd="0" presId="urn:microsoft.com/office/officeart/2005/8/layout/bProcess4"/>
    <dgm:cxn modelId="{99B93E17-763B-4E77-B6A9-ABB6EF619A65}" type="presParOf" srcId="{7E205BA8-4166-4E65-AB31-BB2A6ABE84E2}" destId="{B998C445-B20F-42F5-92CC-5B1F58DCFC8E}" srcOrd="4" destOrd="0" presId="urn:microsoft.com/office/officeart/2005/8/layout/bProcess4"/>
    <dgm:cxn modelId="{F836CBE2-6323-4578-AAF5-6A9D3BCC3130}" type="presParOf" srcId="{B998C445-B20F-42F5-92CC-5B1F58DCFC8E}" destId="{7969A45B-7FFE-4373-89EE-3264A8E2081B}" srcOrd="0" destOrd="0" presId="urn:microsoft.com/office/officeart/2005/8/layout/bProcess4"/>
    <dgm:cxn modelId="{85236F3F-2071-40FF-8526-6EC7C1555C9A}" type="presParOf" srcId="{B998C445-B20F-42F5-92CC-5B1F58DCFC8E}" destId="{C808F8EA-5451-494D-8E90-1E7FEE17A6D5}" srcOrd="1" destOrd="0" presId="urn:microsoft.com/office/officeart/2005/8/layout/bProcess4"/>
    <dgm:cxn modelId="{FA0CCBEB-8F24-4C19-8CC7-7FBCD6B73DE9}" type="presParOf" srcId="{7E205BA8-4166-4E65-AB31-BB2A6ABE84E2}" destId="{862C9D87-9209-4B12-8804-A204B87704F8}" srcOrd="5" destOrd="0" presId="urn:microsoft.com/office/officeart/2005/8/layout/bProcess4"/>
    <dgm:cxn modelId="{A4837C4E-A604-42B2-BD2C-2213389A696F}" type="presParOf" srcId="{7E205BA8-4166-4E65-AB31-BB2A6ABE84E2}" destId="{19E6ABA0-2C38-4F55-9ABC-60125D06890F}" srcOrd="6" destOrd="0" presId="urn:microsoft.com/office/officeart/2005/8/layout/bProcess4"/>
    <dgm:cxn modelId="{1D5D037F-636D-4412-BE3D-D1AA95D047BC}" type="presParOf" srcId="{19E6ABA0-2C38-4F55-9ABC-60125D06890F}" destId="{92BC13EA-8229-47CD-84CE-51CB8F6EA11B}" srcOrd="0" destOrd="0" presId="urn:microsoft.com/office/officeart/2005/8/layout/bProcess4"/>
    <dgm:cxn modelId="{B8B52DFD-0618-42B1-B8AE-F3F7DBCE2561}" type="presParOf" srcId="{19E6ABA0-2C38-4F55-9ABC-60125D06890F}" destId="{50F05F27-0FB6-40B4-950D-7B2366B5631B}" srcOrd="1" destOrd="0" presId="urn:microsoft.com/office/officeart/2005/8/layout/bProcess4"/>
    <dgm:cxn modelId="{68EA6216-9531-433E-A4D1-626DFA848935}" type="presParOf" srcId="{7E205BA8-4166-4E65-AB31-BB2A6ABE84E2}" destId="{28313F6D-1553-4F31-8472-E97E598FD723}" srcOrd="7" destOrd="0" presId="urn:microsoft.com/office/officeart/2005/8/layout/bProcess4"/>
    <dgm:cxn modelId="{B91A3B55-02BD-4F9A-9B20-7BFAED2D6868}" type="presParOf" srcId="{7E205BA8-4166-4E65-AB31-BB2A6ABE84E2}" destId="{0013EF14-5885-4A23-A195-DD12C9977391}" srcOrd="8" destOrd="0" presId="urn:microsoft.com/office/officeart/2005/8/layout/bProcess4"/>
    <dgm:cxn modelId="{CA5114F9-5565-46C2-B08B-6891A1198A2F}" type="presParOf" srcId="{0013EF14-5885-4A23-A195-DD12C9977391}" destId="{378D96B0-D74E-4471-9D4F-0792FC947FEF}" srcOrd="0" destOrd="0" presId="urn:microsoft.com/office/officeart/2005/8/layout/bProcess4"/>
    <dgm:cxn modelId="{8E08FBAD-E17D-43BE-AA0F-D789FA5A748E}" type="presParOf" srcId="{0013EF14-5885-4A23-A195-DD12C9977391}" destId="{0841B30D-C7DB-4CD7-B0DE-EA3AAF67CE7E}" srcOrd="1" destOrd="0" presId="urn:microsoft.com/office/officeart/2005/8/layout/bProcess4"/>
    <dgm:cxn modelId="{F31D1712-61BA-4239-8DC9-69E5A2B09D92}" type="presParOf" srcId="{7E205BA8-4166-4E65-AB31-BB2A6ABE84E2}" destId="{7FE009DA-CE9D-456B-A39A-57E49996825B}" srcOrd="9" destOrd="0" presId="urn:microsoft.com/office/officeart/2005/8/layout/bProcess4"/>
    <dgm:cxn modelId="{B2127936-8D5E-436B-A270-F743A4CD1F12}" type="presParOf" srcId="{7E205BA8-4166-4E65-AB31-BB2A6ABE84E2}" destId="{3F00DF6B-3EA9-469E-B7CB-7723541A80C6}" srcOrd="10" destOrd="0" presId="urn:microsoft.com/office/officeart/2005/8/layout/bProcess4"/>
    <dgm:cxn modelId="{7A101738-6C96-4ABC-A185-7CF050782B79}" type="presParOf" srcId="{3F00DF6B-3EA9-469E-B7CB-7723541A80C6}" destId="{D3D0947E-5077-45F5-A942-366759583E57}" srcOrd="0" destOrd="0" presId="urn:microsoft.com/office/officeart/2005/8/layout/bProcess4"/>
    <dgm:cxn modelId="{FAF01F97-2D9A-4F61-A2E6-8FE371A86D81}" type="presParOf" srcId="{3F00DF6B-3EA9-469E-B7CB-7723541A80C6}" destId="{A1B74BCE-94ED-4C7D-872A-C82AD6107A54}" srcOrd="1" destOrd="0" presId="urn:microsoft.com/office/officeart/2005/8/layout/bProcess4"/>
    <dgm:cxn modelId="{D9DC53E7-2046-4D12-B497-78E45456904A}" type="presParOf" srcId="{7E205BA8-4166-4E65-AB31-BB2A6ABE84E2}" destId="{CEE2BC45-AD1B-4E5A-BA3F-13B1D4FC3D8B}" srcOrd="11" destOrd="0" presId="urn:microsoft.com/office/officeart/2005/8/layout/bProcess4"/>
    <dgm:cxn modelId="{21196D62-E8DE-4684-814C-1CA2D24B6234}" type="presParOf" srcId="{7E205BA8-4166-4E65-AB31-BB2A6ABE84E2}" destId="{488EC006-F949-4EF1-A72A-3953B82B2E66}" srcOrd="12" destOrd="0" presId="urn:microsoft.com/office/officeart/2005/8/layout/bProcess4"/>
    <dgm:cxn modelId="{A8B144CB-7474-4122-8B6E-814212F04D8D}" type="presParOf" srcId="{488EC006-F949-4EF1-A72A-3953B82B2E66}" destId="{B68ABDA5-9488-4060-BDA3-A2FB9082198E}" srcOrd="0" destOrd="0" presId="urn:microsoft.com/office/officeart/2005/8/layout/bProcess4"/>
    <dgm:cxn modelId="{E597DF52-52E3-4029-B0FF-51BAC02B90B1}" type="presParOf" srcId="{488EC006-F949-4EF1-A72A-3953B82B2E66}" destId="{71E4A317-2BFC-4809-8D18-5906A0045113}" srcOrd="1" destOrd="0" presId="urn:microsoft.com/office/officeart/2005/8/layout/bProcess4"/>
    <dgm:cxn modelId="{60BC698C-92A6-4EA0-8149-7CFCEC42C5A2}" type="presParOf" srcId="{7E205BA8-4166-4E65-AB31-BB2A6ABE84E2}" destId="{42CC4D4D-FEC6-447C-B6AC-87029EF00B70}" srcOrd="13" destOrd="0" presId="urn:microsoft.com/office/officeart/2005/8/layout/bProcess4"/>
    <dgm:cxn modelId="{40DA0818-72CA-4206-9A30-130B5C83CCA9}" type="presParOf" srcId="{7E205BA8-4166-4E65-AB31-BB2A6ABE84E2}" destId="{B4F67167-48CF-447B-BA41-FDA961977683}" srcOrd="14" destOrd="0" presId="urn:microsoft.com/office/officeart/2005/8/layout/bProcess4"/>
    <dgm:cxn modelId="{4648946C-06C3-4981-A415-27D89091846F}" type="presParOf" srcId="{B4F67167-48CF-447B-BA41-FDA961977683}" destId="{C26729CF-E4FE-4520-9620-C215F108A5D2}" srcOrd="0" destOrd="0" presId="urn:microsoft.com/office/officeart/2005/8/layout/bProcess4"/>
    <dgm:cxn modelId="{193F0150-C174-48C2-B130-0B2D0080F91C}" type="presParOf" srcId="{B4F67167-48CF-447B-BA41-FDA961977683}" destId="{12D914E0-338E-4547-BDD2-CC51DA65ABC7}" srcOrd="1" destOrd="0" presId="urn:microsoft.com/office/officeart/2005/8/layout/bProcess4"/>
    <dgm:cxn modelId="{FF1139CA-CEFA-41EA-8BBA-A9C489C1DE2A}" type="presParOf" srcId="{7E205BA8-4166-4E65-AB31-BB2A6ABE84E2}" destId="{CA6414EA-02D5-4C1E-8A0B-D569FC1706A7}" srcOrd="15" destOrd="0" presId="urn:microsoft.com/office/officeart/2005/8/layout/bProcess4"/>
    <dgm:cxn modelId="{6406B5A3-C329-4A2A-97A7-E1B4242536B4}" type="presParOf" srcId="{7E205BA8-4166-4E65-AB31-BB2A6ABE84E2}" destId="{2D057E07-2508-4D7C-A0C4-E56D3FB4CBB3}" srcOrd="16" destOrd="0" presId="urn:microsoft.com/office/officeart/2005/8/layout/bProcess4"/>
    <dgm:cxn modelId="{EA8118A4-7954-4F59-A362-024298F1E3AB}" type="presParOf" srcId="{2D057E07-2508-4D7C-A0C4-E56D3FB4CBB3}" destId="{7873FD78-D448-4FA2-AA9A-B18F1BEACA36}" srcOrd="0" destOrd="0" presId="urn:microsoft.com/office/officeart/2005/8/layout/bProcess4"/>
    <dgm:cxn modelId="{3027A9AE-7D47-47DB-ACD0-312F3C68CDBE}" type="presParOf" srcId="{2D057E07-2508-4D7C-A0C4-E56D3FB4CBB3}" destId="{774805F2-EBDB-4F36-9186-F7719D098C96}"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065F2-AFC1-4115-B812-211D766A7A64}">
      <dsp:nvSpPr>
        <dsp:cNvPr id="0" name=""/>
        <dsp:cNvSpPr/>
      </dsp:nvSpPr>
      <dsp:spPr>
        <a:xfrm>
          <a:off x="711562" y="445"/>
          <a:ext cx="745446" cy="372723"/>
        </a:xfrm>
        <a:prstGeom prst="roundRect">
          <a:avLst>
            <a:gd name="adj" fmla="val 10000"/>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Lending Club</a:t>
          </a:r>
        </a:p>
      </dsp:txBody>
      <dsp:txXfrm>
        <a:off x="722479" y="11362"/>
        <a:ext cx="723612" cy="350889"/>
      </dsp:txXfrm>
    </dsp:sp>
    <dsp:sp modelId="{D726C345-5F8D-4FF4-94BC-F1B59DF0B065}">
      <dsp:nvSpPr>
        <dsp:cNvPr id="0" name=""/>
        <dsp:cNvSpPr/>
      </dsp:nvSpPr>
      <dsp:spPr>
        <a:xfrm rot="3600000">
          <a:off x="1201385" y="654631"/>
          <a:ext cx="381316" cy="130453"/>
        </a:xfrm>
        <a:prstGeom prst="lef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0521" y="680722"/>
        <a:ext cx="303044" cy="78271"/>
      </dsp:txXfrm>
    </dsp:sp>
    <dsp:sp modelId="{9A38203E-D41F-4F1F-A7BE-B35DD3E25098}">
      <dsp:nvSpPr>
        <dsp:cNvPr id="0" name=""/>
        <dsp:cNvSpPr/>
      </dsp:nvSpPr>
      <dsp:spPr>
        <a:xfrm>
          <a:off x="1327077" y="1066547"/>
          <a:ext cx="745446" cy="372723"/>
        </a:xfrm>
        <a:prstGeom prst="roundRect">
          <a:avLst>
            <a:gd name="adj" fmla="val 10000"/>
          </a:avLst>
        </a:prstGeom>
        <a:gradFill rotWithShape="0">
          <a:gsLst>
            <a:gs pos="0">
              <a:schemeClr val="accent4">
                <a:hueOff val="-1092657"/>
                <a:satOff val="-1313"/>
                <a:lumOff val="-1569"/>
                <a:alphaOff val="0"/>
                <a:tint val="98000"/>
                <a:satMod val="110000"/>
                <a:lumMod val="104000"/>
              </a:schemeClr>
            </a:gs>
            <a:gs pos="69000">
              <a:schemeClr val="accent4">
                <a:hueOff val="-1092657"/>
                <a:satOff val="-1313"/>
                <a:lumOff val="-1569"/>
                <a:alphaOff val="0"/>
                <a:shade val="88000"/>
                <a:satMod val="130000"/>
                <a:lumMod val="92000"/>
              </a:schemeClr>
            </a:gs>
            <a:gs pos="100000">
              <a:schemeClr val="accent4">
                <a:hueOff val="-1092657"/>
                <a:satOff val="-1313"/>
                <a:lumOff val="-1569"/>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Borrower</a:t>
          </a:r>
        </a:p>
      </dsp:txBody>
      <dsp:txXfrm>
        <a:off x="1337994" y="1077464"/>
        <a:ext cx="723612" cy="350889"/>
      </dsp:txXfrm>
    </dsp:sp>
    <dsp:sp modelId="{BE213F6E-6953-497E-83D7-D6BF3C7F8F27}">
      <dsp:nvSpPr>
        <dsp:cNvPr id="0" name=""/>
        <dsp:cNvSpPr/>
      </dsp:nvSpPr>
      <dsp:spPr>
        <a:xfrm rot="10800000">
          <a:off x="898096" y="1187682"/>
          <a:ext cx="381316" cy="130453"/>
        </a:xfrm>
        <a:prstGeom prst="leftRightArrow">
          <a:avLst>
            <a:gd name="adj1" fmla="val 60000"/>
            <a:gd name="adj2" fmla="val 50000"/>
          </a:avLst>
        </a:prstGeom>
        <a:solidFill>
          <a:schemeClr val="accent4">
            <a:hueOff val="-1092657"/>
            <a:satOff val="-1313"/>
            <a:lumOff val="-1569"/>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937232" y="1213773"/>
        <a:ext cx="303044" cy="78271"/>
      </dsp:txXfrm>
    </dsp:sp>
    <dsp:sp modelId="{BA9EB530-4849-4F26-B83D-3D63BDB062F5}">
      <dsp:nvSpPr>
        <dsp:cNvPr id="0" name=""/>
        <dsp:cNvSpPr/>
      </dsp:nvSpPr>
      <dsp:spPr>
        <a:xfrm>
          <a:off x="104985" y="1066547"/>
          <a:ext cx="745446" cy="372723"/>
        </a:xfrm>
        <a:prstGeom prst="roundRect">
          <a:avLst>
            <a:gd name="adj" fmla="val 10000"/>
          </a:avLst>
        </a:prstGeom>
        <a:gradFill rotWithShape="0">
          <a:gsLst>
            <a:gs pos="0">
              <a:schemeClr val="accent4">
                <a:hueOff val="-2185313"/>
                <a:satOff val="-2625"/>
                <a:lumOff val="-3138"/>
                <a:alphaOff val="0"/>
                <a:tint val="98000"/>
                <a:satMod val="110000"/>
                <a:lumMod val="104000"/>
              </a:schemeClr>
            </a:gs>
            <a:gs pos="69000">
              <a:schemeClr val="accent4">
                <a:hueOff val="-2185313"/>
                <a:satOff val="-2625"/>
                <a:lumOff val="-3138"/>
                <a:alphaOff val="0"/>
                <a:shade val="88000"/>
                <a:satMod val="130000"/>
                <a:lumMod val="92000"/>
              </a:schemeClr>
            </a:gs>
            <a:gs pos="100000">
              <a:schemeClr val="accent4">
                <a:hueOff val="-2185313"/>
                <a:satOff val="-2625"/>
                <a:lumOff val="-3138"/>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Investors</a:t>
          </a:r>
        </a:p>
      </dsp:txBody>
      <dsp:txXfrm>
        <a:off x="115902" y="1077464"/>
        <a:ext cx="723612" cy="350889"/>
      </dsp:txXfrm>
    </dsp:sp>
    <dsp:sp modelId="{3B373407-18A7-4619-9DFD-EA5D23D4A546}">
      <dsp:nvSpPr>
        <dsp:cNvPr id="0" name=""/>
        <dsp:cNvSpPr/>
      </dsp:nvSpPr>
      <dsp:spPr>
        <a:xfrm rot="17978307">
          <a:off x="590339" y="668031"/>
          <a:ext cx="381316" cy="130453"/>
        </a:xfrm>
        <a:prstGeom prst="leftRightArrow">
          <a:avLst>
            <a:gd name="adj1" fmla="val 60000"/>
            <a:gd name="adj2" fmla="val 50000"/>
          </a:avLst>
        </a:prstGeom>
        <a:solidFill>
          <a:schemeClr val="accent4">
            <a:hueOff val="-2185313"/>
            <a:satOff val="-2625"/>
            <a:lumOff val="-3138"/>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29475" y="694122"/>
        <a:ext cx="303044" cy="782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43FBC-EACD-4FAE-BFCD-D2F90A3AFEA6}">
      <dsp:nvSpPr>
        <dsp:cNvPr id="0" name=""/>
        <dsp:cNvSpPr/>
      </dsp:nvSpPr>
      <dsp:spPr>
        <a:xfrm rot="5400000">
          <a:off x="1517387" y="78410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553A46-89C8-4ED7-A587-E715F5AEA78D}">
      <dsp:nvSpPr>
        <dsp:cNvPr id="0" name=""/>
        <dsp:cNvSpPr/>
      </dsp:nvSpPr>
      <dsp:spPr>
        <a:xfrm>
          <a:off x="1798475" y="137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Read the source loan.csv </a:t>
          </a:r>
        </a:p>
      </dsp:txBody>
      <dsp:txXfrm>
        <a:off x="1827319" y="30221"/>
        <a:ext cx="1583684" cy="927135"/>
      </dsp:txXfrm>
    </dsp:sp>
    <dsp:sp modelId="{533DF5A0-1C2A-4DB6-9FE5-F6A994EE477D}">
      <dsp:nvSpPr>
        <dsp:cNvPr id="0" name=""/>
        <dsp:cNvSpPr/>
      </dsp:nvSpPr>
      <dsp:spPr>
        <a:xfrm rot="5400000">
          <a:off x="1517387" y="201513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B01B1D-42B0-4FB8-B6DC-83A1DCFD90D4}">
      <dsp:nvSpPr>
        <dsp:cNvPr id="0" name=""/>
        <dsp:cNvSpPr/>
      </dsp:nvSpPr>
      <dsp:spPr>
        <a:xfrm>
          <a:off x="1798475" y="123240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Exploratory Data analysis</a:t>
          </a:r>
        </a:p>
      </dsp:txBody>
      <dsp:txXfrm>
        <a:off x="1827319" y="1261251"/>
        <a:ext cx="1583684" cy="927135"/>
      </dsp:txXfrm>
    </dsp:sp>
    <dsp:sp modelId="{862C9D87-9209-4B12-8804-A204B87704F8}">
      <dsp:nvSpPr>
        <dsp:cNvPr id="0" name=""/>
        <dsp:cNvSpPr/>
      </dsp:nvSpPr>
      <dsp:spPr>
        <a:xfrm>
          <a:off x="2132902" y="2630650"/>
          <a:ext cx="2176873"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08F8EA-5451-494D-8E90-1E7FEE17A6D5}">
      <dsp:nvSpPr>
        <dsp:cNvPr id="0" name=""/>
        <dsp:cNvSpPr/>
      </dsp:nvSpPr>
      <dsp:spPr>
        <a:xfrm>
          <a:off x="1798475" y="2463436"/>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Clean data having missing values or duplicates</a:t>
          </a:r>
          <a:endParaRPr lang="en-US" sz="1600" kern="1200" dirty="0"/>
        </a:p>
      </dsp:txBody>
      <dsp:txXfrm>
        <a:off x="1827319" y="2492280"/>
        <a:ext cx="1583684" cy="927135"/>
      </dsp:txXfrm>
    </dsp:sp>
    <dsp:sp modelId="{28313F6D-1553-4F31-8472-E97E598FD723}">
      <dsp:nvSpPr>
        <dsp:cNvPr id="0" name=""/>
        <dsp:cNvSpPr/>
      </dsp:nvSpPr>
      <dsp:spPr>
        <a:xfrm rot="16200000">
          <a:off x="3700413" y="201513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F05F27-0FB6-40B4-950D-7B2366B5631B}">
      <dsp:nvSpPr>
        <dsp:cNvPr id="0" name=""/>
        <dsp:cNvSpPr/>
      </dsp:nvSpPr>
      <dsp:spPr>
        <a:xfrm>
          <a:off x="3981501" y="2463436"/>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Impute Null Values</a:t>
          </a:r>
        </a:p>
      </dsp:txBody>
      <dsp:txXfrm>
        <a:off x="4010345" y="2492280"/>
        <a:ext cx="1583684" cy="927135"/>
      </dsp:txXfrm>
    </dsp:sp>
    <dsp:sp modelId="{7FE009DA-CE9D-456B-A39A-57E49996825B}">
      <dsp:nvSpPr>
        <dsp:cNvPr id="0" name=""/>
        <dsp:cNvSpPr/>
      </dsp:nvSpPr>
      <dsp:spPr>
        <a:xfrm rot="16200000">
          <a:off x="3700413" y="78410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41B30D-C7DB-4CD7-B0DE-EA3AAF67CE7E}">
      <dsp:nvSpPr>
        <dsp:cNvPr id="0" name=""/>
        <dsp:cNvSpPr/>
      </dsp:nvSpPr>
      <dsp:spPr>
        <a:xfrm>
          <a:off x="3981501" y="123240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Split the data into train and test </a:t>
          </a:r>
          <a:r>
            <a:rPr lang="en-US" sz="1600" kern="1200" baseline="0" dirty="0"/>
            <a:t>	</a:t>
          </a:r>
          <a:endParaRPr lang="en-US" sz="1600" kern="1200" dirty="0"/>
        </a:p>
      </dsp:txBody>
      <dsp:txXfrm>
        <a:off x="4010345" y="1261251"/>
        <a:ext cx="1583684" cy="927135"/>
      </dsp:txXfrm>
    </dsp:sp>
    <dsp:sp modelId="{CEE2BC45-AD1B-4E5A-BA3F-13B1D4FC3D8B}">
      <dsp:nvSpPr>
        <dsp:cNvPr id="0" name=""/>
        <dsp:cNvSpPr/>
      </dsp:nvSpPr>
      <dsp:spPr>
        <a:xfrm>
          <a:off x="4315928" y="168591"/>
          <a:ext cx="2176873"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B74BCE-94ED-4C7D-872A-C82AD6107A54}">
      <dsp:nvSpPr>
        <dsp:cNvPr id="0" name=""/>
        <dsp:cNvSpPr/>
      </dsp:nvSpPr>
      <dsp:spPr>
        <a:xfrm>
          <a:off x="3981501" y="137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Feature</a:t>
          </a:r>
          <a:r>
            <a:rPr lang="en-US" sz="1600" kern="1200" baseline="0" dirty="0"/>
            <a:t> Selection using Random Forest Classifier</a:t>
          </a:r>
          <a:endParaRPr lang="en-US" sz="1600" kern="1200" dirty="0"/>
        </a:p>
      </dsp:txBody>
      <dsp:txXfrm>
        <a:off x="4010345" y="30221"/>
        <a:ext cx="1583684" cy="927135"/>
      </dsp:txXfrm>
    </dsp:sp>
    <dsp:sp modelId="{42CC4D4D-FEC6-447C-B6AC-87029EF00B70}">
      <dsp:nvSpPr>
        <dsp:cNvPr id="0" name=""/>
        <dsp:cNvSpPr/>
      </dsp:nvSpPr>
      <dsp:spPr>
        <a:xfrm rot="5400000">
          <a:off x="5883438" y="78410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E4A317-2BFC-4809-8D18-5906A0045113}">
      <dsp:nvSpPr>
        <dsp:cNvPr id="0" name=""/>
        <dsp:cNvSpPr/>
      </dsp:nvSpPr>
      <dsp:spPr>
        <a:xfrm>
          <a:off x="6164526" y="137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the model using different classifiers</a:t>
          </a:r>
        </a:p>
      </dsp:txBody>
      <dsp:txXfrm>
        <a:off x="6193370" y="30221"/>
        <a:ext cx="1583684" cy="927135"/>
      </dsp:txXfrm>
    </dsp:sp>
    <dsp:sp modelId="{CA6414EA-02D5-4C1E-8A0B-D569FC1706A7}">
      <dsp:nvSpPr>
        <dsp:cNvPr id="0" name=""/>
        <dsp:cNvSpPr/>
      </dsp:nvSpPr>
      <dsp:spPr>
        <a:xfrm rot="5400000">
          <a:off x="5883438" y="2015135"/>
          <a:ext cx="1224877" cy="14772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D914E0-338E-4547-BDD2-CC51DA65ABC7}">
      <dsp:nvSpPr>
        <dsp:cNvPr id="0" name=""/>
        <dsp:cNvSpPr/>
      </dsp:nvSpPr>
      <dsp:spPr>
        <a:xfrm>
          <a:off x="6164526" y="1232407"/>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Test and evaluate the model </a:t>
          </a:r>
        </a:p>
      </dsp:txBody>
      <dsp:txXfrm>
        <a:off x="6193370" y="1261251"/>
        <a:ext cx="1583684" cy="927135"/>
      </dsp:txXfrm>
    </dsp:sp>
    <dsp:sp modelId="{774805F2-EBDB-4F36-9186-F7719D098C96}">
      <dsp:nvSpPr>
        <dsp:cNvPr id="0" name=""/>
        <dsp:cNvSpPr/>
      </dsp:nvSpPr>
      <dsp:spPr>
        <a:xfrm>
          <a:off x="6164526" y="2463436"/>
          <a:ext cx="1641372" cy="9848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Compare different classifiers</a:t>
          </a:r>
        </a:p>
      </dsp:txBody>
      <dsp:txXfrm>
        <a:off x="6193370" y="2492280"/>
        <a:ext cx="1583684" cy="92713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BBC11B-257E-46C3-BAF1-06A1783DB092}" type="datetimeFigureOut">
              <a:rPr lang="en-US" smtClean="0"/>
              <a:t>12/2/19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74D9DC5-5AC3-4F37-8CCB-D0C152EA505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796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C11B-257E-46C3-BAF1-06A1783DB092}"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D9DC5-5AC3-4F37-8CCB-D0C152EA505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814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C11B-257E-46C3-BAF1-06A1783DB092}"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D9DC5-5AC3-4F37-8CCB-D0C152EA505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255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C11B-257E-46C3-BAF1-06A1783DB092}"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D9DC5-5AC3-4F37-8CCB-D0C152EA505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1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C11B-257E-46C3-BAF1-06A1783DB092}"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D9DC5-5AC3-4F37-8CCB-D0C152EA505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410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BBC11B-257E-46C3-BAF1-06A1783DB092}"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D9DC5-5AC3-4F37-8CCB-D0C152EA505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9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BBC11B-257E-46C3-BAF1-06A1783DB092}"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D9DC5-5AC3-4F37-8CCB-D0C152EA505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56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BBC11B-257E-46C3-BAF1-06A1783DB092}"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D9DC5-5AC3-4F37-8CCB-D0C152EA505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96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BC11B-257E-46C3-BAF1-06A1783DB092}"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D9DC5-5AC3-4F37-8CCB-D0C152EA5052}" type="slidenum">
              <a:rPr lang="en-US" smtClean="0"/>
              <a:t>‹#›</a:t>
            </a:fld>
            <a:endParaRPr lang="en-US"/>
          </a:p>
        </p:txBody>
      </p:sp>
    </p:spTree>
    <p:extLst>
      <p:ext uri="{BB962C8B-B14F-4D97-AF65-F5344CB8AC3E}">
        <p14:creationId xmlns:p14="http://schemas.microsoft.com/office/powerpoint/2010/main" val="168206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BBC11B-257E-46C3-BAF1-06A1783DB092}"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D9DC5-5AC3-4F37-8CCB-D0C152EA505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15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BBC11B-257E-46C3-BAF1-06A1783DB092}" type="datetimeFigureOut">
              <a:rPr lang="en-US" smtClean="0"/>
              <a:t>12/2/19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74D9DC5-5AC3-4F37-8CCB-D0C152EA505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36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BBC11B-257E-46C3-BAF1-06A1783DB092}" type="datetimeFigureOut">
              <a:rPr lang="en-US" smtClean="0"/>
              <a:t>12/2/19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4D9DC5-5AC3-4F37-8CCB-D0C152EA505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5533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https://machinelearningmastery.com/" TargetMode="External"/><Relationship Id="rId2" Type="http://schemas.openxmlformats.org/officeDocument/2006/relationships/hyperlink" Target="https://towardsdatascience.com/introduction-to-logistic-regression-66248243c148" TargetMode="External"/><Relationship Id="rId1" Type="http://schemas.openxmlformats.org/officeDocument/2006/relationships/slideLayout" Target="../slideLayouts/slideLayout2.xml"/><Relationship Id="rId5" Type="http://schemas.openxmlformats.org/officeDocument/2006/relationships/hyperlink" Target="https://www.kaggle.com/wendykan/lending-club-loan-data" TargetMode="External"/><Relationship Id="rId4" Type="http://schemas.openxmlformats.org/officeDocument/2006/relationships/hyperlink" Target="https://towardsdatascience.com/understanding-random-forest-58381e0602d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wendykan/lending-club-loa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230300-50F7-4614-A004-6E2D7E4F82FA}"/>
              </a:ext>
            </a:extLst>
          </p:cNvPr>
          <p:cNvSpPr>
            <a:spLocks noGrp="1"/>
          </p:cNvSpPr>
          <p:nvPr>
            <p:ph type="ctrTitle"/>
          </p:nvPr>
        </p:nvSpPr>
        <p:spPr>
          <a:xfrm>
            <a:off x="467196" y="147320"/>
            <a:ext cx="11491123" cy="1091596"/>
          </a:xfrm>
        </p:spPr>
        <p:txBody>
          <a:bodyPr>
            <a:normAutofit/>
          </a:bodyPr>
          <a:lstStyle/>
          <a:p>
            <a:r>
              <a:rPr lang="en-US" dirty="0"/>
              <a:t>Loan default prediction</a:t>
            </a:r>
          </a:p>
        </p:txBody>
      </p:sp>
      <p:sp>
        <p:nvSpPr>
          <p:cNvPr id="5" name="Subtitle 4">
            <a:extLst>
              <a:ext uri="{FF2B5EF4-FFF2-40B4-BE49-F238E27FC236}">
                <a16:creationId xmlns:a16="http://schemas.microsoft.com/office/drawing/2014/main" id="{BCA7797A-5A82-40A7-8D1C-9AC90A9690FD}"/>
              </a:ext>
            </a:extLst>
          </p:cNvPr>
          <p:cNvSpPr>
            <a:spLocks noGrp="1"/>
          </p:cNvSpPr>
          <p:nvPr>
            <p:ph type="subTitle" idx="1"/>
          </p:nvPr>
        </p:nvSpPr>
        <p:spPr>
          <a:xfrm>
            <a:off x="1975820" y="3429000"/>
            <a:ext cx="8637072" cy="2727356"/>
          </a:xfrm>
        </p:spPr>
        <p:txBody>
          <a:bodyPr>
            <a:normAutofit/>
          </a:bodyPr>
          <a:lstStyle/>
          <a:p>
            <a:r>
              <a:rPr lang="en-US" sz="2500" b="1" dirty="0">
                <a:latin typeface="Gill Sans MT" panose="020B0502020104020203" pitchFamily="34" charset="0"/>
                <a:cs typeface="Times New Roman" panose="02020603050405020304" pitchFamily="18" charset="0"/>
              </a:rPr>
              <a:t>Info 6105 - Data science methods and tools</a:t>
            </a:r>
          </a:p>
          <a:p>
            <a:pPr algn="ctr"/>
            <a:r>
              <a:rPr lang="en-US" sz="2500" b="1" dirty="0">
                <a:latin typeface="Gill Sans MT" panose="020B0502020104020203" pitchFamily="34" charset="0"/>
                <a:cs typeface="Times New Roman" panose="02020603050405020304" pitchFamily="18" charset="0"/>
              </a:rPr>
              <a:t>TEAM 4 </a:t>
            </a:r>
          </a:p>
          <a:p>
            <a:pPr algn="ctr"/>
            <a:r>
              <a:rPr lang="en-US" sz="2500" b="1" dirty="0">
                <a:latin typeface="Gill Sans MT" panose="020B0502020104020203" pitchFamily="34" charset="0"/>
                <a:cs typeface="Times New Roman" panose="02020603050405020304" pitchFamily="18" charset="0"/>
              </a:rPr>
              <a:t>PRESENTED TO PROF. HANDAN LIU </a:t>
            </a:r>
          </a:p>
          <a:p>
            <a:pPr algn="ctr"/>
            <a:r>
              <a:rPr lang="en-US" sz="1600" b="1" dirty="0">
                <a:latin typeface="Gill Sans MT" panose="020B0502020104020203" pitchFamily="34" charset="0"/>
                <a:cs typeface="Times New Roman" panose="02020603050405020304" pitchFamily="18" charset="0"/>
              </a:rPr>
              <a:t>ASHRITH PRADEEP | ira pantbalekundri | purvang JAYESH thakkar</a:t>
            </a:r>
          </a:p>
          <a:p>
            <a:r>
              <a:rPr lang="en-US" sz="1600" b="1" dirty="0">
                <a:latin typeface="Gill Sans MT" panose="020B0502020104020203" pitchFamily="34" charset="0"/>
                <a:cs typeface="Times New Roman" panose="02020603050405020304" pitchFamily="18" charset="0"/>
              </a:rPr>
              <a:t>	</a:t>
            </a:r>
            <a:r>
              <a:rPr lang="en-US" b="1" dirty="0">
                <a:latin typeface="Gill Sans MT" panose="020B0502020104020203" pitchFamily="34" charset="0"/>
                <a:cs typeface="Times New Roman" panose="02020603050405020304" pitchFamily="18" charset="0"/>
              </a:rPr>
              <a:t>001388261</a:t>
            </a:r>
            <a:r>
              <a:rPr lang="en-US" sz="1600" b="1" dirty="0">
                <a:latin typeface="Gill Sans MT" panose="020B0502020104020203" pitchFamily="34" charset="0"/>
                <a:cs typeface="Times New Roman" panose="02020603050405020304" pitchFamily="18" charset="0"/>
              </a:rPr>
              <a:t>          |            </a:t>
            </a:r>
            <a:r>
              <a:rPr lang="en-US" b="1" dirty="0"/>
              <a:t>001423854	       |   	001387983</a:t>
            </a:r>
            <a:endParaRPr lang="en-US" sz="1600" b="1" dirty="0">
              <a:latin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41685221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1464-510C-44D7-A4B5-AB580348E1BC}"/>
              </a:ext>
            </a:extLst>
          </p:cNvPr>
          <p:cNvSpPr>
            <a:spLocks noGrp="1"/>
          </p:cNvSpPr>
          <p:nvPr>
            <p:ph type="title"/>
          </p:nvPr>
        </p:nvSpPr>
        <p:spPr/>
        <p:txBody>
          <a:bodyPr/>
          <a:lstStyle/>
          <a:p>
            <a:r>
              <a:rPr lang="en-US" dirty="0"/>
              <a:t>Count of Grade count distribution </a:t>
            </a:r>
          </a:p>
        </p:txBody>
      </p:sp>
      <p:pic>
        <p:nvPicPr>
          <p:cNvPr id="4" name="Content Placeholder 3">
            <a:extLst>
              <a:ext uri="{FF2B5EF4-FFF2-40B4-BE49-F238E27FC236}">
                <a16:creationId xmlns:a16="http://schemas.microsoft.com/office/drawing/2014/main" id="{731745CA-387E-49C7-94EB-E36E48CD6C9A}"/>
              </a:ext>
            </a:extLst>
          </p:cNvPr>
          <p:cNvPicPr>
            <a:picLocks noGrp="1" noChangeAspect="1"/>
          </p:cNvPicPr>
          <p:nvPr>
            <p:ph idx="1"/>
          </p:nvPr>
        </p:nvPicPr>
        <p:blipFill>
          <a:blip r:embed="rId2"/>
          <a:stretch>
            <a:fillRect/>
          </a:stretch>
        </p:blipFill>
        <p:spPr>
          <a:xfrm>
            <a:off x="1971684" y="2016125"/>
            <a:ext cx="8562957" cy="3449638"/>
          </a:xfrm>
          <a:prstGeom prst="rect">
            <a:avLst/>
          </a:prstGeom>
        </p:spPr>
      </p:pic>
    </p:spTree>
    <p:extLst>
      <p:ext uri="{BB962C8B-B14F-4D97-AF65-F5344CB8AC3E}">
        <p14:creationId xmlns:p14="http://schemas.microsoft.com/office/powerpoint/2010/main" val="118275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6F39-04E0-46E0-9ED7-4D76928191DA}"/>
              </a:ext>
            </a:extLst>
          </p:cNvPr>
          <p:cNvSpPr>
            <a:spLocks noGrp="1"/>
          </p:cNvSpPr>
          <p:nvPr>
            <p:ph type="title"/>
          </p:nvPr>
        </p:nvSpPr>
        <p:spPr/>
        <p:txBody>
          <a:bodyPr/>
          <a:lstStyle/>
          <a:p>
            <a:r>
              <a:rPr lang="en-US" dirty="0"/>
              <a:t>Grade distribution based on interest rate</a:t>
            </a:r>
          </a:p>
        </p:txBody>
      </p:sp>
      <p:pic>
        <p:nvPicPr>
          <p:cNvPr id="4" name="Content Placeholder 3">
            <a:extLst>
              <a:ext uri="{FF2B5EF4-FFF2-40B4-BE49-F238E27FC236}">
                <a16:creationId xmlns:a16="http://schemas.microsoft.com/office/drawing/2014/main" id="{641EABE3-AA8C-47DF-A62C-E14CB9B316E0}"/>
              </a:ext>
            </a:extLst>
          </p:cNvPr>
          <p:cNvPicPr>
            <a:picLocks noGrp="1" noChangeAspect="1"/>
          </p:cNvPicPr>
          <p:nvPr>
            <p:ph idx="1"/>
          </p:nvPr>
        </p:nvPicPr>
        <p:blipFill>
          <a:blip r:embed="rId2"/>
          <a:stretch>
            <a:fillRect/>
          </a:stretch>
        </p:blipFill>
        <p:spPr>
          <a:xfrm>
            <a:off x="3616563" y="2016125"/>
            <a:ext cx="5273198" cy="3449638"/>
          </a:xfrm>
          <a:prstGeom prst="rect">
            <a:avLst/>
          </a:prstGeom>
        </p:spPr>
      </p:pic>
    </p:spTree>
    <p:extLst>
      <p:ext uri="{BB962C8B-B14F-4D97-AF65-F5344CB8AC3E}">
        <p14:creationId xmlns:p14="http://schemas.microsoft.com/office/powerpoint/2010/main" val="427006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BB51-AE32-42FD-A23E-52BEE575A9B4}"/>
              </a:ext>
            </a:extLst>
          </p:cNvPr>
          <p:cNvSpPr>
            <a:spLocks noGrp="1"/>
          </p:cNvSpPr>
          <p:nvPr>
            <p:ph type="title"/>
          </p:nvPr>
        </p:nvSpPr>
        <p:spPr/>
        <p:txBody>
          <a:bodyPr/>
          <a:lstStyle/>
          <a:p>
            <a:r>
              <a:rPr lang="en-US" dirty="0"/>
              <a:t>Loan Term distribution	</a:t>
            </a:r>
          </a:p>
        </p:txBody>
      </p:sp>
      <p:pic>
        <p:nvPicPr>
          <p:cNvPr id="4" name="Content Placeholder 3">
            <a:extLst>
              <a:ext uri="{FF2B5EF4-FFF2-40B4-BE49-F238E27FC236}">
                <a16:creationId xmlns:a16="http://schemas.microsoft.com/office/drawing/2014/main" id="{9F6D8B94-681A-4659-8B10-B188963AF60D}"/>
              </a:ext>
            </a:extLst>
          </p:cNvPr>
          <p:cNvPicPr>
            <a:picLocks noGrp="1" noChangeAspect="1"/>
          </p:cNvPicPr>
          <p:nvPr>
            <p:ph idx="1"/>
          </p:nvPr>
        </p:nvPicPr>
        <p:blipFill>
          <a:blip r:embed="rId2"/>
          <a:stretch>
            <a:fillRect/>
          </a:stretch>
        </p:blipFill>
        <p:spPr>
          <a:xfrm>
            <a:off x="3149909" y="2016125"/>
            <a:ext cx="6206506" cy="3449638"/>
          </a:xfrm>
          <a:prstGeom prst="rect">
            <a:avLst/>
          </a:prstGeom>
        </p:spPr>
      </p:pic>
    </p:spTree>
    <p:extLst>
      <p:ext uri="{BB962C8B-B14F-4D97-AF65-F5344CB8AC3E}">
        <p14:creationId xmlns:p14="http://schemas.microsoft.com/office/powerpoint/2010/main" val="61195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F98F-2008-43B8-B3AD-3813A1F8F717}"/>
              </a:ext>
            </a:extLst>
          </p:cNvPr>
          <p:cNvSpPr>
            <a:spLocks noGrp="1"/>
          </p:cNvSpPr>
          <p:nvPr>
            <p:ph type="title"/>
          </p:nvPr>
        </p:nvSpPr>
        <p:spPr/>
        <p:txBody>
          <a:bodyPr>
            <a:normAutofit fontScale="90000"/>
          </a:bodyPr>
          <a:lstStyle/>
          <a:p>
            <a:r>
              <a:rPr lang="en-US" dirty="0"/>
              <a:t>Loan term distribution across various grades</a:t>
            </a:r>
            <a:br>
              <a:rPr lang="en-US" dirty="0"/>
            </a:br>
            <a:endParaRPr lang="en-US" dirty="0"/>
          </a:p>
        </p:txBody>
      </p:sp>
      <p:pic>
        <p:nvPicPr>
          <p:cNvPr id="4" name="Content Placeholder 3">
            <a:extLst>
              <a:ext uri="{FF2B5EF4-FFF2-40B4-BE49-F238E27FC236}">
                <a16:creationId xmlns:a16="http://schemas.microsoft.com/office/drawing/2014/main" id="{C62D6254-4B15-493D-84E4-E5AE6537B988}"/>
              </a:ext>
            </a:extLst>
          </p:cNvPr>
          <p:cNvPicPr>
            <a:picLocks noGrp="1" noChangeAspect="1"/>
          </p:cNvPicPr>
          <p:nvPr>
            <p:ph idx="1"/>
          </p:nvPr>
        </p:nvPicPr>
        <p:blipFill>
          <a:blip r:embed="rId2"/>
          <a:stretch>
            <a:fillRect/>
          </a:stretch>
        </p:blipFill>
        <p:spPr>
          <a:xfrm>
            <a:off x="2536867" y="2016125"/>
            <a:ext cx="7432591" cy="3449638"/>
          </a:xfrm>
          <a:prstGeom prst="rect">
            <a:avLst/>
          </a:prstGeom>
        </p:spPr>
      </p:pic>
    </p:spTree>
    <p:extLst>
      <p:ext uri="{BB962C8B-B14F-4D97-AF65-F5344CB8AC3E}">
        <p14:creationId xmlns:p14="http://schemas.microsoft.com/office/powerpoint/2010/main" val="107680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ABD5922-506E-4BB0-9507-D3ECCAC8B84F}"/>
              </a:ext>
            </a:extLst>
          </p:cNvPr>
          <p:cNvSpPr>
            <a:spLocks noGrp="1"/>
          </p:cNvSpPr>
          <p:nvPr>
            <p:ph type="title"/>
          </p:nvPr>
        </p:nvSpPr>
        <p:spPr>
          <a:xfrm>
            <a:off x="1451580" y="804521"/>
            <a:ext cx="9861580" cy="983640"/>
          </a:xfrm>
        </p:spPr>
        <p:txBody>
          <a:bodyPr>
            <a:normAutofit/>
          </a:bodyPr>
          <a:lstStyle/>
          <a:p>
            <a:r>
              <a:rPr lang="en-US" sz="2200" dirty="0"/>
              <a:t>Loan defaulter’s in every state</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Content Placeholder 7">
            <a:extLst>
              <a:ext uri="{FF2B5EF4-FFF2-40B4-BE49-F238E27FC236}">
                <a16:creationId xmlns:a16="http://schemas.microsoft.com/office/drawing/2014/main" id="{E2741C6A-AD27-43C5-A6BC-43E4B43C1575}"/>
              </a:ext>
            </a:extLst>
          </p:cNvPr>
          <p:cNvSpPr>
            <a:spLocks noGrp="1"/>
          </p:cNvSpPr>
          <p:nvPr>
            <p:ph idx="1"/>
          </p:nvPr>
        </p:nvSpPr>
        <p:spPr>
          <a:xfrm>
            <a:off x="1451581" y="2015732"/>
            <a:ext cx="4172212" cy="3450613"/>
          </a:xfrm>
        </p:spPr>
        <p:txBody>
          <a:bodyPr>
            <a:normAutofit/>
          </a:bodyPr>
          <a:lstStyle/>
          <a:p>
            <a:r>
              <a:rPr lang="en-US" dirty="0"/>
              <a:t>We visualize the number of defaulters for each state in The U.S.</a:t>
            </a:r>
          </a:p>
          <a:p>
            <a:r>
              <a:rPr lang="en-US" dirty="0"/>
              <a:t>X- axis being the States we are considering and Y-axis being the number of loans, which has a scale of 5000.</a:t>
            </a:r>
          </a:p>
        </p:txBody>
      </p:sp>
      <p:pic>
        <p:nvPicPr>
          <p:cNvPr id="4" name="Content Placeholder 3">
            <a:extLst>
              <a:ext uri="{FF2B5EF4-FFF2-40B4-BE49-F238E27FC236}">
                <a16:creationId xmlns:a16="http://schemas.microsoft.com/office/drawing/2014/main" id="{9F3AA07E-3CB7-4F8F-8944-5C28EF932415}"/>
              </a:ext>
            </a:extLst>
          </p:cNvPr>
          <p:cNvPicPr>
            <a:picLocks noChangeAspect="1"/>
          </p:cNvPicPr>
          <p:nvPr/>
        </p:nvPicPr>
        <p:blipFill>
          <a:blip r:embed="rId2"/>
          <a:stretch>
            <a:fillRect/>
          </a:stretch>
        </p:blipFill>
        <p:spPr>
          <a:xfrm>
            <a:off x="6095849" y="2038525"/>
            <a:ext cx="5263702" cy="3450613"/>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42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09FD-BC7B-4B75-A2A4-3AB4828AF0F4}"/>
              </a:ext>
            </a:extLst>
          </p:cNvPr>
          <p:cNvSpPr>
            <a:spLocks noGrp="1"/>
          </p:cNvSpPr>
          <p:nvPr>
            <p:ph type="title"/>
          </p:nvPr>
        </p:nvSpPr>
        <p:spPr/>
        <p:txBody>
          <a:bodyPr>
            <a:normAutofit fontScale="90000"/>
          </a:bodyPr>
          <a:lstStyle/>
          <a:p>
            <a:r>
              <a:rPr lang="en-US" dirty="0"/>
              <a:t>Top 40 employment types based on loan taken</a:t>
            </a:r>
            <a:br>
              <a:rPr lang="en-US" dirty="0"/>
            </a:br>
            <a:endParaRPr lang="en-US" dirty="0"/>
          </a:p>
        </p:txBody>
      </p:sp>
      <p:pic>
        <p:nvPicPr>
          <p:cNvPr id="4" name="Content Placeholder 3">
            <a:extLst>
              <a:ext uri="{FF2B5EF4-FFF2-40B4-BE49-F238E27FC236}">
                <a16:creationId xmlns:a16="http://schemas.microsoft.com/office/drawing/2014/main" id="{312FD902-D61C-4E97-B9B2-E6A9D9737BA4}"/>
              </a:ext>
            </a:extLst>
          </p:cNvPr>
          <p:cNvPicPr>
            <a:picLocks noGrp="1" noChangeAspect="1"/>
          </p:cNvPicPr>
          <p:nvPr>
            <p:ph idx="1"/>
          </p:nvPr>
        </p:nvPicPr>
        <p:blipFill>
          <a:blip r:embed="rId2"/>
          <a:stretch>
            <a:fillRect/>
          </a:stretch>
        </p:blipFill>
        <p:spPr>
          <a:xfrm>
            <a:off x="2515400" y="2016125"/>
            <a:ext cx="7475525" cy="3449638"/>
          </a:xfrm>
          <a:prstGeom prst="rect">
            <a:avLst/>
          </a:prstGeom>
        </p:spPr>
      </p:pic>
    </p:spTree>
    <p:extLst>
      <p:ext uri="{BB962C8B-B14F-4D97-AF65-F5344CB8AC3E}">
        <p14:creationId xmlns:p14="http://schemas.microsoft.com/office/powerpoint/2010/main" val="140100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E3DCC65-F68A-446D-802C-1970D6A8E3C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a:t>exploratory Data analysis</a:t>
            </a:r>
          </a:p>
        </p:txBody>
      </p:sp>
      <p:cxnSp>
        <p:nvCxnSpPr>
          <p:cNvPr id="25" name="Straight Connector 2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8" name="Rectangle 2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54DB30B-BA04-4084-9726-2BC728A39F3A}"/>
              </a:ext>
            </a:extLst>
          </p:cNvPr>
          <p:cNvPicPr>
            <a:picLocks noGrp="1" noChangeAspect="1"/>
          </p:cNvPicPr>
          <p:nvPr>
            <p:ph idx="1"/>
          </p:nvPr>
        </p:nvPicPr>
        <p:blipFill>
          <a:blip r:embed="rId3"/>
          <a:stretch>
            <a:fillRect/>
          </a:stretch>
        </p:blipFill>
        <p:spPr>
          <a:xfrm>
            <a:off x="4618374" y="1329482"/>
            <a:ext cx="6282919" cy="3439897"/>
          </a:xfrm>
          <a:prstGeom prst="rect">
            <a:avLst/>
          </a:prstGeom>
        </p:spPr>
      </p:pic>
      <p:pic>
        <p:nvPicPr>
          <p:cNvPr id="33" name="Picture 3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68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D923-49F6-445B-8250-02F4A7E52244}"/>
              </a:ext>
            </a:extLst>
          </p:cNvPr>
          <p:cNvSpPr>
            <a:spLocks noGrp="1"/>
          </p:cNvSpPr>
          <p:nvPr>
            <p:ph type="title"/>
          </p:nvPr>
        </p:nvSpPr>
        <p:spPr>
          <a:xfrm>
            <a:off x="1451579" y="804519"/>
            <a:ext cx="9603275" cy="1049235"/>
          </a:xfrm>
        </p:spPr>
        <p:txBody>
          <a:bodyPr>
            <a:normAutofit/>
          </a:bodyPr>
          <a:lstStyle/>
          <a:p>
            <a:r>
              <a:rPr lang="en-US" dirty="0"/>
              <a:t>exploratory Data analysis</a:t>
            </a:r>
          </a:p>
        </p:txBody>
      </p:sp>
      <p:pic>
        <p:nvPicPr>
          <p:cNvPr id="4" name="Content Placeholder 3">
            <a:extLst>
              <a:ext uri="{FF2B5EF4-FFF2-40B4-BE49-F238E27FC236}">
                <a16:creationId xmlns:a16="http://schemas.microsoft.com/office/drawing/2014/main" id="{E4540AE2-8780-4CEE-9956-81BE2262721B}"/>
              </a:ext>
            </a:extLst>
          </p:cNvPr>
          <p:cNvPicPr>
            <a:picLocks noChangeAspect="1"/>
          </p:cNvPicPr>
          <p:nvPr/>
        </p:nvPicPr>
        <p:blipFill>
          <a:blip r:embed="rId2"/>
          <a:stretch>
            <a:fillRect/>
          </a:stretch>
        </p:blipFill>
        <p:spPr>
          <a:xfrm>
            <a:off x="3135625" y="2041134"/>
            <a:ext cx="4932477" cy="3541786"/>
          </a:xfrm>
          <a:prstGeom prst="rect">
            <a:avLst/>
          </a:prstGeom>
        </p:spPr>
      </p:pic>
    </p:spTree>
    <p:extLst>
      <p:ext uri="{BB962C8B-B14F-4D97-AF65-F5344CB8AC3E}">
        <p14:creationId xmlns:p14="http://schemas.microsoft.com/office/powerpoint/2010/main" val="342643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8ED1-45B6-48ED-AEA3-F75B331BCAEE}"/>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AE148AE0-7C11-4B83-B06F-0283E256ECBC}"/>
              </a:ext>
            </a:extLst>
          </p:cNvPr>
          <p:cNvSpPr>
            <a:spLocks noGrp="1"/>
          </p:cNvSpPr>
          <p:nvPr>
            <p:ph idx="1"/>
          </p:nvPr>
        </p:nvSpPr>
        <p:spPr/>
        <p:txBody>
          <a:bodyPr>
            <a:normAutofit fontScale="77500" lnSpcReduction="20000"/>
          </a:bodyPr>
          <a:lstStyle/>
          <a:p>
            <a:r>
              <a:rPr lang="en-US" dirty="0"/>
              <a:t>The dataset consists of 2.26 M points and 145 columns hence we had to reduce the columns and select only required feature.</a:t>
            </a:r>
          </a:p>
          <a:p>
            <a:r>
              <a:rPr lang="en-US" dirty="0"/>
              <a:t>We started of with some Exploratory data analysis just to see the correlation between variable and columns which are important</a:t>
            </a:r>
          </a:p>
          <a:p>
            <a:r>
              <a:rPr lang="en-US" dirty="0"/>
              <a:t>Once we did some EDA we started cleaning the dataset</a:t>
            </a:r>
          </a:p>
          <a:p>
            <a:r>
              <a:rPr lang="en-US" dirty="0"/>
              <a:t>We removed columns which had majority missing values (&gt;50%)</a:t>
            </a:r>
          </a:p>
          <a:p>
            <a:r>
              <a:rPr lang="en-US" dirty="0"/>
              <a:t>Based on real world financial importance we kept columns which are required such as </a:t>
            </a:r>
            <a:r>
              <a:rPr lang="en-US" dirty="0" err="1"/>
              <a:t>loan_amt</a:t>
            </a:r>
            <a:r>
              <a:rPr lang="en-US" dirty="0"/>
              <a:t>, </a:t>
            </a:r>
            <a:r>
              <a:rPr lang="en-US" dirty="0" err="1"/>
              <a:t>credit_score</a:t>
            </a:r>
            <a:r>
              <a:rPr lang="en-US" dirty="0"/>
              <a:t> etc.</a:t>
            </a:r>
          </a:p>
          <a:p>
            <a:r>
              <a:rPr lang="en-US" dirty="0"/>
              <a:t>We started plotting and removed columns which were </a:t>
            </a:r>
            <a:r>
              <a:rPr lang="en-US" dirty="0" err="1"/>
              <a:t>reduntant</a:t>
            </a:r>
            <a:r>
              <a:rPr lang="en-US" dirty="0"/>
              <a:t>. For ex: </a:t>
            </a:r>
            <a:r>
              <a:rPr lang="en-US" dirty="0" err="1"/>
              <a:t>loan_amt</a:t>
            </a:r>
            <a:r>
              <a:rPr lang="en-US" dirty="0"/>
              <a:t> and </a:t>
            </a:r>
            <a:r>
              <a:rPr lang="en-US" dirty="0" err="1"/>
              <a:t>funded_amt</a:t>
            </a:r>
            <a:r>
              <a:rPr lang="en-US" dirty="0"/>
              <a:t> were similar hence we removed </a:t>
            </a:r>
            <a:r>
              <a:rPr lang="en-US" dirty="0" err="1"/>
              <a:t>funded_amt</a:t>
            </a:r>
            <a:r>
              <a:rPr lang="en-US" dirty="0"/>
              <a:t>. In a similar way we removed many columns which were </a:t>
            </a:r>
            <a:r>
              <a:rPr lang="en-US" dirty="0" err="1"/>
              <a:t>reduntant</a:t>
            </a:r>
            <a:endParaRPr lang="en-US" dirty="0"/>
          </a:p>
          <a:p>
            <a:endParaRPr lang="en-US" dirty="0"/>
          </a:p>
        </p:txBody>
      </p:sp>
    </p:spTree>
    <p:extLst>
      <p:ext uri="{BB962C8B-B14F-4D97-AF65-F5344CB8AC3E}">
        <p14:creationId xmlns:p14="http://schemas.microsoft.com/office/powerpoint/2010/main" val="30980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98A3-9108-4673-BE6B-1FD98672B376}"/>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C573CB76-C0F5-4776-ABAA-9B45A90DB954}"/>
              </a:ext>
            </a:extLst>
          </p:cNvPr>
          <p:cNvSpPr>
            <a:spLocks noGrp="1"/>
          </p:cNvSpPr>
          <p:nvPr>
            <p:ph idx="1"/>
          </p:nvPr>
        </p:nvSpPr>
        <p:spPr/>
        <p:txBody>
          <a:bodyPr/>
          <a:lstStyle/>
          <a:p>
            <a:r>
              <a:rPr lang="en-US" dirty="0"/>
              <a:t>Encoding the Categorical Variable </a:t>
            </a:r>
            <a:r>
              <a:rPr lang="en-US" b="1" dirty="0"/>
              <a:t>One hot encoding</a:t>
            </a:r>
            <a:r>
              <a:rPr lang="en-US" dirty="0"/>
              <a:t> for multiple categories and </a:t>
            </a:r>
            <a:r>
              <a:rPr lang="en-US" b="1" dirty="0"/>
              <a:t>Label encoding </a:t>
            </a:r>
            <a:r>
              <a:rPr lang="en-US" dirty="0"/>
              <a:t>for binary categorical features.</a:t>
            </a:r>
          </a:p>
          <a:p>
            <a:r>
              <a:rPr lang="en-US" dirty="0"/>
              <a:t> Imputation of Missing Value After feature selection , There are still some columns with missing data. Hence, will impute the missing value with mode which is the most frequent value in the column, moreover, it would apply well on the categorical variable.</a:t>
            </a:r>
          </a:p>
        </p:txBody>
      </p:sp>
    </p:spTree>
    <p:extLst>
      <p:ext uri="{BB962C8B-B14F-4D97-AF65-F5344CB8AC3E}">
        <p14:creationId xmlns:p14="http://schemas.microsoft.com/office/powerpoint/2010/main" val="12526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5297-86A6-40FA-81C8-C843A1ED6A5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6F76AAD-5C89-4463-9BAA-BF664F16C045}"/>
              </a:ext>
            </a:extLst>
          </p:cNvPr>
          <p:cNvSpPr>
            <a:spLocks noGrp="1"/>
          </p:cNvSpPr>
          <p:nvPr>
            <p:ph idx="1"/>
          </p:nvPr>
        </p:nvSpPr>
        <p:spPr/>
        <p:txBody>
          <a:bodyPr>
            <a:normAutofit fontScale="85000" lnSpcReduction="20000"/>
          </a:bodyPr>
          <a:lstStyle/>
          <a:p>
            <a:r>
              <a:rPr lang="en-US" dirty="0"/>
              <a:t>Introduction</a:t>
            </a:r>
          </a:p>
          <a:p>
            <a:r>
              <a:rPr lang="en-US" dirty="0"/>
              <a:t>Goal</a:t>
            </a:r>
          </a:p>
          <a:p>
            <a:r>
              <a:rPr lang="en-US" dirty="0"/>
              <a:t>Dataset Description</a:t>
            </a:r>
          </a:p>
          <a:p>
            <a:r>
              <a:rPr lang="en-US" dirty="0"/>
              <a:t>Dataset Snapshot</a:t>
            </a:r>
          </a:p>
          <a:p>
            <a:r>
              <a:rPr lang="en-US" dirty="0"/>
              <a:t>Data Processing Flow</a:t>
            </a:r>
          </a:p>
          <a:p>
            <a:r>
              <a:rPr lang="en-US" dirty="0"/>
              <a:t>Exploratory data analysis</a:t>
            </a:r>
          </a:p>
          <a:p>
            <a:r>
              <a:rPr lang="en-US" dirty="0"/>
              <a:t>Data cleaning and preprocessing</a:t>
            </a:r>
          </a:p>
          <a:p>
            <a:r>
              <a:rPr lang="en-US" dirty="0"/>
              <a:t>Classifiers </a:t>
            </a:r>
          </a:p>
          <a:p>
            <a:r>
              <a:rPr lang="en-US" dirty="0"/>
              <a:t>References </a:t>
            </a:r>
          </a:p>
          <a:p>
            <a:endParaRPr lang="en-US" dirty="0"/>
          </a:p>
          <a:p>
            <a:endParaRPr lang="en-US" dirty="0"/>
          </a:p>
        </p:txBody>
      </p:sp>
    </p:spTree>
    <p:extLst>
      <p:ext uri="{BB962C8B-B14F-4D97-AF65-F5344CB8AC3E}">
        <p14:creationId xmlns:p14="http://schemas.microsoft.com/office/powerpoint/2010/main" val="59891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44FB-0E59-4CFC-9478-9A69155F8D5A}"/>
              </a:ext>
            </a:extLst>
          </p:cNvPr>
          <p:cNvSpPr>
            <a:spLocks noGrp="1"/>
          </p:cNvSpPr>
          <p:nvPr>
            <p:ph type="title"/>
          </p:nvPr>
        </p:nvSpPr>
        <p:spPr/>
        <p:txBody>
          <a:bodyPr/>
          <a:lstStyle/>
          <a:p>
            <a:r>
              <a:rPr lang="en-US" dirty="0"/>
              <a:t>Important features selection using random forest classifier</a:t>
            </a:r>
          </a:p>
        </p:txBody>
      </p:sp>
      <p:pic>
        <p:nvPicPr>
          <p:cNvPr id="4" name="Content Placeholder 3">
            <a:extLst>
              <a:ext uri="{FF2B5EF4-FFF2-40B4-BE49-F238E27FC236}">
                <a16:creationId xmlns:a16="http://schemas.microsoft.com/office/drawing/2014/main" id="{D25DB81F-C80B-4D5D-A107-3CC1B2797F10}"/>
              </a:ext>
            </a:extLst>
          </p:cNvPr>
          <p:cNvPicPr>
            <a:picLocks noGrp="1" noChangeAspect="1"/>
          </p:cNvPicPr>
          <p:nvPr>
            <p:ph idx="1"/>
          </p:nvPr>
        </p:nvPicPr>
        <p:blipFill>
          <a:blip r:embed="rId2"/>
          <a:stretch>
            <a:fillRect/>
          </a:stretch>
        </p:blipFill>
        <p:spPr>
          <a:xfrm>
            <a:off x="3686939" y="2016125"/>
            <a:ext cx="5858027" cy="3434642"/>
          </a:xfrm>
          <a:prstGeom prst="rect">
            <a:avLst/>
          </a:prstGeom>
        </p:spPr>
      </p:pic>
    </p:spTree>
    <p:extLst>
      <p:ext uri="{BB962C8B-B14F-4D97-AF65-F5344CB8AC3E}">
        <p14:creationId xmlns:p14="http://schemas.microsoft.com/office/powerpoint/2010/main" val="396683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553-0F4A-419D-86B4-AC86CD6C15BC}"/>
              </a:ext>
            </a:extLst>
          </p:cNvPr>
          <p:cNvSpPr>
            <a:spLocks noGrp="1"/>
          </p:cNvSpPr>
          <p:nvPr>
            <p:ph type="title"/>
          </p:nvPr>
        </p:nvSpPr>
        <p:spPr/>
        <p:txBody>
          <a:bodyPr/>
          <a:lstStyle/>
          <a:p>
            <a:r>
              <a:rPr lang="en-US" dirty="0"/>
              <a:t>methodologies</a:t>
            </a:r>
          </a:p>
        </p:txBody>
      </p:sp>
      <p:graphicFrame>
        <p:nvGraphicFramePr>
          <p:cNvPr id="4" name="Content Placeholder 3">
            <a:extLst>
              <a:ext uri="{FF2B5EF4-FFF2-40B4-BE49-F238E27FC236}">
                <a16:creationId xmlns:a16="http://schemas.microsoft.com/office/drawing/2014/main" id="{8D17D2C6-05E1-4BB8-911A-D79A9C1C7E95}"/>
              </a:ext>
            </a:extLst>
          </p:cNvPr>
          <p:cNvGraphicFramePr>
            <a:graphicFrameLocks noGrp="1"/>
          </p:cNvGraphicFramePr>
          <p:nvPr>
            <p:ph idx="1"/>
            <p:extLst>
              <p:ext uri="{D42A27DB-BD31-4B8C-83A1-F6EECF244321}">
                <p14:modId xmlns:p14="http://schemas.microsoft.com/office/powerpoint/2010/main" val="2319139846"/>
              </p:ext>
            </p:extLst>
          </p:nvPr>
        </p:nvGraphicFramePr>
        <p:xfrm>
          <a:off x="1450975" y="2016125"/>
          <a:ext cx="9604376" cy="4028440"/>
        </p:xfrm>
        <a:graphic>
          <a:graphicData uri="http://schemas.openxmlformats.org/drawingml/2006/table">
            <a:tbl>
              <a:tblPr firstRow="1" bandRow="1">
                <a:tableStyleId>{5C22544A-7EE6-4342-B048-85BDC9FD1C3A}</a:tableStyleId>
              </a:tblPr>
              <a:tblGrid>
                <a:gridCol w="4802188">
                  <a:extLst>
                    <a:ext uri="{9D8B030D-6E8A-4147-A177-3AD203B41FA5}">
                      <a16:colId xmlns:a16="http://schemas.microsoft.com/office/drawing/2014/main" val="2174579266"/>
                    </a:ext>
                  </a:extLst>
                </a:gridCol>
                <a:gridCol w="4802188">
                  <a:extLst>
                    <a:ext uri="{9D8B030D-6E8A-4147-A177-3AD203B41FA5}">
                      <a16:colId xmlns:a16="http://schemas.microsoft.com/office/drawing/2014/main" val="2623338840"/>
                    </a:ext>
                  </a:extLst>
                </a:gridCol>
              </a:tblGrid>
              <a:tr h="370840">
                <a:tc>
                  <a:txBody>
                    <a:bodyPr/>
                    <a:lstStyle/>
                    <a:p>
                      <a:pPr algn="ctr"/>
                      <a:r>
                        <a:rPr lang="en-US" dirty="0"/>
                        <a:t>Classifiers</a:t>
                      </a:r>
                    </a:p>
                  </a:txBody>
                  <a:tcPr/>
                </a:tc>
                <a:tc>
                  <a:txBody>
                    <a:bodyPr/>
                    <a:lstStyle/>
                    <a:p>
                      <a:pPr algn="ctr"/>
                      <a:r>
                        <a:rPr lang="en-US" dirty="0"/>
                        <a:t>Description</a:t>
                      </a:r>
                    </a:p>
                  </a:txBody>
                  <a:tcPr/>
                </a:tc>
                <a:extLst>
                  <a:ext uri="{0D108BD9-81ED-4DB2-BD59-A6C34878D82A}">
                    <a16:rowId xmlns:a16="http://schemas.microsoft.com/office/drawing/2014/main" val="2275834943"/>
                  </a:ext>
                </a:extLst>
              </a:tr>
              <a:tr h="370840">
                <a:tc>
                  <a:txBody>
                    <a:bodyPr/>
                    <a:lstStyle/>
                    <a:p>
                      <a:r>
                        <a:rPr lang="en-US" dirty="0"/>
                        <a:t> XGBoost</a:t>
                      </a:r>
                    </a:p>
                  </a:txBody>
                  <a:tcPr/>
                </a:tc>
                <a:tc>
                  <a:txBody>
                    <a:bodyPr/>
                    <a:lstStyle/>
                    <a:p>
                      <a:r>
                        <a:rPr lang="en-US" dirty="0"/>
                        <a:t>XGBoost is an implementation of gradient boosted decision trees designed for speed and performance</a:t>
                      </a:r>
                    </a:p>
                  </a:txBody>
                  <a:tcPr/>
                </a:tc>
                <a:extLst>
                  <a:ext uri="{0D108BD9-81ED-4DB2-BD59-A6C34878D82A}">
                    <a16:rowId xmlns:a16="http://schemas.microsoft.com/office/drawing/2014/main" val="2727121815"/>
                  </a:ext>
                </a:extLst>
              </a:tr>
              <a:tr h="370840">
                <a:tc>
                  <a:txBody>
                    <a:bodyPr/>
                    <a:lstStyle/>
                    <a:p>
                      <a:r>
                        <a:rPr lang="en-US" dirty="0"/>
                        <a:t>Random Forest</a:t>
                      </a:r>
                    </a:p>
                  </a:txBody>
                  <a:tcPr/>
                </a:tc>
                <a:tc>
                  <a:txBody>
                    <a:bodyPr/>
                    <a:lstStyle/>
                    <a:p>
                      <a:r>
                        <a:rPr lang="en-US" dirty="0"/>
                        <a:t>Random forest use the bagging idea, it resamples the data and features which will decrease the variance in the model</a:t>
                      </a:r>
                    </a:p>
                  </a:txBody>
                  <a:tcPr/>
                </a:tc>
                <a:extLst>
                  <a:ext uri="{0D108BD9-81ED-4DB2-BD59-A6C34878D82A}">
                    <a16:rowId xmlns:a16="http://schemas.microsoft.com/office/drawing/2014/main" val="3195641149"/>
                  </a:ext>
                </a:extLst>
              </a:tr>
              <a:tr h="370840">
                <a:tc>
                  <a:txBody>
                    <a:bodyPr/>
                    <a:lstStyle/>
                    <a:p>
                      <a:r>
                        <a:rPr lang="en-US" dirty="0"/>
                        <a:t>Logistic Regression</a:t>
                      </a:r>
                    </a:p>
                  </a:txBody>
                  <a:tcPr/>
                </a:tc>
                <a:tc>
                  <a:txBody>
                    <a:bodyPr/>
                    <a:lstStyle/>
                    <a:p>
                      <a:r>
                        <a:rPr lang="en-US" dirty="0"/>
                        <a:t>Logistic regression is the appropriate regression to conduct when the dependent variable is dichotomous</a:t>
                      </a:r>
                    </a:p>
                  </a:txBody>
                  <a:tcPr/>
                </a:tc>
                <a:extLst>
                  <a:ext uri="{0D108BD9-81ED-4DB2-BD59-A6C34878D82A}">
                    <a16:rowId xmlns:a16="http://schemas.microsoft.com/office/drawing/2014/main" val="1715363794"/>
                  </a:ext>
                </a:extLst>
              </a:tr>
              <a:tr h="370840">
                <a:tc>
                  <a:txBody>
                    <a:bodyPr/>
                    <a:lstStyle/>
                    <a:p>
                      <a:r>
                        <a:rPr lang="en-US" dirty="0"/>
                        <a:t>Naïve Bayes</a:t>
                      </a:r>
                    </a:p>
                  </a:txBody>
                  <a:tcPr/>
                </a:tc>
                <a:tc>
                  <a:txBody>
                    <a:bodyPr/>
                    <a:lstStyle/>
                    <a:p>
                      <a:r>
                        <a:rPr lang="en-US" dirty="0"/>
                        <a:t>Naïve Bayes classifiers are working based on the Bayes’ theorem, which describes the probability of an event</a:t>
                      </a:r>
                    </a:p>
                  </a:txBody>
                  <a:tcPr/>
                </a:tc>
                <a:extLst>
                  <a:ext uri="{0D108BD9-81ED-4DB2-BD59-A6C34878D82A}">
                    <a16:rowId xmlns:a16="http://schemas.microsoft.com/office/drawing/2014/main" val="3446403049"/>
                  </a:ext>
                </a:extLst>
              </a:tr>
            </a:tbl>
          </a:graphicData>
        </a:graphic>
      </p:graphicFrame>
    </p:spTree>
    <p:extLst>
      <p:ext uri="{BB962C8B-B14F-4D97-AF65-F5344CB8AC3E}">
        <p14:creationId xmlns:p14="http://schemas.microsoft.com/office/powerpoint/2010/main" val="65074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27F9-14CF-4F53-BC93-0502C938FDF5}"/>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A467E400-BC03-4648-B78F-0DC577A21F84}"/>
              </a:ext>
            </a:extLst>
          </p:cNvPr>
          <p:cNvSpPr>
            <a:spLocks noGrp="1"/>
          </p:cNvSpPr>
          <p:nvPr>
            <p:ph idx="1"/>
          </p:nvPr>
        </p:nvSpPr>
        <p:spPr/>
        <p:txBody>
          <a:bodyPr/>
          <a:lstStyle/>
          <a:p>
            <a:r>
              <a:rPr lang="en-US" dirty="0"/>
              <a:t>Confusion Matrix</a:t>
            </a:r>
          </a:p>
          <a:p>
            <a:r>
              <a:rPr lang="en-US" dirty="0"/>
              <a:t>MAE</a:t>
            </a:r>
          </a:p>
          <a:p>
            <a:r>
              <a:rPr lang="en-US" dirty="0"/>
              <a:t>MSE</a:t>
            </a:r>
          </a:p>
          <a:p>
            <a:r>
              <a:rPr lang="en-US" dirty="0"/>
              <a:t>R2</a:t>
            </a:r>
          </a:p>
          <a:p>
            <a:pPr marL="0" indent="0">
              <a:buNone/>
            </a:pPr>
            <a:endParaRPr lang="en-US" dirty="0"/>
          </a:p>
        </p:txBody>
      </p:sp>
    </p:spTree>
    <p:extLst>
      <p:ext uri="{BB962C8B-B14F-4D97-AF65-F5344CB8AC3E}">
        <p14:creationId xmlns:p14="http://schemas.microsoft.com/office/powerpoint/2010/main" val="389924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0F2B-09F8-4EA4-ABB3-B1D0C2C0EA4F}"/>
              </a:ext>
            </a:extLst>
          </p:cNvPr>
          <p:cNvSpPr>
            <a:spLocks noGrp="1"/>
          </p:cNvSpPr>
          <p:nvPr>
            <p:ph type="title"/>
          </p:nvPr>
        </p:nvSpPr>
        <p:spPr/>
        <p:txBody>
          <a:bodyPr/>
          <a:lstStyle/>
          <a:p>
            <a:r>
              <a:rPr lang="en-US" dirty="0"/>
              <a:t>Logistic regression	</a:t>
            </a:r>
          </a:p>
        </p:txBody>
      </p:sp>
      <p:pic>
        <p:nvPicPr>
          <p:cNvPr id="4" name="Content Placeholder 3">
            <a:extLst>
              <a:ext uri="{FF2B5EF4-FFF2-40B4-BE49-F238E27FC236}">
                <a16:creationId xmlns:a16="http://schemas.microsoft.com/office/drawing/2014/main" id="{A2C659BE-4237-4DBB-AD65-3EBA1056233B}"/>
              </a:ext>
            </a:extLst>
          </p:cNvPr>
          <p:cNvPicPr>
            <a:picLocks noGrp="1" noChangeAspect="1"/>
          </p:cNvPicPr>
          <p:nvPr>
            <p:ph idx="1"/>
          </p:nvPr>
        </p:nvPicPr>
        <p:blipFill>
          <a:blip r:embed="rId2"/>
          <a:stretch>
            <a:fillRect/>
          </a:stretch>
        </p:blipFill>
        <p:spPr>
          <a:xfrm>
            <a:off x="1451579" y="2065023"/>
            <a:ext cx="3984359" cy="3449638"/>
          </a:xfrm>
          <a:prstGeom prst="rect">
            <a:avLst/>
          </a:prstGeom>
        </p:spPr>
      </p:pic>
      <p:pic>
        <p:nvPicPr>
          <p:cNvPr id="5" name="Picture 4">
            <a:extLst>
              <a:ext uri="{FF2B5EF4-FFF2-40B4-BE49-F238E27FC236}">
                <a16:creationId xmlns:a16="http://schemas.microsoft.com/office/drawing/2014/main" id="{469DC5E0-5040-4A8F-9A78-4B285AA92752}"/>
              </a:ext>
            </a:extLst>
          </p:cNvPr>
          <p:cNvPicPr>
            <a:picLocks noChangeAspect="1"/>
          </p:cNvPicPr>
          <p:nvPr/>
        </p:nvPicPr>
        <p:blipFill>
          <a:blip r:embed="rId3"/>
          <a:stretch>
            <a:fillRect/>
          </a:stretch>
        </p:blipFill>
        <p:spPr>
          <a:xfrm>
            <a:off x="5621129" y="2385164"/>
            <a:ext cx="4440936" cy="3129497"/>
          </a:xfrm>
          <a:prstGeom prst="rect">
            <a:avLst/>
          </a:prstGeom>
        </p:spPr>
      </p:pic>
    </p:spTree>
    <p:extLst>
      <p:ext uri="{BB962C8B-B14F-4D97-AF65-F5344CB8AC3E}">
        <p14:creationId xmlns:p14="http://schemas.microsoft.com/office/powerpoint/2010/main" val="38187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15A8-5CA4-42D0-9815-EDB2CC20AD47}"/>
              </a:ext>
            </a:extLst>
          </p:cNvPr>
          <p:cNvSpPr>
            <a:spLocks noGrp="1"/>
          </p:cNvSpPr>
          <p:nvPr>
            <p:ph type="title"/>
          </p:nvPr>
        </p:nvSpPr>
        <p:spPr/>
        <p:txBody>
          <a:bodyPr/>
          <a:lstStyle/>
          <a:p>
            <a:r>
              <a:rPr lang="en-US" dirty="0"/>
              <a:t>Random forest			</a:t>
            </a:r>
          </a:p>
        </p:txBody>
      </p:sp>
      <p:pic>
        <p:nvPicPr>
          <p:cNvPr id="7" name="Picture 6">
            <a:extLst>
              <a:ext uri="{FF2B5EF4-FFF2-40B4-BE49-F238E27FC236}">
                <a16:creationId xmlns:a16="http://schemas.microsoft.com/office/drawing/2014/main" id="{DA66ECF8-667D-4D69-A541-CF873C8E4DED}"/>
              </a:ext>
            </a:extLst>
          </p:cNvPr>
          <p:cNvPicPr/>
          <p:nvPr/>
        </p:nvPicPr>
        <p:blipFill>
          <a:blip r:embed="rId2"/>
          <a:stretch>
            <a:fillRect/>
          </a:stretch>
        </p:blipFill>
        <p:spPr>
          <a:xfrm>
            <a:off x="1416349" y="2015732"/>
            <a:ext cx="4040234" cy="3450612"/>
          </a:xfrm>
          <a:prstGeom prst="rect">
            <a:avLst/>
          </a:prstGeom>
        </p:spPr>
      </p:pic>
      <p:pic>
        <p:nvPicPr>
          <p:cNvPr id="8" name="Picture 7">
            <a:extLst>
              <a:ext uri="{FF2B5EF4-FFF2-40B4-BE49-F238E27FC236}">
                <a16:creationId xmlns:a16="http://schemas.microsoft.com/office/drawing/2014/main" id="{78FDD41E-01DE-4D74-8300-804676842DE4}"/>
              </a:ext>
            </a:extLst>
          </p:cNvPr>
          <p:cNvPicPr/>
          <p:nvPr/>
        </p:nvPicPr>
        <p:blipFill>
          <a:blip r:embed="rId3"/>
          <a:stretch>
            <a:fillRect/>
          </a:stretch>
        </p:blipFill>
        <p:spPr>
          <a:xfrm>
            <a:off x="5853250" y="2454965"/>
            <a:ext cx="4836285" cy="3011379"/>
          </a:xfrm>
          <a:prstGeom prst="rect">
            <a:avLst/>
          </a:prstGeom>
        </p:spPr>
      </p:pic>
    </p:spTree>
    <p:extLst>
      <p:ext uri="{BB962C8B-B14F-4D97-AF65-F5344CB8AC3E}">
        <p14:creationId xmlns:p14="http://schemas.microsoft.com/office/powerpoint/2010/main" val="124451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9B03-AB2D-4C27-BE48-51067CBBD69B}"/>
              </a:ext>
            </a:extLst>
          </p:cNvPr>
          <p:cNvSpPr>
            <a:spLocks noGrp="1"/>
          </p:cNvSpPr>
          <p:nvPr>
            <p:ph type="title"/>
          </p:nvPr>
        </p:nvSpPr>
        <p:spPr/>
        <p:txBody>
          <a:bodyPr/>
          <a:lstStyle/>
          <a:p>
            <a:r>
              <a:rPr lang="en-US" dirty="0" err="1"/>
              <a:t>xgbOOST</a:t>
            </a:r>
            <a:endParaRPr lang="en-US" dirty="0"/>
          </a:p>
        </p:txBody>
      </p:sp>
      <p:pic>
        <p:nvPicPr>
          <p:cNvPr id="4" name="Content Placeholder 3">
            <a:extLst>
              <a:ext uri="{FF2B5EF4-FFF2-40B4-BE49-F238E27FC236}">
                <a16:creationId xmlns:a16="http://schemas.microsoft.com/office/drawing/2014/main" id="{6B723FBA-8571-41F0-A8E7-22D67FFE2229}"/>
              </a:ext>
            </a:extLst>
          </p:cNvPr>
          <p:cNvPicPr>
            <a:picLocks noGrp="1" noChangeAspect="1"/>
          </p:cNvPicPr>
          <p:nvPr>
            <p:ph idx="1"/>
          </p:nvPr>
        </p:nvPicPr>
        <p:blipFill>
          <a:blip r:embed="rId2"/>
          <a:stretch>
            <a:fillRect/>
          </a:stretch>
        </p:blipFill>
        <p:spPr>
          <a:xfrm>
            <a:off x="1451579" y="2113922"/>
            <a:ext cx="4316200" cy="3449638"/>
          </a:xfrm>
          <a:prstGeom prst="rect">
            <a:avLst/>
          </a:prstGeom>
        </p:spPr>
      </p:pic>
      <p:pic>
        <p:nvPicPr>
          <p:cNvPr id="5" name="Picture 4">
            <a:extLst>
              <a:ext uri="{FF2B5EF4-FFF2-40B4-BE49-F238E27FC236}">
                <a16:creationId xmlns:a16="http://schemas.microsoft.com/office/drawing/2014/main" id="{F4E8EB9E-82BF-45F7-A060-6B7511089A4B}"/>
              </a:ext>
            </a:extLst>
          </p:cNvPr>
          <p:cNvPicPr>
            <a:picLocks noChangeAspect="1"/>
          </p:cNvPicPr>
          <p:nvPr/>
        </p:nvPicPr>
        <p:blipFill>
          <a:blip r:embed="rId3"/>
          <a:stretch>
            <a:fillRect/>
          </a:stretch>
        </p:blipFill>
        <p:spPr>
          <a:xfrm>
            <a:off x="6019682" y="2567166"/>
            <a:ext cx="4228526" cy="2996394"/>
          </a:xfrm>
          <a:prstGeom prst="rect">
            <a:avLst/>
          </a:prstGeom>
        </p:spPr>
      </p:pic>
    </p:spTree>
    <p:extLst>
      <p:ext uri="{BB962C8B-B14F-4D97-AF65-F5344CB8AC3E}">
        <p14:creationId xmlns:p14="http://schemas.microsoft.com/office/powerpoint/2010/main" val="248107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04C7-8012-4D3F-8E77-BC2C6C725F90}"/>
              </a:ext>
            </a:extLst>
          </p:cNvPr>
          <p:cNvSpPr>
            <a:spLocks noGrp="1"/>
          </p:cNvSpPr>
          <p:nvPr>
            <p:ph type="title"/>
          </p:nvPr>
        </p:nvSpPr>
        <p:spPr/>
        <p:txBody>
          <a:bodyPr/>
          <a:lstStyle/>
          <a:p>
            <a:r>
              <a:rPr lang="en-US" dirty="0"/>
              <a:t>Naïve Bayes</a:t>
            </a:r>
          </a:p>
        </p:txBody>
      </p:sp>
      <p:pic>
        <p:nvPicPr>
          <p:cNvPr id="4" name="Content Placeholder 3">
            <a:extLst>
              <a:ext uri="{FF2B5EF4-FFF2-40B4-BE49-F238E27FC236}">
                <a16:creationId xmlns:a16="http://schemas.microsoft.com/office/drawing/2014/main" id="{BCAB505F-D7ED-41A5-BEC6-03FE183D5373}"/>
              </a:ext>
            </a:extLst>
          </p:cNvPr>
          <p:cNvPicPr>
            <a:picLocks noGrp="1" noChangeAspect="1"/>
          </p:cNvPicPr>
          <p:nvPr>
            <p:ph idx="1"/>
          </p:nvPr>
        </p:nvPicPr>
        <p:blipFill>
          <a:blip r:embed="rId2"/>
          <a:stretch>
            <a:fillRect/>
          </a:stretch>
        </p:blipFill>
        <p:spPr>
          <a:xfrm>
            <a:off x="1496907" y="2157930"/>
            <a:ext cx="4329281" cy="3449638"/>
          </a:xfrm>
          <a:prstGeom prst="rect">
            <a:avLst/>
          </a:prstGeom>
        </p:spPr>
      </p:pic>
      <p:pic>
        <p:nvPicPr>
          <p:cNvPr id="5" name="Picture 4">
            <a:extLst>
              <a:ext uri="{FF2B5EF4-FFF2-40B4-BE49-F238E27FC236}">
                <a16:creationId xmlns:a16="http://schemas.microsoft.com/office/drawing/2014/main" id="{2BEE6ADD-9496-4E38-AEE8-3DAB80F56D17}"/>
              </a:ext>
            </a:extLst>
          </p:cNvPr>
          <p:cNvPicPr>
            <a:picLocks noChangeAspect="1"/>
          </p:cNvPicPr>
          <p:nvPr/>
        </p:nvPicPr>
        <p:blipFill>
          <a:blip r:embed="rId3"/>
          <a:stretch>
            <a:fillRect/>
          </a:stretch>
        </p:blipFill>
        <p:spPr>
          <a:xfrm>
            <a:off x="6163642" y="2625211"/>
            <a:ext cx="4266385" cy="2982358"/>
          </a:xfrm>
          <a:prstGeom prst="rect">
            <a:avLst/>
          </a:prstGeom>
        </p:spPr>
      </p:pic>
    </p:spTree>
    <p:extLst>
      <p:ext uri="{BB962C8B-B14F-4D97-AF65-F5344CB8AC3E}">
        <p14:creationId xmlns:p14="http://schemas.microsoft.com/office/powerpoint/2010/main" val="266147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7F0FC757-0FB0-43DC-8A8C-A60D55175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78FCAE-E8BE-4215-8F37-55B5EE72F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1C66428-C776-42E6-9F4E-A38994818FB6}"/>
              </a:ext>
            </a:extLst>
          </p:cNvPr>
          <p:cNvSpPr>
            <a:spLocks noGrp="1"/>
          </p:cNvSpPr>
          <p:nvPr>
            <p:ph type="title"/>
          </p:nvPr>
        </p:nvSpPr>
        <p:spPr>
          <a:xfrm>
            <a:off x="1452616" y="962902"/>
            <a:ext cx="3525640" cy="2380828"/>
          </a:xfrm>
        </p:spPr>
        <p:txBody>
          <a:bodyPr vert="horz" lIns="91440" tIns="45720" rIns="91440" bIns="0" rtlCol="0" anchor="b">
            <a:normAutofit/>
          </a:bodyPr>
          <a:lstStyle/>
          <a:p>
            <a:r>
              <a:rPr lang="en-US" sz="4100"/>
              <a:t>Comparison of algorithms</a:t>
            </a:r>
          </a:p>
        </p:txBody>
      </p:sp>
      <p:cxnSp>
        <p:nvCxnSpPr>
          <p:cNvPr id="21" name="Straight Connector 20">
            <a:extLst>
              <a:ext uri="{FF2B5EF4-FFF2-40B4-BE49-F238E27FC236}">
                <a16:creationId xmlns:a16="http://schemas.microsoft.com/office/drawing/2014/main" id="{3AAF1CF6-A2E3-40FC-975A-E8E573D232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4907A2B9-67D8-42FB-A373-67076DE4D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4" name="Rectangle 23">
              <a:extLst>
                <a:ext uri="{FF2B5EF4-FFF2-40B4-BE49-F238E27FC236}">
                  <a16:creationId xmlns:a16="http://schemas.microsoft.com/office/drawing/2014/main" id="{341EDF98-4415-4462-AEA7-82AEA120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44230B-ABEB-48BC-A302-410B6FBD4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88BBAE4-1AA8-4249-AB11-FEFFDB51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2868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purva\AppData\Local\Microsoft\Windows\INetCache\Content.MSO\10C9D082.tmp">
            <a:extLst>
              <a:ext uri="{FF2B5EF4-FFF2-40B4-BE49-F238E27FC236}">
                <a16:creationId xmlns:a16="http://schemas.microsoft.com/office/drawing/2014/main" id="{D4CC8E6B-EFC1-4D6C-80AD-2F2EE4AD17C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803586" y="1116345"/>
            <a:ext cx="3402231" cy="3866172"/>
          </a:xfrm>
          <a:prstGeom prst="rect">
            <a:avLst/>
          </a:prstGeom>
          <a:noFill/>
        </p:spPr>
      </p:pic>
      <p:pic>
        <p:nvPicPr>
          <p:cNvPr id="29" name="Picture 28">
            <a:extLst>
              <a:ext uri="{FF2B5EF4-FFF2-40B4-BE49-F238E27FC236}">
                <a16:creationId xmlns:a16="http://schemas.microsoft.com/office/drawing/2014/main" id="{FF48ABDD-EC14-4852-8085-531535B95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AF4E9326-7C69-4A33-9A45-62F659E4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11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CA76-3B8A-444A-8F17-C37C593F68FD}"/>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FA93646E-3B58-49F5-B95F-7FB2B493F155}"/>
              </a:ext>
            </a:extLst>
          </p:cNvPr>
          <p:cNvGraphicFramePr>
            <a:graphicFrameLocks noGrp="1"/>
          </p:cNvGraphicFramePr>
          <p:nvPr>
            <p:ph idx="1"/>
            <p:extLst>
              <p:ext uri="{D42A27DB-BD31-4B8C-83A1-F6EECF244321}">
                <p14:modId xmlns:p14="http://schemas.microsoft.com/office/powerpoint/2010/main" val="1308642103"/>
              </p:ext>
            </p:extLst>
          </p:nvPr>
        </p:nvGraphicFramePr>
        <p:xfrm>
          <a:off x="1450975" y="2016125"/>
          <a:ext cx="9603275" cy="1854200"/>
        </p:xfrm>
        <a:graphic>
          <a:graphicData uri="http://schemas.openxmlformats.org/drawingml/2006/table">
            <a:tbl>
              <a:tblPr firstRow="1" bandRow="1">
                <a:tableStyleId>{5C22544A-7EE6-4342-B048-85BDC9FD1C3A}</a:tableStyleId>
              </a:tblPr>
              <a:tblGrid>
                <a:gridCol w="2186305">
                  <a:extLst>
                    <a:ext uri="{9D8B030D-6E8A-4147-A177-3AD203B41FA5}">
                      <a16:colId xmlns:a16="http://schemas.microsoft.com/office/drawing/2014/main" val="551584389"/>
                    </a:ext>
                  </a:extLst>
                </a:gridCol>
                <a:gridCol w="1655005">
                  <a:extLst>
                    <a:ext uri="{9D8B030D-6E8A-4147-A177-3AD203B41FA5}">
                      <a16:colId xmlns:a16="http://schemas.microsoft.com/office/drawing/2014/main" val="4029998121"/>
                    </a:ext>
                  </a:extLst>
                </a:gridCol>
                <a:gridCol w="1920655">
                  <a:extLst>
                    <a:ext uri="{9D8B030D-6E8A-4147-A177-3AD203B41FA5}">
                      <a16:colId xmlns:a16="http://schemas.microsoft.com/office/drawing/2014/main" val="2407039457"/>
                    </a:ext>
                  </a:extLst>
                </a:gridCol>
                <a:gridCol w="1920655">
                  <a:extLst>
                    <a:ext uri="{9D8B030D-6E8A-4147-A177-3AD203B41FA5}">
                      <a16:colId xmlns:a16="http://schemas.microsoft.com/office/drawing/2014/main" val="2567284401"/>
                    </a:ext>
                  </a:extLst>
                </a:gridCol>
                <a:gridCol w="1920655">
                  <a:extLst>
                    <a:ext uri="{9D8B030D-6E8A-4147-A177-3AD203B41FA5}">
                      <a16:colId xmlns:a16="http://schemas.microsoft.com/office/drawing/2014/main" val="1998365958"/>
                    </a:ext>
                  </a:extLst>
                </a:gridCol>
              </a:tblGrid>
              <a:tr h="370840">
                <a:tc>
                  <a:txBody>
                    <a:bodyPr/>
                    <a:lstStyle/>
                    <a:p>
                      <a:pPr algn="ctr"/>
                      <a:r>
                        <a:rPr lang="en-US" dirty="0"/>
                        <a:t>Classifiers </a:t>
                      </a:r>
                    </a:p>
                  </a:txBody>
                  <a:tcPr/>
                </a:tc>
                <a:tc>
                  <a:txBody>
                    <a:bodyPr/>
                    <a:lstStyle/>
                    <a:p>
                      <a:r>
                        <a:rPr lang="en-US" dirty="0"/>
                        <a:t>Precision </a:t>
                      </a:r>
                    </a:p>
                  </a:txBody>
                  <a:tcPr/>
                </a:tc>
                <a:tc>
                  <a:txBody>
                    <a:bodyPr/>
                    <a:lstStyle/>
                    <a:p>
                      <a:r>
                        <a:rPr lang="en-US" dirty="0"/>
                        <a:t>Recall </a:t>
                      </a:r>
                    </a:p>
                  </a:txBody>
                  <a:tcPr/>
                </a:tc>
                <a:tc>
                  <a:txBody>
                    <a:bodyPr/>
                    <a:lstStyle/>
                    <a:p>
                      <a:r>
                        <a:rPr lang="en-US" dirty="0"/>
                        <a:t>F1 score</a:t>
                      </a:r>
                    </a:p>
                  </a:txBody>
                  <a:tcPr/>
                </a:tc>
                <a:tc>
                  <a:txBody>
                    <a:bodyPr/>
                    <a:lstStyle/>
                    <a:p>
                      <a:r>
                        <a:rPr lang="en-US" dirty="0"/>
                        <a:t>Accuracy</a:t>
                      </a:r>
                    </a:p>
                  </a:txBody>
                  <a:tcPr/>
                </a:tc>
                <a:extLst>
                  <a:ext uri="{0D108BD9-81ED-4DB2-BD59-A6C34878D82A}">
                    <a16:rowId xmlns:a16="http://schemas.microsoft.com/office/drawing/2014/main" val="3225129274"/>
                  </a:ext>
                </a:extLst>
              </a:tr>
              <a:tr h="370840">
                <a:tc>
                  <a:txBody>
                    <a:bodyPr/>
                    <a:lstStyle/>
                    <a:p>
                      <a:r>
                        <a:rPr lang="en-US" dirty="0"/>
                        <a:t>XGBoost</a:t>
                      </a:r>
                    </a:p>
                  </a:txBody>
                  <a:tcPr/>
                </a:tc>
                <a:tc>
                  <a:txBody>
                    <a:bodyPr/>
                    <a:lstStyle/>
                    <a:p>
                      <a:r>
                        <a:rPr lang="en-US" dirty="0"/>
                        <a:t>0.81</a:t>
                      </a:r>
                    </a:p>
                  </a:txBody>
                  <a:tcPr/>
                </a:tc>
                <a:tc>
                  <a:txBody>
                    <a:bodyPr/>
                    <a:lstStyle/>
                    <a:p>
                      <a:r>
                        <a:rPr lang="en-US" dirty="0"/>
                        <a:t>0.91</a:t>
                      </a:r>
                    </a:p>
                  </a:txBody>
                  <a:tcPr/>
                </a:tc>
                <a:tc>
                  <a:txBody>
                    <a:bodyPr/>
                    <a:lstStyle/>
                    <a:p>
                      <a:r>
                        <a:rPr lang="en-US" dirty="0"/>
                        <a:t>0.86</a:t>
                      </a:r>
                    </a:p>
                  </a:txBody>
                  <a:tcPr/>
                </a:tc>
                <a:tc>
                  <a:txBody>
                    <a:bodyPr/>
                    <a:lstStyle/>
                    <a:p>
                      <a:r>
                        <a:rPr lang="en-US" dirty="0"/>
                        <a:t>79.06%</a:t>
                      </a:r>
                    </a:p>
                  </a:txBody>
                  <a:tcPr/>
                </a:tc>
                <a:extLst>
                  <a:ext uri="{0D108BD9-81ED-4DB2-BD59-A6C34878D82A}">
                    <a16:rowId xmlns:a16="http://schemas.microsoft.com/office/drawing/2014/main" val="2589354476"/>
                  </a:ext>
                </a:extLst>
              </a:tr>
              <a:tr h="370840">
                <a:tc>
                  <a:txBody>
                    <a:bodyPr/>
                    <a:lstStyle/>
                    <a:p>
                      <a:r>
                        <a:rPr lang="en-US" dirty="0"/>
                        <a:t>Naïve Bayes</a:t>
                      </a:r>
                    </a:p>
                  </a:txBody>
                  <a:tcPr/>
                </a:tc>
                <a:tc>
                  <a:txBody>
                    <a:bodyPr/>
                    <a:lstStyle/>
                    <a:p>
                      <a:r>
                        <a:rPr lang="en-US" dirty="0"/>
                        <a:t>0.82</a:t>
                      </a:r>
                    </a:p>
                  </a:txBody>
                  <a:tcPr/>
                </a:tc>
                <a:tc>
                  <a:txBody>
                    <a:bodyPr/>
                    <a:lstStyle/>
                    <a:p>
                      <a:r>
                        <a:rPr lang="en-US" dirty="0"/>
                        <a:t>0.89</a:t>
                      </a:r>
                    </a:p>
                  </a:txBody>
                  <a:tcPr/>
                </a:tc>
                <a:tc>
                  <a:txBody>
                    <a:bodyPr/>
                    <a:lstStyle/>
                    <a:p>
                      <a:r>
                        <a:rPr lang="en-US" dirty="0"/>
                        <a:t>0.85</a:t>
                      </a:r>
                    </a:p>
                  </a:txBody>
                  <a:tcPr/>
                </a:tc>
                <a:tc>
                  <a:txBody>
                    <a:bodyPr/>
                    <a:lstStyle/>
                    <a:p>
                      <a:r>
                        <a:rPr lang="en-US" dirty="0"/>
                        <a:t>76.08%</a:t>
                      </a:r>
                    </a:p>
                  </a:txBody>
                  <a:tcPr/>
                </a:tc>
                <a:extLst>
                  <a:ext uri="{0D108BD9-81ED-4DB2-BD59-A6C34878D82A}">
                    <a16:rowId xmlns:a16="http://schemas.microsoft.com/office/drawing/2014/main" val="2753504363"/>
                  </a:ext>
                </a:extLst>
              </a:tr>
              <a:tr h="370840">
                <a:tc>
                  <a:txBody>
                    <a:bodyPr/>
                    <a:lstStyle/>
                    <a:p>
                      <a:r>
                        <a:rPr lang="en-US" dirty="0"/>
                        <a:t>Logistic Regression</a:t>
                      </a:r>
                    </a:p>
                  </a:txBody>
                  <a:tcPr/>
                </a:tc>
                <a:tc>
                  <a:txBody>
                    <a:bodyPr/>
                    <a:lstStyle/>
                    <a:p>
                      <a:r>
                        <a:rPr lang="en-US" dirty="0"/>
                        <a:t>0.80</a:t>
                      </a:r>
                    </a:p>
                  </a:txBody>
                  <a:tcPr/>
                </a:tc>
                <a:tc>
                  <a:txBody>
                    <a:bodyPr/>
                    <a:lstStyle/>
                    <a:p>
                      <a:r>
                        <a:rPr lang="en-US" dirty="0"/>
                        <a:t>0.98</a:t>
                      </a:r>
                    </a:p>
                  </a:txBody>
                  <a:tcPr/>
                </a:tc>
                <a:tc>
                  <a:txBody>
                    <a:bodyPr/>
                    <a:lstStyle/>
                    <a:p>
                      <a:r>
                        <a:rPr lang="en-US" dirty="0"/>
                        <a:t>0.88</a:t>
                      </a:r>
                    </a:p>
                  </a:txBody>
                  <a:tcPr/>
                </a:tc>
                <a:tc>
                  <a:txBody>
                    <a:bodyPr/>
                    <a:lstStyle/>
                    <a:p>
                      <a:r>
                        <a:rPr lang="en-US" dirty="0"/>
                        <a:t>76.87%</a:t>
                      </a:r>
                    </a:p>
                  </a:txBody>
                  <a:tcPr/>
                </a:tc>
                <a:extLst>
                  <a:ext uri="{0D108BD9-81ED-4DB2-BD59-A6C34878D82A}">
                    <a16:rowId xmlns:a16="http://schemas.microsoft.com/office/drawing/2014/main" val="1655573992"/>
                  </a:ext>
                </a:extLst>
              </a:tr>
              <a:tr h="370840">
                <a:tc>
                  <a:txBody>
                    <a:bodyPr/>
                    <a:lstStyle/>
                    <a:p>
                      <a:r>
                        <a:rPr lang="en-US" dirty="0"/>
                        <a:t>Random Forest</a:t>
                      </a:r>
                    </a:p>
                  </a:txBody>
                  <a:tcPr/>
                </a:tc>
                <a:tc>
                  <a:txBody>
                    <a:bodyPr/>
                    <a:lstStyle/>
                    <a:p>
                      <a:r>
                        <a:rPr lang="en-US" dirty="0"/>
                        <a:t>0.81</a:t>
                      </a:r>
                    </a:p>
                  </a:txBody>
                  <a:tcPr/>
                </a:tc>
                <a:tc>
                  <a:txBody>
                    <a:bodyPr/>
                    <a:lstStyle/>
                    <a:p>
                      <a:r>
                        <a:rPr lang="en-US" dirty="0"/>
                        <a:t>0.98</a:t>
                      </a:r>
                    </a:p>
                  </a:txBody>
                  <a:tcPr/>
                </a:tc>
                <a:tc>
                  <a:txBody>
                    <a:bodyPr/>
                    <a:lstStyle/>
                    <a:p>
                      <a:r>
                        <a:rPr lang="en-US" dirty="0"/>
                        <a:t>0.88</a:t>
                      </a:r>
                    </a:p>
                  </a:txBody>
                  <a:tcPr/>
                </a:tc>
                <a:tc>
                  <a:txBody>
                    <a:bodyPr/>
                    <a:lstStyle/>
                    <a:p>
                      <a:r>
                        <a:rPr lang="en-US" dirty="0"/>
                        <a:t>78.01%</a:t>
                      </a:r>
                    </a:p>
                  </a:txBody>
                  <a:tcPr/>
                </a:tc>
                <a:extLst>
                  <a:ext uri="{0D108BD9-81ED-4DB2-BD59-A6C34878D82A}">
                    <a16:rowId xmlns:a16="http://schemas.microsoft.com/office/drawing/2014/main" val="2775867100"/>
                  </a:ext>
                </a:extLst>
              </a:tr>
            </a:tbl>
          </a:graphicData>
        </a:graphic>
      </p:graphicFrame>
    </p:spTree>
    <p:extLst>
      <p:ext uri="{BB962C8B-B14F-4D97-AF65-F5344CB8AC3E}">
        <p14:creationId xmlns:p14="http://schemas.microsoft.com/office/powerpoint/2010/main" val="361507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1399-266E-4D31-8CF9-B25B18FE2B6A}"/>
              </a:ext>
            </a:extLst>
          </p:cNvPr>
          <p:cNvSpPr>
            <a:spLocks noGrp="1"/>
          </p:cNvSpPr>
          <p:nvPr>
            <p:ph type="title"/>
          </p:nvPr>
        </p:nvSpPr>
        <p:spPr/>
        <p:txBody>
          <a:bodyPr/>
          <a:lstStyle/>
          <a:p>
            <a:r>
              <a:rPr lang="en-US" dirty="0"/>
              <a:t>Future work	</a:t>
            </a:r>
          </a:p>
        </p:txBody>
      </p:sp>
      <p:sp>
        <p:nvSpPr>
          <p:cNvPr id="3" name="Content Placeholder 2">
            <a:extLst>
              <a:ext uri="{FF2B5EF4-FFF2-40B4-BE49-F238E27FC236}">
                <a16:creationId xmlns:a16="http://schemas.microsoft.com/office/drawing/2014/main" id="{DFEC27DD-7288-4977-B3CE-10B42891D016}"/>
              </a:ext>
            </a:extLst>
          </p:cNvPr>
          <p:cNvSpPr>
            <a:spLocks noGrp="1"/>
          </p:cNvSpPr>
          <p:nvPr>
            <p:ph idx="1"/>
          </p:nvPr>
        </p:nvSpPr>
        <p:spPr/>
        <p:txBody>
          <a:bodyPr>
            <a:normAutofit/>
          </a:bodyPr>
          <a:lstStyle/>
          <a:p>
            <a:r>
              <a:rPr lang="en-US" dirty="0"/>
              <a:t>Use different machine learning algorithms in feature selection and also perform manual feature engineering.</a:t>
            </a:r>
          </a:p>
          <a:p>
            <a:r>
              <a:rPr lang="en-US" dirty="0"/>
              <a:t>Evaluate the performance of three different models on validation set using their precision, recall and f1-score.</a:t>
            </a:r>
          </a:p>
          <a:p>
            <a:r>
              <a:rPr lang="en-US" dirty="0"/>
              <a:t>Use various other algorithms such as Neural networks and boosting algorithms	</a:t>
            </a:r>
          </a:p>
        </p:txBody>
      </p:sp>
    </p:spTree>
    <p:extLst>
      <p:ext uri="{BB962C8B-B14F-4D97-AF65-F5344CB8AC3E}">
        <p14:creationId xmlns:p14="http://schemas.microsoft.com/office/powerpoint/2010/main" val="30664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96CF-3242-403A-8A52-A1A633719497}"/>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4540A097-F498-4712-AC32-5A1B6522C558}"/>
              </a:ext>
            </a:extLst>
          </p:cNvPr>
          <p:cNvSpPr>
            <a:spLocks noGrp="1"/>
          </p:cNvSpPr>
          <p:nvPr>
            <p:ph idx="1"/>
          </p:nvPr>
        </p:nvSpPr>
        <p:spPr/>
        <p:txBody>
          <a:bodyPr>
            <a:normAutofit fontScale="85000" lnSpcReduction="10000"/>
          </a:bodyPr>
          <a:lstStyle/>
          <a:p>
            <a:pPr algn="just"/>
            <a:r>
              <a:rPr lang="en-US" dirty="0"/>
              <a:t>Lending Club is an online crowdfunding platform for peer to peer lending, facilitating personal loans, business loans, and financing. </a:t>
            </a:r>
          </a:p>
          <a:p>
            <a:pPr algn="just"/>
            <a:r>
              <a:rPr lang="en-US" dirty="0"/>
              <a:t>Borrowers access loans through an online or mobile interface and investors provide capital in exchange for earning interest (peer-to-peer (P2P) lending). </a:t>
            </a:r>
          </a:p>
          <a:p>
            <a:pPr algn="just"/>
            <a:r>
              <a:rPr lang="en-US" dirty="0"/>
              <a:t>Being an online-only operation results in cheaper operating costs and overheads, thus this offers lenders higher returns compared to traditional bank products. </a:t>
            </a:r>
          </a:p>
          <a:p>
            <a:pPr algn="just"/>
            <a:r>
              <a:rPr lang="en-US" dirty="0"/>
              <a:t>Borrowers can borrow money at lower interest rates, even after accounting for platform and credit checking fees. </a:t>
            </a:r>
          </a:p>
          <a:p>
            <a:pPr algn="just"/>
            <a:r>
              <a:rPr lang="en-US" dirty="0"/>
              <a:t>Interest rates are set by lenders who compete for the lowest rate based on a reverse auction model or a fixed rate based on borrower's credit profile. </a:t>
            </a:r>
          </a:p>
        </p:txBody>
      </p:sp>
      <p:graphicFrame>
        <p:nvGraphicFramePr>
          <p:cNvPr id="4" name="Diagram 3">
            <a:extLst>
              <a:ext uri="{FF2B5EF4-FFF2-40B4-BE49-F238E27FC236}">
                <a16:creationId xmlns:a16="http://schemas.microsoft.com/office/drawing/2014/main" id="{45AE3014-C9CA-A04C-8C86-6EB11DAB1DF1}"/>
              </a:ext>
            </a:extLst>
          </p:cNvPr>
          <p:cNvGraphicFramePr/>
          <p:nvPr>
            <p:extLst>
              <p:ext uri="{D42A27DB-BD31-4B8C-83A1-F6EECF244321}">
                <p14:modId xmlns:p14="http://schemas.microsoft.com/office/powerpoint/2010/main" val="3399889817"/>
              </p:ext>
            </p:extLst>
          </p:nvPr>
        </p:nvGraphicFramePr>
        <p:xfrm>
          <a:off x="8748348" y="241764"/>
          <a:ext cx="2168572" cy="1439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794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AAD8-0994-41CC-AAD6-6307A184301D}"/>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5D38C8E9-21BE-4F6B-A101-33CD2F98E334}"/>
              </a:ext>
            </a:extLst>
          </p:cNvPr>
          <p:cNvSpPr>
            <a:spLocks noGrp="1"/>
          </p:cNvSpPr>
          <p:nvPr>
            <p:ph idx="1"/>
          </p:nvPr>
        </p:nvSpPr>
        <p:spPr/>
        <p:txBody>
          <a:bodyPr/>
          <a:lstStyle/>
          <a:p>
            <a:r>
              <a:rPr lang="en-US" u="sng" dirty="0">
                <a:hlinkClick r:id="rId2"/>
              </a:rPr>
              <a:t>https://towardsdatascience.com/introduction-to-logistic-regression-66248243c148</a:t>
            </a:r>
            <a:r>
              <a:rPr lang="en-US" dirty="0"/>
              <a:t> </a:t>
            </a:r>
          </a:p>
          <a:p>
            <a:r>
              <a:rPr lang="en-US" u="sng" dirty="0">
                <a:hlinkClick r:id="rId3"/>
              </a:rPr>
              <a:t>https://machinelearningmastery.com/</a:t>
            </a:r>
            <a:endParaRPr lang="en-US" dirty="0"/>
          </a:p>
          <a:p>
            <a:r>
              <a:rPr lang="en-US" u="sng" dirty="0">
                <a:hlinkClick r:id="rId4"/>
              </a:rPr>
              <a:t>https://towardsdatascience.com/understanding-random-forest-58381e0602d2</a:t>
            </a:r>
            <a:endParaRPr lang="en-US" u="sng" dirty="0"/>
          </a:p>
          <a:p>
            <a:r>
              <a:rPr lang="en-US" dirty="0">
                <a:hlinkClick r:id="rId5"/>
              </a:rPr>
              <a:t>https://www.kaggle.com/wendykan/lending-club-loan-data</a:t>
            </a:r>
            <a:endParaRPr lang="en-US" dirty="0"/>
          </a:p>
          <a:p>
            <a:endParaRPr lang="en-US" dirty="0"/>
          </a:p>
        </p:txBody>
      </p:sp>
    </p:spTree>
    <p:extLst>
      <p:ext uri="{BB962C8B-B14F-4D97-AF65-F5344CB8AC3E}">
        <p14:creationId xmlns:p14="http://schemas.microsoft.com/office/powerpoint/2010/main" val="470258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45FA-0FC3-40CF-B041-3BA4A726356C}"/>
              </a:ext>
            </a:extLst>
          </p:cNvPr>
          <p:cNvSpPr>
            <a:spLocks noGrp="1"/>
          </p:cNvSpPr>
          <p:nvPr>
            <p:ph type="title"/>
          </p:nvPr>
        </p:nvSpPr>
        <p:spPr/>
        <p:txBody>
          <a:bodyPr/>
          <a:lstStyle/>
          <a:p>
            <a:pPr algn="ctr"/>
            <a:r>
              <a:rPr lang="en-US" dirty="0"/>
              <a:t>Thank you </a:t>
            </a:r>
          </a:p>
        </p:txBody>
      </p:sp>
    </p:spTree>
    <p:extLst>
      <p:ext uri="{BB962C8B-B14F-4D97-AF65-F5344CB8AC3E}">
        <p14:creationId xmlns:p14="http://schemas.microsoft.com/office/powerpoint/2010/main" val="286583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5C9E-1C53-40E7-8862-930940EB2AD8}"/>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F5468213-80C0-47FA-B2E1-21F8B29387E5}"/>
              </a:ext>
            </a:extLst>
          </p:cNvPr>
          <p:cNvSpPr>
            <a:spLocks noGrp="1"/>
          </p:cNvSpPr>
          <p:nvPr>
            <p:ph idx="1"/>
          </p:nvPr>
        </p:nvSpPr>
        <p:spPr/>
        <p:txBody>
          <a:bodyPr>
            <a:normAutofit/>
          </a:bodyPr>
          <a:lstStyle/>
          <a:p>
            <a:r>
              <a:rPr lang="en-US" dirty="0"/>
              <a:t>To classify if the borrower will default the loan using borrower’s finance history. Given a set of predictor variables, we need to predict the target variable as 1 =&gt; Defaulter or 0 =&gt; Non-Defaulter. </a:t>
            </a:r>
          </a:p>
          <a:p>
            <a:r>
              <a:rPr lang="en-US" dirty="0"/>
              <a:t>We have used various classification algorithms like Logistic Regression, Random Forest, XGBoost, Naïve Bayes to identify defaulter’s so lending club will know if the person would be a defaulter or not. </a:t>
            </a:r>
          </a:p>
          <a:p>
            <a:pPr marL="0" indent="0">
              <a:buNone/>
            </a:pPr>
            <a:br>
              <a:rPr lang="en-US" dirty="0"/>
            </a:br>
            <a:endParaRPr lang="en-US" dirty="0"/>
          </a:p>
        </p:txBody>
      </p:sp>
    </p:spTree>
    <p:extLst>
      <p:ext uri="{BB962C8B-B14F-4D97-AF65-F5344CB8AC3E}">
        <p14:creationId xmlns:p14="http://schemas.microsoft.com/office/powerpoint/2010/main" val="428759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011C-0DEA-4477-938D-385823B77C0E}"/>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61453403-0878-4F5B-93C1-F91E6737F066}"/>
              </a:ext>
            </a:extLst>
          </p:cNvPr>
          <p:cNvSpPr>
            <a:spLocks noGrp="1"/>
          </p:cNvSpPr>
          <p:nvPr>
            <p:ph idx="1"/>
          </p:nvPr>
        </p:nvSpPr>
        <p:spPr/>
        <p:txBody>
          <a:bodyPr>
            <a:normAutofit fontScale="47500" lnSpcReduction="20000"/>
          </a:bodyPr>
          <a:lstStyle/>
          <a:p>
            <a:r>
              <a:rPr lang="en-US" sz="2900" dirty="0"/>
              <a:t>The Dataset was taken from Kaggle:  </a:t>
            </a:r>
            <a:r>
              <a:rPr lang="en-US" sz="2900" dirty="0">
                <a:hlinkClick r:id="rId2"/>
              </a:rPr>
              <a:t>https://www.kaggle.com/wendykan/lending-club-loan-data</a:t>
            </a:r>
            <a:endParaRPr lang="en-US" sz="2900" dirty="0"/>
          </a:p>
          <a:p>
            <a:r>
              <a:rPr lang="en-US" sz="2900" dirty="0"/>
              <a:t>The Dataset is derived from 2 input files: </a:t>
            </a:r>
          </a:p>
          <a:p>
            <a:r>
              <a:rPr lang="en-US" sz="2900" dirty="0"/>
              <a:t>“LoanStats.csv” - loans data for all loans issued including current loan status and payment information </a:t>
            </a:r>
          </a:p>
          <a:p>
            <a:r>
              <a:rPr lang="en-US" sz="2900" dirty="0"/>
              <a:t>Data set consists of 2.26 million data points and 145 columns</a:t>
            </a:r>
          </a:p>
          <a:p>
            <a:r>
              <a:rPr lang="en-US" sz="2900" dirty="0"/>
              <a:t>“LCDataDictionary.xlsx” - Data Dictionary containing definitions for all data attributes. The overall dataset is about </a:t>
            </a:r>
            <a:r>
              <a:rPr lang="en-US" sz="2900" b="1" dirty="0"/>
              <a:t>2 GB. </a:t>
            </a:r>
          </a:p>
          <a:p>
            <a:r>
              <a:rPr lang="en-US" sz="2900" dirty="0"/>
              <a:t>Supervised: The labels are included in the training data and the goal is to train a model to learn to predict the labels from the features </a:t>
            </a:r>
          </a:p>
          <a:p>
            <a:r>
              <a:rPr lang="en-US" sz="2900" dirty="0"/>
              <a:t>Classification: The label is a binary variable, 0 (will repay loan on time), 1 (will have difficulty repaying loan)</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31056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E13A-44B8-4908-9FB1-11DB64ABF1E0}"/>
              </a:ext>
            </a:extLst>
          </p:cNvPr>
          <p:cNvSpPr>
            <a:spLocks noGrp="1"/>
          </p:cNvSpPr>
          <p:nvPr>
            <p:ph type="title"/>
          </p:nvPr>
        </p:nvSpPr>
        <p:spPr/>
        <p:txBody>
          <a:bodyPr/>
          <a:lstStyle/>
          <a:p>
            <a:r>
              <a:rPr lang="en-US" dirty="0"/>
              <a:t>Dataset Snapshot</a:t>
            </a:r>
          </a:p>
        </p:txBody>
      </p:sp>
      <p:pic>
        <p:nvPicPr>
          <p:cNvPr id="3" name="Picture 2">
            <a:extLst>
              <a:ext uri="{FF2B5EF4-FFF2-40B4-BE49-F238E27FC236}">
                <a16:creationId xmlns:a16="http://schemas.microsoft.com/office/drawing/2014/main" id="{0B78BBD1-83CB-42AF-BAE7-C3636EF0DF06}"/>
              </a:ext>
            </a:extLst>
          </p:cNvPr>
          <p:cNvPicPr>
            <a:picLocks noChangeAspect="1"/>
          </p:cNvPicPr>
          <p:nvPr/>
        </p:nvPicPr>
        <p:blipFill>
          <a:blip r:embed="rId2"/>
          <a:stretch>
            <a:fillRect/>
          </a:stretch>
        </p:blipFill>
        <p:spPr>
          <a:xfrm>
            <a:off x="1451579" y="2079302"/>
            <a:ext cx="8875643" cy="3452816"/>
          </a:xfrm>
          <a:prstGeom prst="rect">
            <a:avLst/>
          </a:prstGeom>
        </p:spPr>
      </p:pic>
    </p:spTree>
    <p:extLst>
      <p:ext uri="{BB962C8B-B14F-4D97-AF65-F5344CB8AC3E}">
        <p14:creationId xmlns:p14="http://schemas.microsoft.com/office/powerpoint/2010/main" val="184928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00AC-D1C8-45B9-8450-A198CB1BAE97}"/>
              </a:ext>
            </a:extLst>
          </p:cNvPr>
          <p:cNvSpPr>
            <a:spLocks noGrp="1"/>
          </p:cNvSpPr>
          <p:nvPr>
            <p:ph type="title"/>
          </p:nvPr>
        </p:nvSpPr>
        <p:spPr/>
        <p:txBody>
          <a:bodyPr/>
          <a:lstStyle/>
          <a:p>
            <a:r>
              <a:rPr lang="en-US" dirty="0"/>
              <a:t>Data processing flow</a:t>
            </a:r>
          </a:p>
        </p:txBody>
      </p:sp>
      <p:graphicFrame>
        <p:nvGraphicFramePr>
          <p:cNvPr id="5" name="Content Placeholder 4">
            <a:extLst>
              <a:ext uri="{FF2B5EF4-FFF2-40B4-BE49-F238E27FC236}">
                <a16:creationId xmlns:a16="http://schemas.microsoft.com/office/drawing/2014/main" id="{E55F0BE1-D25A-476A-B5C0-6B075B7EE041}"/>
              </a:ext>
            </a:extLst>
          </p:cNvPr>
          <p:cNvGraphicFramePr>
            <a:graphicFrameLocks noGrp="1"/>
          </p:cNvGraphicFramePr>
          <p:nvPr>
            <p:ph idx="1"/>
            <p:extLst>
              <p:ext uri="{D42A27DB-BD31-4B8C-83A1-F6EECF244321}">
                <p14:modId xmlns:p14="http://schemas.microsoft.com/office/powerpoint/2010/main" val="1394030363"/>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71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E0D6-D628-434B-AEE5-870AC7DA5471}"/>
              </a:ext>
            </a:extLst>
          </p:cNvPr>
          <p:cNvSpPr>
            <a:spLocks noGrp="1"/>
          </p:cNvSpPr>
          <p:nvPr>
            <p:ph type="title"/>
          </p:nvPr>
        </p:nvSpPr>
        <p:spPr/>
        <p:txBody>
          <a:bodyPr>
            <a:normAutofit fontScale="90000"/>
          </a:bodyPr>
          <a:lstStyle/>
          <a:p>
            <a:r>
              <a:rPr lang="en-US" dirty="0"/>
              <a:t>exploratory Data analysis</a:t>
            </a:r>
            <a:br>
              <a:rPr lang="en-US" dirty="0"/>
            </a:br>
            <a:br>
              <a:rPr lang="en-US" dirty="0"/>
            </a:br>
            <a:r>
              <a:rPr lang="en-US" sz="1800" dirty="0"/>
              <a:t>Loan status Stats</a:t>
            </a:r>
            <a:endParaRPr lang="en-US" dirty="0"/>
          </a:p>
        </p:txBody>
      </p:sp>
      <p:pic>
        <p:nvPicPr>
          <p:cNvPr id="4" name="Content Placeholder 3">
            <a:extLst>
              <a:ext uri="{FF2B5EF4-FFF2-40B4-BE49-F238E27FC236}">
                <a16:creationId xmlns:a16="http://schemas.microsoft.com/office/drawing/2014/main" id="{799AA7DD-033C-4FCB-9D7A-4240AA6252F2}"/>
              </a:ext>
            </a:extLst>
          </p:cNvPr>
          <p:cNvPicPr>
            <a:picLocks noGrp="1" noChangeAspect="1"/>
          </p:cNvPicPr>
          <p:nvPr>
            <p:ph idx="1"/>
          </p:nvPr>
        </p:nvPicPr>
        <p:blipFill>
          <a:blip r:embed="rId2"/>
          <a:stretch>
            <a:fillRect/>
          </a:stretch>
        </p:blipFill>
        <p:spPr>
          <a:xfrm>
            <a:off x="1940371" y="2016125"/>
            <a:ext cx="8625583" cy="3449638"/>
          </a:xfrm>
          <a:prstGeom prst="rect">
            <a:avLst/>
          </a:prstGeom>
        </p:spPr>
      </p:pic>
    </p:spTree>
    <p:extLst>
      <p:ext uri="{BB962C8B-B14F-4D97-AF65-F5344CB8AC3E}">
        <p14:creationId xmlns:p14="http://schemas.microsoft.com/office/powerpoint/2010/main" val="138281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5016-5AEC-4D5D-AA81-0E0DC449510F}"/>
              </a:ext>
            </a:extLst>
          </p:cNvPr>
          <p:cNvSpPr>
            <a:spLocks noGrp="1"/>
          </p:cNvSpPr>
          <p:nvPr>
            <p:ph type="title"/>
          </p:nvPr>
        </p:nvSpPr>
        <p:spPr/>
        <p:txBody>
          <a:bodyPr/>
          <a:lstStyle/>
          <a:p>
            <a:r>
              <a:rPr lang="en-US" dirty="0"/>
              <a:t>Loan Stats – target variable</a:t>
            </a:r>
          </a:p>
        </p:txBody>
      </p:sp>
      <p:pic>
        <p:nvPicPr>
          <p:cNvPr id="4" name="Content Placeholder 3">
            <a:extLst>
              <a:ext uri="{FF2B5EF4-FFF2-40B4-BE49-F238E27FC236}">
                <a16:creationId xmlns:a16="http://schemas.microsoft.com/office/drawing/2014/main" id="{313FA69A-519B-4644-A2DD-9833479C665D}"/>
              </a:ext>
            </a:extLst>
          </p:cNvPr>
          <p:cNvPicPr>
            <a:picLocks noGrp="1" noChangeAspect="1"/>
          </p:cNvPicPr>
          <p:nvPr>
            <p:ph idx="1"/>
          </p:nvPr>
        </p:nvPicPr>
        <p:blipFill>
          <a:blip r:embed="rId2"/>
          <a:stretch>
            <a:fillRect/>
          </a:stretch>
        </p:blipFill>
        <p:spPr>
          <a:xfrm>
            <a:off x="2749624" y="2016125"/>
            <a:ext cx="7007077" cy="3449638"/>
          </a:xfrm>
          <a:prstGeom prst="rect">
            <a:avLst/>
          </a:prstGeom>
        </p:spPr>
      </p:pic>
    </p:spTree>
    <p:extLst>
      <p:ext uri="{BB962C8B-B14F-4D97-AF65-F5344CB8AC3E}">
        <p14:creationId xmlns:p14="http://schemas.microsoft.com/office/powerpoint/2010/main" val="39815287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139</TotalTime>
  <Words>959</Words>
  <Application>Microsoft Macintosh PowerPoint</Application>
  <PresentationFormat>Widescreen</PresentationFormat>
  <Paragraphs>130</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Gill Sans MT</vt:lpstr>
      <vt:lpstr>Gallery</vt:lpstr>
      <vt:lpstr>Loan default prediction</vt:lpstr>
      <vt:lpstr>overview</vt:lpstr>
      <vt:lpstr>Introduction </vt:lpstr>
      <vt:lpstr>goal</vt:lpstr>
      <vt:lpstr>Dataset description</vt:lpstr>
      <vt:lpstr>Dataset Snapshot</vt:lpstr>
      <vt:lpstr>Data processing flow</vt:lpstr>
      <vt:lpstr>exploratory Data analysis  Loan status Stats</vt:lpstr>
      <vt:lpstr>Loan Stats – target variable</vt:lpstr>
      <vt:lpstr>Count of Grade count distribution </vt:lpstr>
      <vt:lpstr>Grade distribution based on interest rate</vt:lpstr>
      <vt:lpstr>Loan Term distribution </vt:lpstr>
      <vt:lpstr>Loan term distribution across various grades </vt:lpstr>
      <vt:lpstr>Loan defaulter’s in every state</vt:lpstr>
      <vt:lpstr>Top 40 employment types based on loan taken </vt:lpstr>
      <vt:lpstr>exploratory Data analysis</vt:lpstr>
      <vt:lpstr>exploratory Data analysis</vt:lpstr>
      <vt:lpstr>Data cleaning and preprocessing</vt:lpstr>
      <vt:lpstr>Data cleaning and preprocessing</vt:lpstr>
      <vt:lpstr>Important features selection using random forest classifier</vt:lpstr>
      <vt:lpstr>methodologies</vt:lpstr>
      <vt:lpstr>METRICS</vt:lpstr>
      <vt:lpstr>Logistic regression </vt:lpstr>
      <vt:lpstr>Random forest   </vt:lpstr>
      <vt:lpstr>xgbOOST</vt:lpstr>
      <vt:lpstr>Naïve Bayes</vt:lpstr>
      <vt:lpstr>Comparison of algorithms</vt:lpstr>
      <vt:lpstr>results</vt:lpstr>
      <vt:lpstr>Future work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dc:creator>Purvang Thakkar</dc:creator>
  <cp:lastModifiedBy>Ira Abhijeet Pantbalekundri</cp:lastModifiedBy>
  <cp:revision>4</cp:revision>
  <dcterms:created xsi:type="dcterms:W3CDTF">2019-12-02T04:03:03Z</dcterms:created>
  <dcterms:modified xsi:type="dcterms:W3CDTF">2019-12-02T22:27:39Z</dcterms:modified>
</cp:coreProperties>
</file>