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72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  <p:embeddedFont>
      <p:font typeface="Gisha" panose="020B0502040204020203" pitchFamily="34" charset="-79"/>
      <p:regular r:id="rId29"/>
      <p:bold r:id="rId30"/>
    </p:embeddedFont>
    <p:embeddedFont>
      <p:font typeface="Wingdings 3" panose="05040102010807070707" pitchFamily="18" charset="2"/>
      <p:regular r:id="rId31"/>
    </p:embeddedFont>
    <p:embeddedFont>
      <p:font typeface="Constantia" panose="020306020503060303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54A39-2546-483F-9571-C984DD1AB726}" v="4" dt="2023-02-13T14:26:15.715"/>
  </p1510:revLst>
</p1510:revInfo>
</file>

<file path=ppt/tableStyles.xml><?xml version="1.0" encoding="utf-8"?>
<a:tblStyleLst xmlns:a="http://schemas.openxmlformats.org/drawingml/2006/main" def="{0B538E1A-07BE-4021-83F5-A2A023053742}">
  <a:tblStyle styleId="{0B538E1A-07BE-4021-83F5-A2A02305374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7F854A39-2546-483F-9571-C984DD1AB726}"/>
    <pc:docChg chg="undo custSel addSld modSld sldOrd">
      <pc:chgData name="אלכס גורבצ'וב" userId="8459a7c7-b354-45d8-a56f-77640536e27f" providerId="ADAL" clId="{7F854A39-2546-483F-9571-C984DD1AB726}" dt="2023-02-13T14:26:29.820" v="589" actId="1076"/>
      <pc:docMkLst>
        <pc:docMk/>
      </pc:docMkLst>
      <pc:sldChg chg="modSp mod">
        <pc:chgData name="אלכס גורבצ'וב" userId="8459a7c7-b354-45d8-a56f-77640536e27f" providerId="ADAL" clId="{7F854A39-2546-483F-9571-C984DD1AB726}" dt="2023-02-13T13:45:28.375" v="8" actId="20577"/>
        <pc:sldMkLst>
          <pc:docMk/>
          <pc:sldMk cId="0" sldId="256"/>
        </pc:sldMkLst>
        <pc:spChg chg="mod">
          <ac:chgData name="אלכס גורבצ'וב" userId="8459a7c7-b354-45d8-a56f-77640536e27f" providerId="ADAL" clId="{7F854A39-2546-483F-9571-C984DD1AB726}" dt="2023-02-13T13:45:17.076" v="4" actId="1076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45:28.375" v="8" actId="20577"/>
          <ac:spMkLst>
            <pc:docMk/>
            <pc:sldMk cId="0" sldId="256"/>
            <ac:spMk id="139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45:59.620" v="12" actId="1076"/>
        <pc:sldMkLst>
          <pc:docMk/>
          <pc:sldMk cId="0" sldId="257"/>
        </pc:sldMkLst>
        <pc:spChg chg="mod">
          <ac:chgData name="אלכס גורבצ'וב" userId="8459a7c7-b354-45d8-a56f-77640536e27f" providerId="ADAL" clId="{7F854A39-2546-483F-9571-C984DD1AB726}" dt="2023-02-13T13:45:59.620" v="12" actId="1076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46:34.239" v="13" actId="404"/>
        <pc:sldMkLst>
          <pc:docMk/>
          <pc:sldMk cId="0" sldId="258"/>
        </pc:sldMkLst>
        <pc:spChg chg="mod">
          <ac:chgData name="אלכס גורבצ'וב" userId="8459a7c7-b354-45d8-a56f-77640536e27f" providerId="ADAL" clId="{7F854A39-2546-483F-9571-C984DD1AB726}" dt="2023-02-13T13:45:52.907" v="11" actId="1076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46:34.239" v="13" actId="404"/>
          <ac:spMkLst>
            <pc:docMk/>
            <pc:sldMk cId="0" sldId="258"/>
            <ac:spMk id="151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0:24.876" v="87" actId="1076"/>
        <pc:sldMkLst>
          <pc:docMk/>
          <pc:sldMk cId="0" sldId="259"/>
        </pc:sldMkLst>
        <pc:spChg chg="mod">
          <ac:chgData name="אלכס גורבצ'וב" userId="8459a7c7-b354-45d8-a56f-77640536e27f" providerId="ADAL" clId="{7F854A39-2546-483F-9571-C984DD1AB726}" dt="2023-02-13T13:46:51.211" v="15" actId="1076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0:24.876" v="87" actId="1076"/>
          <ac:spMkLst>
            <pc:docMk/>
            <pc:sldMk cId="0" sldId="259"/>
            <ac:spMk id="157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5:18.983" v="174" actId="255"/>
        <pc:sldMkLst>
          <pc:docMk/>
          <pc:sldMk cId="0" sldId="260"/>
        </pc:sldMkLst>
        <pc:spChg chg="mod">
          <ac:chgData name="אלכס גורבצ'וב" userId="8459a7c7-b354-45d8-a56f-77640536e27f" providerId="ADAL" clId="{7F854A39-2546-483F-9571-C984DD1AB726}" dt="2023-02-13T13:49:54.411" v="77" actId="1076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5:18.983" v="174" actId="255"/>
          <ac:spMkLst>
            <pc:docMk/>
            <pc:sldMk cId="0" sldId="260"/>
            <ac:spMk id="163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4:01.531" v="153" actId="20577"/>
        <pc:sldMkLst>
          <pc:docMk/>
          <pc:sldMk cId="0" sldId="261"/>
        </pc:sldMkLst>
        <pc:spChg chg="mod">
          <ac:chgData name="אלכס גורבצ'וב" userId="8459a7c7-b354-45d8-a56f-77640536e27f" providerId="ADAL" clId="{7F854A39-2546-483F-9571-C984DD1AB726}" dt="2023-02-13T13:51:47.345" v="117" actId="2711"/>
          <ac:spMkLst>
            <pc:docMk/>
            <pc:sldMk cId="0" sldId="261"/>
            <ac:spMk id="168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4:01.531" v="153" actId="20577"/>
          <ac:spMkLst>
            <pc:docMk/>
            <pc:sldMk cId="0" sldId="261"/>
            <ac:spMk id="169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6:50.006" v="225" actId="20577"/>
        <pc:sldMkLst>
          <pc:docMk/>
          <pc:sldMk cId="0" sldId="262"/>
        </pc:sldMkLst>
        <pc:spChg chg="mod">
          <ac:chgData name="אלכס גורבצ'וב" userId="8459a7c7-b354-45d8-a56f-77640536e27f" providerId="ADAL" clId="{7F854A39-2546-483F-9571-C984DD1AB726}" dt="2023-02-13T13:54:39.537" v="161" actId="2711"/>
          <ac:spMkLst>
            <pc:docMk/>
            <pc:sldMk cId="0" sldId="262"/>
            <ac:spMk id="174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6:50.006" v="225" actId="20577"/>
          <ac:spMkLst>
            <pc:docMk/>
            <pc:sldMk cId="0" sldId="262"/>
            <ac:spMk id="175" creationId="{00000000-0000-0000-0000-000000000000}"/>
          </ac:spMkLst>
        </pc:spChg>
      </pc:sldChg>
      <pc:sldChg chg="delSp modSp mod">
        <pc:chgData name="אלכס גורבצ'וב" userId="8459a7c7-b354-45d8-a56f-77640536e27f" providerId="ADAL" clId="{7F854A39-2546-483F-9571-C984DD1AB726}" dt="2023-02-13T13:58:43.788" v="265" actId="20577"/>
        <pc:sldMkLst>
          <pc:docMk/>
          <pc:sldMk cId="0" sldId="263"/>
        </pc:sldMkLst>
        <pc:spChg chg="mod">
          <ac:chgData name="אלכס גורבצ'וב" userId="8459a7c7-b354-45d8-a56f-77640536e27f" providerId="ADAL" clId="{7F854A39-2546-483F-9571-C984DD1AB726}" dt="2023-02-13T13:57:06.420" v="227" actId="1076"/>
          <ac:spMkLst>
            <pc:docMk/>
            <pc:sldMk cId="0" sldId="263"/>
            <ac:spMk id="180" creationId="{00000000-0000-0000-0000-000000000000}"/>
          </ac:spMkLst>
        </pc:spChg>
        <pc:spChg chg="del">
          <ac:chgData name="אלכס גורבצ'וב" userId="8459a7c7-b354-45d8-a56f-77640536e27f" providerId="ADAL" clId="{7F854A39-2546-483F-9571-C984DD1AB726}" dt="2023-02-13T13:57:14.576" v="229" actId="478"/>
          <ac:spMkLst>
            <pc:docMk/>
            <pc:sldMk cId="0" sldId="263"/>
            <ac:spMk id="182" creationId="{00000000-0000-0000-0000-000000000000}"/>
          </ac:spMkLst>
        </pc:spChg>
        <pc:graphicFrameChg chg="mod modGraphic">
          <ac:chgData name="אלכס גורבצ'וב" userId="8459a7c7-b354-45d8-a56f-77640536e27f" providerId="ADAL" clId="{7F854A39-2546-483F-9571-C984DD1AB726}" dt="2023-02-13T13:58:43.788" v="265" actId="20577"/>
          <ac:graphicFrameMkLst>
            <pc:docMk/>
            <pc:sldMk cId="0" sldId="263"/>
            <ac:graphicFrameMk id="181" creationId="{00000000-0000-0000-0000-000000000000}"/>
          </ac:graphicFrameMkLst>
        </pc:graphicFrameChg>
      </pc:sldChg>
      <pc:sldChg chg="modSp mod">
        <pc:chgData name="אלכס גורבצ'וב" userId="8459a7c7-b354-45d8-a56f-77640536e27f" providerId="ADAL" clId="{7F854A39-2546-483F-9571-C984DD1AB726}" dt="2023-02-13T14:00:17.832" v="317"/>
        <pc:sldMkLst>
          <pc:docMk/>
          <pc:sldMk cId="0" sldId="264"/>
        </pc:sldMkLst>
        <pc:spChg chg="mod">
          <ac:chgData name="אלכס גורבצ'וב" userId="8459a7c7-b354-45d8-a56f-77640536e27f" providerId="ADAL" clId="{7F854A39-2546-483F-9571-C984DD1AB726}" dt="2023-02-13T13:58:57.843" v="268" actId="2711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0:17.832" v="317"/>
          <ac:spMkLst>
            <pc:docMk/>
            <pc:sldMk cId="0" sldId="264"/>
            <ac:spMk id="188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4:02:23.949" v="498" actId="2711"/>
        <pc:sldMkLst>
          <pc:docMk/>
          <pc:sldMk cId="0" sldId="265"/>
        </pc:sldMkLst>
        <pc:spChg chg="mod">
          <ac:chgData name="אלכס גורבצ'וב" userId="8459a7c7-b354-45d8-a56f-77640536e27f" providerId="ADAL" clId="{7F854A39-2546-483F-9571-C984DD1AB726}" dt="2023-02-13T14:02:23.949" v="498" actId="2711"/>
          <ac:spMkLst>
            <pc:docMk/>
            <pc:sldMk cId="0" sldId="265"/>
            <ac:spMk id="193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2:08.271" v="495" actId="14100"/>
          <ac:spMkLst>
            <pc:docMk/>
            <pc:sldMk cId="0" sldId="265"/>
            <ac:spMk id="194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4:09:59.709" v="554" actId="6549"/>
        <pc:sldMkLst>
          <pc:docMk/>
          <pc:sldMk cId="0" sldId="266"/>
        </pc:sldMkLst>
        <pc:spChg chg="mod">
          <ac:chgData name="אלכס גורבצ'וב" userId="8459a7c7-b354-45d8-a56f-77640536e27f" providerId="ADAL" clId="{7F854A39-2546-483F-9571-C984DD1AB726}" dt="2023-02-13T14:09:07.160" v="503" actId="2711"/>
          <ac:spMkLst>
            <pc:docMk/>
            <pc:sldMk cId="0" sldId="266"/>
            <ac:spMk id="199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9:59.709" v="554" actId="6549"/>
          <ac:spMkLst>
            <pc:docMk/>
            <pc:sldMk cId="0" sldId="266"/>
            <ac:spMk id="200" creationId="{00000000-0000-0000-0000-000000000000}"/>
          </ac:spMkLst>
        </pc:spChg>
      </pc:sldChg>
      <pc:sldChg chg="addSp delSp modSp add mod ord">
        <pc:chgData name="אלכס גורבצ'וב" userId="8459a7c7-b354-45d8-a56f-77640536e27f" providerId="ADAL" clId="{7F854A39-2546-483F-9571-C984DD1AB726}" dt="2023-02-13T14:26:29.820" v="589" actId="1076"/>
        <pc:sldMkLst>
          <pc:docMk/>
          <pc:sldMk cId="3191274517" sldId="267"/>
        </pc:sldMkLst>
        <pc:spChg chg="add del mod">
          <ac:chgData name="אלכס גורבצ'וב" userId="8459a7c7-b354-45d8-a56f-77640536e27f" providerId="ADAL" clId="{7F854A39-2546-483F-9571-C984DD1AB726}" dt="2023-02-13T14:22:38.202" v="559" actId="1957"/>
          <ac:spMkLst>
            <pc:docMk/>
            <pc:sldMk cId="3191274517" sldId="267"/>
            <ac:spMk id="3" creationId="{CDB30661-8A12-9111-7D7F-7E536F21F852}"/>
          </ac:spMkLst>
        </pc:spChg>
        <pc:spChg chg="mod">
          <ac:chgData name="אלכס גורבצ'וב" userId="8459a7c7-b354-45d8-a56f-77640536e27f" providerId="ADAL" clId="{7F854A39-2546-483F-9571-C984DD1AB726}" dt="2023-02-13T14:25:03.115" v="587" actId="20577"/>
          <ac:spMkLst>
            <pc:docMk/>
            <pc:sldMk cId="3191274517" sldId="267"/>
            <ac:spMk id="162" creationId="{00000000-0000-0000-0000-000000000000}"/>
          </ac:spMkLst>
        </pc:spChg>
        <pc:spChg chg="del">
          <ac:chgData name="אלכס גורבצ'וב" userId="8459a7c7-b354-45d8-a56f-77640536e27f" providerId="ADAL" clId="{7F854A39-2546-483F-9571-C984DD1AB726}" dt="2023-02-13T14:22:30.596" v="556" actId="478"/>
          <ac:spMkLst>
            <pc:docMk/>
            <pc:sldMk cId="3191274517" sldId="267"/>
            <ac:spMk id="163" creationId="{00000000-0000-0000-0000-000000000000}"/>
          </ac:spMkLst>
        </pc:spChg>
        <pc:graphicFrameChg chg="add mod">
          <ac:chgData name="אלכס גורבצ'וב" userId="8459a7c7-b354-45d8-a56f-77640536e27f" providerId="ADAL" clId="{7F854A39-2546-483F-9571-C984DD1AB726}" dt="2023-02-13T14:26:29.820" v="589" actId="1076"/>
          <ac:graphicFrameMkLst>
            <pc:docMk/>
            <pc:sldMk cId="3191274517" sldId="267"/>
            <ac:graphicFrameMk id="6" creationId="{7B72F4FC-B859-B30C-78A6-70E6BF6520E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B9-48BA-AD4C-4775A4C7529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B9-48BA-AD4C-4775A4C7529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2B9-48BA-AD4C-4775A4C7529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2B9-48BA-AD4C-4775A4C7529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באגים ברמה קריטית</c:v>
                </c:pt>
                <c:pt idx="1">
                  <c:v>באגים ברמה גבוה</c:v>
                </c:pt>
                <c:pt idx="2">
                  <c:v>באגים ברמה בינונית</c:v>
                </c:pt>
                <c:pt idx="3">
                  <c:v>באגים ברמה נמוכה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D-4C7A-AB78-EDFEEB6C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7594448"/>
        <c:axId val="367611504"/>
      </c:barChart>
      <c:catAx>
        <c:axId val="36759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11504"/>
        <c:auto val="1"/>
        <c:lblAlgn val="ctr"/>
        <c:lblOffset val="100"/>
        <c:noMultiLvlLbl val="0"/>
      </c:catAx>
      <c:valAx>
        <c:axId val="3676115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594448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'[תרשים ב- Microsoft PowerPoint]Sheet1'!$F$1</c:f>
              <c:strCache>
                <c:ptCount val="1"/>
                <c:pt idx="0">
                  <c:v>תנאי סף STD</c:v>
                </c:pt>
              </c:strCache>
            </c:strRef>
          </c:tx>
          <c:spPr>
            <a:ln w="31750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'[תרשים ב- Microsoft PowerPoint]Sheet1'!$F$2:$F$5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75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E-4E0C-A0FE-6269EB548B5C}"/>
            </c:ext>
          </c:extLst>
        </c:ser>
        <c:ser>
          <c:idx val="1"/>
          <c:order val="1"/>
          <c:tx>
            <c:strRef>
              <c:f>'[תרשים ב- Microsoft PowerPoint]Sheet1'!$G$1</c:f>
              <c:strCache>
                <c:ptCount val="1"/>
                <c:pt idx="0">
                  <c:v>תנאי סף STP</c:v>
                </c:pt>
              </c:strCache>
            </c:strRef>
          </c:tx>
          <c:spPr>
            <a:ln w="317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'[תרשים ב- Microsoft PowerPoint]Sheet1'!$G$2:$G$5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E-4E0C-A0FE-6269EB548B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204976"/>
        <c:axId val="175203312"/>
      </c:lineChart>
      <c:catAx>
        <c:axId val="175204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03312"/>
        <c:crosses val="autoZero"/>
        <c:auto val="1"/>
        <c:lblAlgn val="ctr"/>
        <c:lblOffset val="100"/>
        <c:noMultiLvlLbl val="0"/>
      </c:catAx>
      <c:valAx>
        <c:axId val="1752033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520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3516b6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15b3516b6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3516b6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15b3516b6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b3516b6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15b3516b6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b3516b6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15b3516b6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3516b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15b3516b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3516b6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15b3516b6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3516b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15b3516b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3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b3516b6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15b3516b6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b3516b6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15b3516b6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b3516b6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5b3516b6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688718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567809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94459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01100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2713954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8787740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7475939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7793620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66705865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19-76D7-46A4-A8A3-80E2CAFDC84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37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19-76D7-46A4-A8A3-80E2CAFDC84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71844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19-76D7-46A4-A8A3-80E2CAFDC84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029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19-76D7-46A4-A8A3-80E2CAFDC84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17863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19-76D7-46A4-A8A3-80E2CAFDC84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660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69529268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993473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646200" y="599645"/>
            <a:ext cx="7851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600"/>
              <a:buFont typeface="Calibri"/>
              <a:buNone/>
            </a:pPr>
            <a:r>
              <a:rPr lang="iw" dirty="0">
                <a:cs typeface="+mn-cs"/>
              </a:rPr>
              <a:t>מסמך STR</a:t>
            </a:r>
            <a:endParaRPr dirty="0">
              <a:cs typeface="+mn-cs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646200" y="3350151"/>
            <a:ext cx="78549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כותב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ת: </a:t>
            </a:r>
            <a:r>
              <a:rPr lang="he-IL" sz="1600" dirty="0" smtClean="0">
                <a:latin typeface="Arial"/>
                <a:ea typeface="Arial"/>
                <a:cs typeface="Arial"/>
                <a:sym typeface="Arial"/>
              </a:rPr>
              <a:t>אירה </a:t>
            </a:r>
            <a:r>
              <a:rPr lang="he-IL" sz="1600" dirty="0" err="1" smtClean="0">
                <a:latin typeface="Arial"/>
                <a:ea typeface="Arial"/>
                <a:cs typeface="Arial"/>
                <a:sym typeface="Arial"/>
              </a:rPr>
              <a:t>סוסלוב</a:t>
            </a: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גרסה: </a:t>
            </a:r>
            <a:r>
              <a:rPr lang="he-IL" sz="1600" dirty="0" smtClean="0">
                <a:latin typeface="Arial"/>
                <a:ea typeface="Arial"/>
                <a:cs typeface="Arial"/>
                <a:sym typeface="Arial"/>
              </a:rPr>
              <a:t>0001</a:t>
            </a: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מאשר: </a:t>
            </a:r>
            <a:endParaRPr lang="he-IL" sz="1600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he-IL" sz="1600" dirty="0" smtClean="0">
                <a:latin typeface="Arial"/>
                <a:ea typeface="Arial"/>
                <a:cs typeface="Arial"/>
                <a:sym typeface="Arial"/>
              </a:rPr>
              <a:t>תאריך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he-IL" sz="1600" dirty="0" smtClean="0">
                <a:latin typeface="Arial"/>
                <a:ea typeface="Arial"/>
                <a:cs typeface="Arial"/>
                <a:sym typeface="Arial"/>
              </a:rPr>
              <a:t>15.04.2023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w" sz="2800" dirty="0"/>
              <a:t>תנאי סף ליציאה</a:t>
            </a:r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14192"/>
              </p:ext>
            </p:extLst>
          </p:nvPr>
        </p:nvGraphicFramePr>
        <p:xfrm>
          <a:off x="508000" y="1620838"/>
          <a:ext cx="6446838" cy="290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51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678483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סיכונים</a:t>
            </a:r>
            <a:endParaRPr sz="4000" dirty="0">
              <a:cs typeface="+mn-cs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idx="1"/>
          </p:nvPr>
        </p:nvSpPr>
        <p:spPr>
          <a:xfrm>
            <a:off x="457200" y="1682219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iw" dirty="0" smtClean="0">
                <a:cs typeface="+mj-cs"/>
              </a:rPr>
              <a:t>סיכון </a:t>
            </a:r>
            <a:r>
              <a:rPr lang="iw" dirty="0">
                <a:cs typeface="+mj-cs"/>
              </a:rPr>
              <a:t>חדש שהתגלה במהלך הבדיקות: </a:t>
            </a:r>
            <a:r>
              <a:rPr lang="he-IL" dirty="0" smtClean="0">
                <a:cs typeface="+mj-cs"/>
              </a:rPr>
              <a:t>אייקון נגישות לא נמצא</a:t>
            </a:r>
            <a:endParaRPr dirty="0">
              <a:cs typeface="+mj-cs"/>
            </a:endParaRPr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iw" dirty="0" smtClean="0">
                <a:cs typeface="+mj-cs"/>
              </a:rPr>
              <a:t>סיכון </a:t>
            </a:r>
            <a:r>
              <a:rPr lang="iw" dirty="0">
                <a:cs typeface="+mj-cs"/>
              </a:rPr>
              <a:t>מוצר - התסריטים לא הורצו </a:t>
            </a:r>
            <a:r>
              <a:rPr lang="he-IL" dirty="0" err="1" smtClean="0">
                <a:cs typeface="+mj-cs"/>
              </a:rPr>
              <a:t>טאבלט</a:t>
            </a:r>
            <a:r>
              <a:rPr lang="he-IL" dirty="0" smtClean="0">
                <a:cs typeface="+mj-cs"/>
              </a:rPr>
              <a:t> </a:t>
            </a:r>
            <a:r>
              <a:rPr lang="he-IL" dirty="0" err="1" smtClean="0">
                <a:cs typeface="+mj-cs"/>
              </a:rPr>
              <a:t>ואייפון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624891"/>
            <a:ext cx="8229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הערכה והמלצות</a:t>
            </a:r>
            <a:endParaRPr dirty="0">
              <a:cs typeface="+mn-cs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idx="1"/>
          </p:nvPr>
        </p:nvSpPr>
        <p:spPr>
          <a:xfrm>
            <a:off x="457200" y="1746297"/>
            <a:ext cx="8229600" cy="320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dirty="0" smtClean="0">
                <a:cs typeface="+mj-cs"/>
              </a:rPr>
              <a:t>נכון </a:t>
            </a:r>
            <a:r>
              <a:rPr lang="iw" dirty="0">
                <a:cs typeface="+mj-cs"/>
              </a:rPr>
              <a:t>לגרסה זו - נמצאו במערכת </a:t>
            </a:r>
            <a:r>
              <a:rPr lang="he-IL" dirty="0" smtClean="0">
                <a:cs typeface="+mj-cs"/>
              </a:rPr>
              <a:t> 2 </a:t>
            </a:r>
            <a:r>
              <a:rPr lang="iw" dirty="0" smtClean="0">
                <a:cs typeface="+mj-cs"/>
              </a:rPr>
              <a:t>באגים </a:t>
            </a:r>
            <a:r>
              <a:rPr lang="he-IL" dirty="0" smtClean="0">
                <a:cs typeface="+mj-cs"/>
              </a:rPr>
              <a:t>קריטיים </a:t>
            </a:r>
            <a:r>
              <a:rPr lang="iw" dirty="0" smtClean="0">
                <a:cs typeface="+mj-cs"/>
              </a:rPr>
              <a:t>שצריך </a:t>
            </a:r>
            <a:r>
              <a:rPr lang="iw" dirty="0">
                <a:cs typeface="+mj-cs"/>
              </a:rPr>
              <a:t>לתקן.</a:t>
            </a:r>
            <a:endParaRPr dirty="0">
              <a:cs typeface="+mj-cs"/>
            </a:endParaRPr>
          </a:p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dirty="0" smtClean="0">
                <a:cs typeface="+mj-cs"/>
              </a:rPr>
              <a:t>יש </a:t>
            </a:r>
            <a:r>
              <a:rPr lang="iw" dirty="0">
                <a:cs typeface="+mj-cs"/>
              </a:rPr>
              <a:t>ליישם תכונות חסרות שנמצאו לפני שחרורו לשימוש הלקוח. </a:t>
            </a:r>
            <a:r>
              <a:rPr lang="he-IL" dirty="0" smtClean="0">
                <a:cs typeface="+mj-cs"/>
              </a:rPr>
              <a:t> לדוגמא: חוסר אייקון נגישות</a:t>
            </a:r>
            <a:endParaRPr dirty="0">
              <a:cs typeface="+mj-cs"/>
            </a:endParaRPr>
          </a:p>
          <a:p>
            <a:pPr marL="273050" lvl="0" indent="-2794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he-IL" dirty="0" smtClean="0">
                <a:cs typeface="+mj-cs"/>
              </a:rPr>
              <a:t>יש לעבור על קטגורית מוצרים ולוודא כי הוספתן לסל תקינה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727732"/>
            <a:ext cx="822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אישורים</a:t>
            </a:r>
            <a:endParaRPr sz="4000" dirty="0">
              <a:cs typeface="+mn-cs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idx="1"/>
          </p:nvPr>
        </p:nvSpPr>
        <p:spPr>
          <a:xfrm>
            <a:off x="457200" y="1723470"/>
            <a:ext cx="8229600" cy="294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מאשר: </a:t>
            </a:r>
            <a:r>
              <a:rPr lang="he-IL" dirty="0" smtClean="0"/>
              <a:t>אירה </a:t>
            </a:r>
            <a:r>
              <a:rPr lang="he-IL" dirty="0" err="1" smtClean="0"/>
              <a:t>סוסלוב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57200" y="673213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תקציר </a:t>
            </a:r>
            <a:r>
              <a:rPr lang="he-IL" sz="4000" dirty="0">
                <a:cs typeface="+mn-cs"/>
              </a:rPr>
              <a:t>הודות המערכת</a:t>
            </a:r>
            <a:endParaRPr dirty="0">
              <a:cs typeface="+mn-cs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idx="1"/>
          </p:nvPr>
        </p:nvSpPr>
        <p:spPr>
          <a:xfrm>
            <a:off x="381573" y="1639545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Char char="⚫"/>
            </a:pPr>
            <a:r>
              <a:rPr lang="he-IL" dirty="0"/>
              <a:t>מערכת חנות חיות </a:t>
            </a:r>
            <a:r>
              <a:rPr lang="en-US" dirty="0" err="1"/>
              <a:t>JPetStore</a:t>
            </a:r>
            <a:r>
              <a:rPr lang="en-US" dirty="0"/>
              <a:t> demo</a:t>
            </a:r>
            <a:r>
              <a:rPr lang="he-IL" dirty="0"/>
              <a:t> היא מערכת מקוונת המאפשרת צפייה, ורכישה של בעל חיים ישירות דרך </a:t>
            </a:r>
            <a:r>
              <a:rPr lang="he-IL" dirty="0" smtClean="0"/>
              <a:t>האתר</a:t>
            </a:r>
            <a:endParaRPr lang="en-US" dirty="0"/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Char char="⚫"/>
            </a:pPr>
            <a:r>
              <a:rPr lang="he-IL" dirty="0" smtClean="0"/>
              <a:t>המערכת </a:t>
            </a:r>
            <a:r>
              <a:rPr lang="he-IL" dirty="0"/>
              <a:t>תפעל מעל 5 הדפדפנים המובילים לזמן הבדיקה. המערכת תפעל כשורה גם בהפעלה דרך </a:t>
            </a:r>
            <a:r>
              <a:rPr lang="he-IL" dirty="0" err="1"/>
              <a:t>סמרטפונים</a:t>
            </a:r>
            <a:r>
              <a:rPr lang="he-IL" dirty="0"/>
              <a:t> </a:t>
            </a:r>
            <a:r>
              <a:rPr lang="he-IL" dirty="0" err="1"/>
              <a:t>וטאבלטים</a:t>
            </a:r>
            <a:r>
              <a:rPr lang="he-IL" dirty="0"/>
              <a:t> בגדלי מסך ורזולוציות שונות</a:t>
            </a:r>
            <a:r>
              <a:rPr lang="he-IL" dirty="0" smtClean="0"/>
              <a:t>.</a:t>
            </a:r>
          </a:p>
          <a:p>
            <a:pPr marL="273050" indent="-278765" algn="r" rtl="1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Char char="⚫"/>
            </a:pPr>
            <a:r>
              <a:rPr lang="he-IL" dirty="0"/>
              <a:t>שיטות בדיקה</a:t>
            </a:r>
            <a:r>
              <a:rPr lang="he-IL" b="1" dirty="0"/>
              <a:t>:</a:t>
            </a:r>
            <a:r>
              <a:rPr lang="he-IL" dirty="0"/>
              <a:t> קופסה שחורה, חקירה, בדיקות מבוססות ניסיון</a:t>
            </a:r>
            <a:r>
              <a:rPr lang="he-IL" i="1" dirty="0"/>
              <a:t> </a:t>
            </a:r>
            <a:endParaRPr lang="he-IL" dirty="0"/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Char char="⚫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57200" y="664916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צוות הבדיקות</a:t>
            </a:r>
            <a:endParaRPr sz="4000" dirty="0">
              <a:cs typeface="+mn-cs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idx="1"/>
          </p:nvPr>
        </p:nvSpPr>
        <p:spPr>
          <a:xfrm>
            <a:off x="457200" y="1633394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הבודק/ת: </a:t>
            </a:r>
            <a:r>
              <a:rPr lang="he-IL" dirty="0" smtClean="0">
                <a:latin typeface="Arial"/>
                <a:ea typeface="Arial"/>
                <a:cs typeface="Arial"/>
                <a:sym typeface="Arial"/>
              </a:rPr>
              <a:t>אירה </a:t>
            </a:r>
            <a:r>
              <a:rPr lang="he-IL" dirty="0" err="1" smtClean="0">
                <a:latin typeface="Arial"/>
                <a:ea typeface="Arial"/>
                <a:cs typeface="Arial"/>
                <a:sym typeface="Arial"/>
              </a:rPr>
              <a:t>סוסלוב</a:t>
            </a:r>
            <a:endParaRPr lang="he-IL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just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Arial"/>
                <a:ea typeface="Arial"/>
                <a:cs typeface="Arial"/>
                <a:sym typeface="Arial"/>
              </a:rPr>
              <a:t>תפקיד: בודקת תוכנה QA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644290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סטייה מהתכנון</a:t>
            </a:r>
            <a:endParaRPr dirty="0">
              <a:cs typeface="+mn-cs"/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idx="1"/>
          </p:nvPr>
        </p:nvSpPr>
        <p:spPr>
          <a:xfrm>
            <a:off x="457200" y="1666813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הבודק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ת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 עמדה 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בתנאי הסף ליציאה שהוגדרו במסמך ה-STP: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נכתבו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100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% 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מהתסריטים: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 12 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תסריטים 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מתוך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12</a:t>
            </a:r>
            <a:endParaRPr lang="he-IL"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75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%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 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מהתסריטים 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הורצו בהצלחה: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 8 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תסריטים 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מתוך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12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נמצאו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4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 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באגים 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.</a:t>
            </a:r>
            <a:r>
              <a:rPr lang="iw" dirty="0" smtClean="0">
                <a:latin typeface="Quattrocento Sans"/>
                <a:ea typeface="Quattrocento Sans"/>
                <a:sym typeface="Quattrocento Sans"/>
              </a:rPr>
              <a:t>מתו</a:t>
            </a:r>
            <a:r>
              <a:rPr lang="he-IL" dirty="0" err="1" smtClean="0">
                <a:latin typeface="Quattrocento Sans"/>
                <a:ea typeface="Quattrocento Sans"/>
                <a:sym typeface="Quattrocento Sans"/>
              </a:rPr>
              <a:t>כם</a:t>
            </a:r>
            <a:r>
              <a:rPr lang="he-IL" dirty="0" smtClean="0">
                <a:latin typeface="Quattrocento Sans"/>
                <a:ea typeface="Quattrocento Sans"/>
                <a:sym typeface="Quattrocento Sans"/>
              </a:rPr>
              <a:t>: 2 קריטיים, 2 גבוהים</a:t>
            </a:r>
            <a:endParaRPr dirty="0">
              <a:latin typeface="Quattrocento Sans"/>
              <a:ea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>
                <a:cs typeface="+mn-cs"/>
              </a:rPr>
              <a:t>מצב באגים</a:t>
            </a:r>
            <a:endParaRPr dirty="0"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2F4FC-B859-B30C-78A6-70E6BF65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911080"/>
              </p:ext>
            </p:extLst>
          </p:nvPr>
        </p:nvGraphicFramePr>
        <p:xfrm>
          <a:off x="626466" y="1890104"/>
          <a:ext cx="7210425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27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כיסוי</a:t>
            </a:r>
            <a:endParaRPr dirty="0">
              <a:cs typeface="+mn-cs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idx="1"/>
          </p:nvPr>
        </p:nvSpPr>
        <p:spPr>
          <a:xfrm>
            <a:off x="319050" y="1749309"/>
            <a:ext cx="8505900" cy="31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הבודק</a:t>
            </a:r>
            <a:r>
              <a:rPr lang="he-IL" dirty="0"/>
              <a:t>/</a:t>
            </a:r>
            <a:r>
              <a:rPr lang="iw" dirty="0"/>
              <a:t>ת הגיעה ל </a:t>
            </a:r>
            <a:r>
              <a:rPr lang="he-IL" dirty="0" smtClean="0"/>
              <a:t>100% </a:t>
            </a:r>
            <a:r>
              <a:rPr lang="iw" dirty="0" smtClean="0"/>
              <a:t>כיסוי </a:t>
            </a:r>
            <a:r>
              <a:rPr lang="iw" dirty="0"/>
              <a:t>תסריטים לבדיקה</a:t>
            </a:r>
            <a:endParaRPr dirty="0"/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בתום מחזור הבדיקות נמצא</a:t>
            </a:r>
            <a:r>
              <a:rPr lang="he-IL" dirty="0"/>
              <a:t>ו</a:t>
            </a:r>
            <a:r>
              <a:rPr lang="iw" dirty="0"/>
              <a:t> אזור</a:t>
            </a:r>
            <a:r>
              <a:rPr lang="he-IL" dirty="0"/>
              <a:t>ים</a:t>
            </a:r>
            <a:r>
              <a:rPr lang="iw" dirty="0"/>
              <a:t> הבעייתי</a:t>
            </a:r>
            <a:r>
              <a:rPr lang="he-IL" dirty="0"/>
              <a:t>ים: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400" dirty="0"/>
              <a:t>אייקון נגישות לא </a:t>
            </a:r>
            <a:r>
              <a:rPr lang="he-IL" sz="1400" dirty="0" smtClean="0"/>
              <a:t>נמצא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400" dirty="0"/>
              <a:t>ניתן להמשיך </a:t>
            </a:r>
            <a:r>
              <a:rPr lang="he-IL" sz="1400" dirty="0" smtClean="0"/>
              <a:t>ברישום גם אם שם משתמש שהוגדר מתחיל במספר ולא באות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400" dirty="0" smtClean="0"/>
              <a:t>בקטגוריה </a:t>
            </a:r>
            <a:r>
              <a:rPr lang="en-US" sz="1400" dirty="0"/>
              <a:t>BIRDS </a:t>
            </a:r>
            <a:r>
              <a:rPr lang="he-IL" sz="1400" dirty="0" smtClean="0"/>
              <a:t> שורה  </a:t>
            </a:r>
            <a:r>
              <a:rPr lang="en-US" sz="1400" dirty="0"/>
              <a:t>ADULT FINCH </a:t>
            </a:r>
            <a:r>
              <a:rPr lang="he-IL" sz="1400" dirty="0" smtClean="0"/>
              <a:t> - בהוספה לסל קניות מתווספת כמות של 2 </a:t>
            </a:r>
            <a:r>
              <a:rPr lang="he-IL" sz="1400" dirty="0" err="1" smtClean="0"/>
              <a:t>יח</a:t>
            </a:r>
            <a:r>
              <a:rPr lang="he-IL" sz="1400" dirty="0" smtClean="0"/>
              <a:t> ולא ניתן לתקנה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4000" y="645712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התקדמות הבדיקות</a:t>
            </a:r>
            <a:endParaRPr dirty="0">
              <a:cs typeface="+mn-cs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idx="1"/>
          </p:nvPr>
        </p:nvSpPr>
        <p:spPr>
          <a:xfrm>
            <a:off x="397650" y="1639308"/>
            <a:ext cx="83487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he-IL" sz="1800" dirty="0" smtClean="0"/>
              <a:t>12</a:t>
            </a:r>
            <a:r>
              <a:rPr lang="he-IL" dirty="0" smtClean="0"/>
              <a:t> </a:t>
            </a:r>
            <a:r>
              <a:rPr lang="iw" dirty="0" smtClean="0"/>
              <a:t> </a:t>
            </a:r>
            <a:r>
              <a:rPr lang="iw" dirty="0"/>
              <a:t>תסריטי  בדיקה</a:t>
            </a:r>
            <a:endParaRPr dirty="0"/>
          </a:p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he-IL" dirty="0" smtClean="0"/>
              <a:t>בזמן הבדיקה נעשה שימוש במחשב נייח מחשב נייד וטלפון </a:t>
            </a:r>
            <a:r>
              <a:rPr lang="he-IL" dirty="0" err="1" smtClean="0"/>
              <a:t>אנדרוייד</a:t>
            </a:r>
            <a:endParaRPr dirty="0"/>
          </a:p>
          <a:p>
            <a:pPr marL="666750" lvl="0" indent="-220027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</a:pPr>
            <a:r>
              <a:rPr lang="iw" dirty="0"/>
              <a:t>לא נעשה </a:t>
            </a:r>
            <a:r>
              <a:rPr lang="iw" dirty="0" smtClean="0"/>
              <a:t>שימוש</a:t>
            </a:r>
            <a:r>
              <a:rPr lang="he-IL" dirty="0" smtClean="0"/>
              <a:t> ב</a:t>
            </a:r>
            <a:r>
              <a:rPr lang="iw" dirty="0" smtClean="0"/>
              <a:t>טאבלט ו</a:t>
            </a:r>
            <a:r>
              <a:rPr lang="he-IL" dirty="0" err="1" smtClean="0"/>
              <a:t>אייפון</a:t>
            </a:r>
            <a:endParaRPr lang="he" dirty="0"/>
          </a:p>
          <a:p>
            <a:pPr marL="0" lvl="0" indent="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57200" y="618767"/>
            <a:ext cx="8229600" cy="70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איכות</a:t>
            </a:r>
            <a:endParaRPr dirty="0">
              <a:cs typeface="+mn-cs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idx="1"/>
          </p:nvPr>
        </p:nvSpPr>
        <p:spPr>
          <a:xfrm>
            <a:off x="724472" y="1813331"/>
            <a:ext cx="7429500" cy="286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סה"כ </a:t>
            </a:r>
            <a:r>
              <a:rPr lang="iw" sz="1800" dirty="0" smtClean="0">
                <a:latin typeface="Arial"/>
                <a:ea typeface="Arial"/>
                <a:cs typeface="Arial"/>
                <a:sym typeface="Arial"/>
              </a:rPr>
              <a:t>תסריטים</a:t>
            </a:r>
            <a:r>
              <a:rPr lang="he-IL" sz="1800" dirty="0" smtClean="0">
                <a:latin typeface="Arial"/>
                <a:ea typeface="Arial"/>
                <a:cs typeface="Arial"/>
                <a:sym typeface="Arial"/>
              </a:rPr>
              <a:t>: 12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 smtClean="0">
                <a:latin typeface="Arial"/>
                <a:ea typeface="Arial"/>
                <a:cs typeface="Arial"/>
                <a:sym typeface="Arial"/>
              </a:rPr>
              <a:t>כל </a:t>
            </a: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הבאגים המדווחים נמצאים כעת במצב פתוח ומוכנים להיבדק על ידי </a:t>
            </a:r>
            <a:r>
              <a:rPr lang="iw" sz="1800" dirty="0" smtClean="0">
                <a:latin typeface="Arial"/>
                <a:ea typeface="Arial"/>
                <a:cs typeface="Arial"/>
                <a:sym typeface="Arial"/>
              </a:rPr>
              <a:t>המפתחים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הבעייתי ביותר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he-IL" sz="1800" dirty="0" smtClean="0">
                <a:latin typeface="Arial"/>
                <a:ea typeface="Arial"/>
                <a:cs typeface="Arial"/>
                <a:sym typeface="Arial"/>
              </a:rPr>
              <a:t>נגישות+ סל קניות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בו נמצאו רוב הבאגים הו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א: </a:t>
            </a:r>
            <a:r>
              <a:rPr lang="he-IL" sz="1800" dirty="0" smtClean="0">
                <a:latin typeface="Arial"/>
                <a:ea typeface="Arial"/>
                <a:cs typeface="Arial"/>
                <a:sym typeface="Arial"/>
              </a:rPr>
              <a:t>נגישות+ סל קניות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457200" y="691106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תנאי סף ליציאה</a:t>
            </a:r>
            <a:endParaRPr sz="4000" dirty="0">
              <a:cs typeface="+mn-cs"/>
            </a:endParaRPr>
          </a:p>
        </p:txBody>
      </p:sp>
      <p:graphicFrame>
        <p:nvGraphicFramePr>
          <p:cNvPr id="181" name="Google Shape;181;p32"/>
          <p:cNvGraphicFramePr/>
          <p:nvPr>
            <p:extLst>
              <p:ext uri="{D42A27DB-BD31-4B8C-83A1-F6EECF244321}">
                <p14:modId xmlns:p14="http://schemas.microsoft.com/office/powerpoint/2010/main" val="627591668"/>
              </p:ext>
            </p:extLst>
          </p:nvPr>
        </p:nvGraphicFramePr>
        <p:xfrm>
          <a:off x="669042" y="1841064"/>
          <a:ext cx="7488225" cy="2468645"/>
        </p:xfrm>
        <a:graphic>
          <a:graphicData uri="http://schemas.openxmlformats.org/drawingml/2006/table">
            <a:tbl>
              <a:tblPr firstRow="1" bandRow="1">
                <a:noFill/>
                <a:tableStyleId>{0B538E1A-07BE-4021-83F5-A2A023053742}</a:tableStyleId>
              </a:tblPr>
              <a:tblGrid>
                <a:gridCol w="18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2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>
                          <a:cs typeface="+mn-cs"/>
                        </a:rPr>
                        <a:t>סטטוס -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+mn-cs"/>
                        <a:sym typeface="Constantia"/>
                      </a:endParaRPr>
                    </a:p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b="1" u="none" strike="noStrike" cap="non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+mn-cs"/>
                          <a:sym typeface="Constantia"/>
                        </a:rPr>
                        <a:t>מומש כן או לא</a:t>
                      </a: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 smtClean="0">
                          <a:cs typeface="+mn-cs"/>
                        </a:rPr>
                        <a:t>-</a:t>
                      </a:r>
                      <a:r>
                        <a:rPr lang="en-US" sz="1800" u="none" strike="noStrike" cap="none" smtClean="0">
                          <a:cs typeface="+mn-cs"/>
                        </a:rPr>
                        <a:t>STD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STP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 smtClean="0">
                          <a:cs typeface="+mn-cs"/>
                        </a:rPr>
                        <a:t>כן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2</a:t>
                      </a:r>
                      <a:r>
                        <a:rPr lang="iw" sz="1800" u="none" strike="noStrike" cap="none" dirty="0" smtClean="0">
                          <a:cs typeface="+mn-cs"/>
                        </a:rPr>
                        <a:t> </a:t>
                      </a:r>
                      <a:r>
                        <a:rPr lang="iw" sz="1800" u="none" strike="noStrike" cap="none" dirty="0">
                          <a:cs typeface="+mn-cs"/>
                        </a:rPr>
                        <a:t>תקלה קריטית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 smtClean="0">
                          <a:cs typeface="+mn-cs"/>
                        </a:rPr>
                        <a:t>4</a:t>
                      </a:r>
                      <a:r>
                        <a:rPr lang="iw" sz="1800" u="none" strike="noStrike" cap="none" dirty="0" smtClean="0">
                          <a:cs typeface="+mn-cs"/>
                        </a:rPr>
                        <a:t> </a:t>
                      </a:r>
                      <a:r>
                        <a:rPr lang="iw" sz="1800" u="none" strike="noStrike" cap="none" dirty="0">
                          <a:cs typeface="+mn-cs"/>
                        </a:rPr>
                        <a:t>תקלות קריטיות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כן</a:t>
                      </a: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100%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 smtClean="0">
                          <a:cs typeface="+mn-cs"/>
                        </a:rPr>
                        <a:t>100%</a:t>
                      </a:r>
                      <a:r>
                        <a:rPr lang="iw" sz="1800" u="none" strike="noStrike" cap="none" dirty="0" smtClean="0">
                          <a:cs typeface="+mn-cs"/>
                        </a:rPr>
                        <a:t> </a:t>
                      </a:r>
                      <a:r>
                        <a:rPr lang="iw" sz="1800" dirty="0">
                          <a:cs typeface="+mn-cs"/>
                        </a:rPr>
                        <a:t>כתיבת </a:t>
                      </a:r>
                      <a:r>
                        <a:rPr lang="iw" sz="1800" u="none" strike="noStrike" cap="none" dirty="0">
                          <a:cs typeface="+mn-cs"/>
                        </a:rPr>
                        <a:t>תסריטים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לא</a:t>
                      </a: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75%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 smtClean="0">
                          <a:cs typeface="+mn-cs"/>
                        </a:rPr>
                        <a:t>80%</a:t>
                      </a:r>
                      <a:r>
                        <a:rPr lang="iw" sz="1800" u="none" strike="noStrike" cap="none" dirty="0" smtClean="0">
                          <a:cs typeface="+mn-cs"/>
                        </a:rPr>
                        <a:t> </a:t>
                      </a:r>
                      <a:r>
                        <a:rPr lang="iw" sz="1800" dirty="0">
                          <a:cs typeface="+mn-cs"/>
                        </a:rPr>
                        <a:t>מהתסריטים רצו בהצלחה</a:t>
                      </a:r>
                      <a:r>
                        <a:rPr lang="iw" sz="1800" u="none" strike="noStrike" cap="none" dirty="0">
                          <a:cs typeface="+mn-cs"/>
                        </a:rPr>
                        <a:t> 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 smtClean="0">
                          <a:cs typeface="+mn-cs"/>
                        </a:rPr>
                        <a:t>כן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90%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 smtClean="0">
                          <a:cs typeface="+mn-cs"/>
                        </a:rPr>
                        <a:t>90%</a:t>
                      </a:r>
                      <a:r>
                        <a:rPr lang="iw" sz="1800" dirty="0" smtClean="0">
                          <a:cs typeface="+mn-cs"/>
                        </a:rPr>
                        <a:t> </a:t>
                      </a:r>
                      <a:r>
                        <a:rPr lang="iw" sz="1800" dirty="0">
                          <a:cs typeface="+mn-cs"/>
                        </a:rPr>
                        <a:t>מדרישות הבן נכתבו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פיאה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346</Words>
  <Application>Microsoft Office PowerPoint</Application>
  <PresentationFormat>‫הצגה על המסך (16:9)</PresentationFormat>
  <Paragraphs>58</Paragraphs>
  <Slides>13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13</vt:i4>
      </vt:variant>
    </vt:vector>
  </HeadingPairs>
  <TitlesOfParts>
    <vt:vector size="23" baseType="lpstr">
      <vt:lpstr>Trebuchet MS</vt:lpstr>
      <vt:lpstr>Calibri</vt:lpstr>
      <vt:lpstr>Wingdings</vt:lpstr>
      <vt:lpstr>Quattrocento Sans</vt:lpstr>
      <vt:lpstr>Gisha</vt:lpstr>
      <vt:lpstr>Wingdings 3</vt:lpstr>
      <vt:lpstr>Arial</vt:lpstr>
      <vt:lpstr>Constantia</vt:lpstr>
      <vt:lpstr>Simple Light</vt:lpstr>
      <vt:lpstr>פיאה</vt:lpstr>
      <vt:lpstr>מסמך STR</vt:lpstr>
      <vt:lpstr>תקציר הודות המערכת</vt:lpstr>
      <vt:lpstr>צוות הבדיקות</vt:lpstr>
      <vt:lpstr>סטייה מהתכנון</vt:lpstr>
      <vt:lpstr>מצב באגים</vt:lpstr>
      <vt:lpstr>כיסוי</vt:lpstr>
      <vt:lpstr>התקדמות הבדיקות</vt:lpstr>
      <vt:lpstr>איכות</vt:lpstr>
      <vt:lpstr>תנאי סף ליציאה</vt:lpstr>
      <vt:lpstr>תנאי סף ליציאה</vt:lpstr>
      <vt:lpstr>סיכונים</vt:lpstr>
      <vt:lpstr>הערכה והמלצות</vt:lpstr>
      <vt:lpstr>אישורים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</dc:title>
  <dc:creator>אלכס גורבצ'וב</dc:creator>
  <cp:lastModifiedBy>Liam</cp:lastModifiedBy>
  <cp:revision>11</cp:revision>
  <dcterms:modified xsi:type="dcterms:W3CDTF">2023-04-15T16:52:57Z</dcterms:modified>
</cp:coreProperties>
</file>