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F0502020204030204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dirty="0"/>
              <a:t>How the AI-Powered Collections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38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Inputs:</a:t>
            </a:r>
            <a:r>
              <a:rPr lang="en-US" dirty="0"/>
              <a:t> Customer demographics, repayment history, credit utilization, loan-to-income ratio, missed payments.</a:t>
            </a:r>
          </a:p>
          <a:p>
            <a:r>
              <a:rPr lang="en-US" b="1" dirty="0"/>
              <a:t>Decision Logic:</a:t>
            </a:r>
            <a:r>
              <a:rPr lang="en-US" dirty="0"/>
              <a:t> Predictive model scores risk → applies business rules for next best action.</a:t>
            </a:r>
          </a:p>
          <a:p>
            <a:r>
              <a:rPr lang="en-US" b="1" dirty="0"/>
              <a:t>Actions:</a:t>
            </a:r>
            <a:endParaRPr lang="en-US" dirty="0"/>
          </a:p>
          <a:p>
            <a:pPr lvl="1"/>
            <a:r>
              <a:rPr lang="en-US" dirty="0"/>
              <a:t>Low-risk: Automated reminders</a:t>
            </a:r>
          </a:p>
          <a:p>
            <a:pPr lvl="1"/>
            <a:r>
              <a:rPr lang="en-US" dirty="0"/>
              <a:t>Medium-risk: Proactive repayment offers</a:t>
            </a:r>
          </a:p>
          <a:p>
            <a:pPr lvl="1"/>
            <a:r>
              <a:rPr lang="en-US" dirty="0"/>
              <a:t>High-risk: Personalized outreach and restructuring</a:t>
            </a:r>
          </a:p>
          <a:p>
            <a:r>
              <a:rPr lang="en-US" b="1" dirty="0"/>
              <a:t>Learning Loop:</a:t>
            </a:r>
            <a:r>
              <a:rPr lang="en-US" dirty="0"/>
              <a:t> Track repayment outcomes, retrain model quarterly for improved accuracy.</a:t>
            </a:r>
          </a:p>
          <a:p>
            <a:pPr marL="11430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System Workflow Overview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Content:</a:t>
            </a:r>
            <a:endParaRPr lang="en-IN" dirty="0"/>
          </a:p>
          <a:p>
            <a:r>
              <a:rPr lang="en-IN" b="1" dirty="0"/>
              <a:t>Data Collection</a:t>
            </a:r>
            <a:r>
              <a:rPr lang="en-IN" dirty="0"/>
              <a:t> → 2. </a:t>
            </a:r>
            <a:r>
              <a:rPr lang="en-IN" b="1" dirty="0"/>
              <a:t>Risk Scoring</a:t>
            </a:r>
            <a:r>
              <a:rPr lang="en-IN" dirty="0"/>
              <a:t> → 3. </a:t>
            </a:r>
            <a:r>
              <a:rPr lang="en-IN" b="1" dirty="0"/>
              <a:t>Action Trigger</a:t>
            </a:r>
            <a:r>
              <a:rPr lang="en-IN" dirty="0"/>
              <a:t> → 4. </a:t>
            </a:r>
            <a:r>
              <a:rPr lang="en-IN" b="1" dirty="0"/>
              <a:t>Feedback Loop</a:t>
            </a:r>
            <a:endParaRPr lang="en-IN" dirty="0"/>
          </a:p>
          <a:p>
            <a:r>
              <a:rPr lang="en-IN" dirty="0"/>
              <a:t>Step 1: Collect customer financial &amp; </a:t>
            </a:r>
            <a:r>
              <a:rPr lang="en-IN" dirty="0" err="1"/>
              <a:t>behavioral</a:t>
            </a:r>
            <a:r>
              <a:rPr lang="en-IN" dirty="0"/>
              <a:t> data</a:t>
            </a:r>
          </a:p>
          <a:p>
            <a:r>
              <a:rPr lang="en-IN" dirty="0"/>
              <a:t>Step 2: Model predicts delinquency probability</a:t>
            </a:r>
          </a:p>
          <a:p>
            <a:r>
              <a:rPr lang="en-IN" dirty="0"/>
              <a:t>Step 3: Apply decision rules to trigger actions</a:t>
            </a:r>
          </a:p>
          <a:p>
            <a:r>
              <a:rPr lang="en-IN" dirty="0"/>
              <a:t>Step 4: Monitor outcomes and retrain model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Role of Agentic AI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Content :</a:t>
            </a:r>
          </a:p>
          <a:p>
            <a:r>
              <a:rPr lang="en-IN" sz="1600" b="1" dirty="0"/>
              <a:t>Autonomous:</a:t>
            </a:r>
            <a:endParaRPr lang="en-IN" sz="1600" dirty="0"/>
          </a:p>
          <a:p>
            <a:r>
              <a:rPr lang="en-IN" sz="1600" dirty="0"/>
              <a:t>Send payment reminders</a:t>
            </a:r>
          </a:p>
          <a:p>
            <a:r>
              <a:rPr lang="en-IN" sz="1600" dirty="0"/>
              <a:t>Trigger small repayment incentive offers</a:t>
            </a:r>
          </a:p>
          <a:p>
            <a:r>
              <a:rPr lang="en-IN" sz="1600" dirty="0"/>
              <a:t>Update customer risk scores weekly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b="1" dirty="0"/>
              <a:t>Human Oversight:</a:t>
            </a:r>
            <a:endParaRPr lang="en-IN" sz="1600" dirty="0"/>
          </a:p>
          <a:p>
            <a:r>
              <a:rPr lang="en-IN" sz="1600" dirty="0"/>
              <a:t>Approve hardship restructuring</a:t>
            </a:r>
          </a:p>
          <a:p>
            <a:r>
              <a:rPr lang="en-IN" sz="1600" dirty="0"/>
              <a:t>Handle disputes or complaints</a:t>
            </a:r>
          </a:p>
          <a:p>
            <a:r>
              <a:rPr lang="en-IN" sz="1600" dirty="0"/>
              <a:t>Override model decisions when fairness concerns arise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Responsible AI Guardrails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Content:</a:t>
            </a:r>
            <a:endParaRPr lang="en-US" sz="1600" dirty="0"/>
          </a:p>
          <a:p>
            <a:r>
              <a:rPr lang="en-US" sz="1600" b="1" dirty="0"/>
              <a:t>Fairness Checks:</a:t>
            </a:r>
            <a:r>
              <a:rPr lang="en-US" sz="1600" dirty="0"/>
              <a:t> Regular demographic parity and disparate impact testing.</a:t>
            </a:r>
          </a:p>
          <a:p>
            <a:r>
              <a:rPr lang="en-US" sz="1600" b="1" dirty="0"/>
              <a:t>Explainability:</a:t>
            </a:r>
            <a:r>
              <a:rPr lang="en-US" sz="1600" dirty="0"/>
              <a:t> Use SHAP-based feature importance to explain individual risk scores.</a:t>
            </a:r>
          </a:p>
          <a:p>
            <a:r>
              <a:rPr lang="en-US" sz="1600" b="1" dirty="0"/>
              <a:t>Regulatory Compliance:</a:t>
            </a:r>
            <a:r>
              <a:rPr lang="en-US" sz="1600" dirty="0"/>
              <a:t> Follow ECOA, GDPR, and local consumer credit laws.</a:t>
            </a:r>
          </a:p>
          <a:p>
            <a:r>
              <a:rPr lang="en-US" sz="1600" b="1" dirty="0"/>
              <a:t>Human-in-the-Loop:</a:t>
            </a:r>
            <a:r>
              <a:rPr lang="en-US" sz="1600" dirty="0"/>
              <a:t> All high-impact or disputed cases reviewed manually.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Business Impact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Business KPIs:</a:t>
            </a:r>
            <a:endParaRPr lang="en-US" dirty="0"/>
          </a:p>
          <a:p>
            <a:r>
              <a:rPr lang="en-US" dirty="0"/>
              <a:t>Reduce delinquency rate by </a:t>
            </a:r>
            <a:r>
              <a:rPr lang="en-US" b="1" dirty="0"/>
              <a:t>15%</a:t>
            </a:r>
            <a:r>
              <a:rPr lang="en-US" dirty="0"/>
              <a:t> within 12 months</a:t>
            </a:r>
          </a:p>
          <a:p>
            <a:r>
              <a:rPr lang="en-US" dirty="0"/>
              <a:t>Increase repayment rate in high-risk group by </a:t>
            </a:r>
            <a:r>
              <a:rPr lang="en-US" b="1" dirty="0"/>
              <a:t>20%</a:t>
            </a:r>
            <a:endParaRPr lang="en-US" dirty="0"/>
          </a:p>
          <a:p>
            <a:r>
              <a:rPr lang="en-US" dirty="0"/>
              <a:t>Cut manual case handling time by </a:t>
            </a:r>
            <a:r>
              <a:rPr lang="en-US" b="1" dirty="0"/>
              <a:t>30%</a:t>
            </a:r>
            <a:endParaRPr lang="en-US" dirty="0"/>
          </a:p>
          <a:p>
            <a:r>
              <a:rPr lang="en-US" b="1" dirty="0"/>
              <a:t>Customer Outcomes:</a:t>
            </a:r>
            <a:endParaRPr lang="en-US" dirty="0"/>
          </a:p>
          <a:p>
            <a:r>
              <a:rPr lang="en-US" dirty="0"/>
              <a:t>Fair and transparent risk assessment</a:t>
            </a:r>
          </a:p>
          <a:p>
            <a:r>
              <a:rPr lang="en-US" dirty="0"/>
              <a:t>Early intervention prevents financial stress</a:t>
            </a:r>
          </a:p>
          <a:p>
            <a:r>
              <a:rPr lang="en-US" dirty="0"/>
              <a:t>Tailored repayment solutions improve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509</Words>
  <Application>Microsoft Office PowerPoint</Application>
  <PresentationFormat>On-screen Show (16:9)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AI-Powered Collections Strategy</vt:lpstr>
      <vt:lpstr>How the AI-Powered Collections System Works</vt:lpstr>
      <vt:lpstr>System Workflow Overview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Raj</dc:creator>
  <cp:lastModifiedBy>Ravi Raj</cp:lastModifiedBy>
  <cp:revision>3</cp:revision>
  <dcterms:modified xsi:type="dcterms:W3CDTF">2025-08-10T07:13:39Z</dcterms:modified>
</cp:coreProperties>
</file>