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467152E-4D9C-4DE9-8242-BCBBCAB8923A}"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1CF66-8E42-4A11-8D32-5D3159DFAEE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644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67152E-4D9C-4DE9-8242-BCBBCAB8923A}"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1CF66-8E42-4A11-8D32-5D3159DFAEE0}" type="slidenum">
              <a:rPr lang="en-US" smtClean="0"/>
              <a:t>‹#›</a:t>
            </a:fld>
            <a:endParaRPr lang="en-US"/>
          </a:p>
        </p:txBody>
      </p:sp>
    </p:spTree>
    <p:extLst>
      <p:ext uri="{BB962C8B-B14F-4D97-AF65-F5344CB8AC3E}">
        <p14:creationId xmlns:p14="http://schemas.microsoft.com/office/powerpoint/2010/main" val="882814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67152E-4D9C-4DE9-8242-BCBBCAB8923A}"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1CF66-8E42-4A11-8D32-5D3159DFAEE0}"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716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67152E-4D9C-4DE9-8242-BCBBCAB8923A}"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1CF66-8E42-4A11-8D32-5D3159DFAEE0}" type="slidenum">
              <a:rPr lang="en-US" smtClean="0"/>
              <a:t>‹#›</a:t>
            </a:fld>
            <a:endParaRPr lang="en-US"/>
          </a:p>
        </p:txBody>
      </p:sp>
    </p:spTree>
    <p:extLst>
      <p:ext uri="{BB962C8B-B14F-4D97-AF65-F5344CB8AC3E}">
        <p14:creationId xmlns:p14="http://schemas.microsoft.com/office/powerpoint/2010/main" val="2182514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67152E-4D9C-4DE9-8242-BCBBCAB8923A}" type="datetimeFigureOut">
              <a:rPr lang="en-US" smtClean="0"/>
              <a:t>5/25/2021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11CF66-8E42-4A11-8D32-5D3159DFAEE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0350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67152E-4D9C-4DE9-8242-BCBBCAB8923A}"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11CF66-8E42-4A11-8D32-5D3159DFAEE0}" type="slidenum">
              <a:rPr lang="en-US" smtClean="0"/>
              <a:t>‹#›</a:t>
            </a:fld>
            <a:endParaRPr lang="en-US"/>
          </a:p>
        </p:txBody>
      </p:sp>
    </p:spTree>
    <p:extLst>
      <p:ext uri="{BB962C8B-B14F-4D97-AF65-F5344CB8AC3E}">
        <p14:creationId xmlns:p14="http://schemas.microsoft.com/office/powerpoint/2010/main" val="2741825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67152E-4D9C-4DE9-8242-BCBBCAB8923A}" type="datetimeFigureOut">
              <a:rPr lang="en-US" smtClean="0"/>
              <a:t>5/25/2021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11CF66-8E42-4A11-8D32-5D3159DFAEE0}" type="slidenum">
              <a:rPr lang="en-US" smtClean="0"/>
              <a:t>‹#›</a:t>
            </a:fld>
            <a:endParaRPr lang="en-US"/>
          </a:p>
        </p:txBody>
      </p:sp>
    </p:spTree>
    <p:extLst>
      <p:ext uri="{BB962C8B-B14F-4D97-AF65-F5344CB8AC3E}">
        <p14:creationId xmlns:p14="http://schemas.microsoft.com/office/powerpoint/2010/main" val="3341844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67152E-4D9C-4DE9-8242-BCBBCAB8923A}" type="datetimeFigureOut">
              <a:rPr lang="en-US" smtClean="0"/>
              <a:t>5/25/2021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11CF66-8E42-4A11-8D32-5D3159DFAEE0}" type="slidenum">
              <a:rPr lang="en-US" smtClean="0"/>
              <a:t>‹#›</a:t>
            </a:fld>
            <a:endParaRPr lang="en-US"/>
          </a:p>
        </p:txBody>
      </p:sp>
    </p:spTree>
    <p:extLst>
      <p:ext uri="{BB962C8B-B14F-4D97-AF65-F5344CB8AC3E}">
        <p14:creationId xmlns:p14="http://schemas.microsoft.com/office/powerpoint/2010/main" val="2305131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67152E-4D9C-4DE9-8242-BCBBCAB8923A}" type="datetimeFigureOut">
              <a:rPr lang="en-US" smtClean="0"/>
              <a:t>5/25/2021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11CF66-8E42-4A11-8D32-5D3159DFAEE0}" type="slidenum">
              <a:rPr lang="en-US" smtClean="0"/>
              <a:t>‹#›</a:t>
            </a:fld>
            <a:endParaRPr lang="en-US"/>
          </a:p>
        </p:txBody>
      </p:sp>
    </p:spTree>
    <p:extLst>
      <p:ext uri="{BB962C8B-B14F-4D97-AF65-F5344CB8AC3E}">
        <p14:creationId xmlns:p14="http://schemas.microsoft.com/office/powerpoint/2010/main" val="863177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67152E-4D9C-4DE9-8242-BCBBCAB8923A}"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11CF66-8E42-4A11-8D32-5D3159DFAEE0}" type="slidenum">
              <a:rPr lang="en-US" smtClean="0"/>
              <a:t>‹#›</a:t>
            </a:fld>
            <a:endParaRPr lang="en-US"/>
          </a:p>
        </p:txBody>
      </p:sp>
    </p:spTree>
    <p:extLst>
      <p:ext uri="{BB962C8B-B14F-4D97-AF65-F5344CB8AC3E}">
        <p14:creationId xmlns:p14="http://schemas.microsoft.com/office/powerpoint/2010/main" val="3928096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67152E-4D9C-4DE9-8242-BCBBCAB8923A}" type="datetimeFigureOut">
              <a:rPr lang="en-US" smtClean="0"/>
              <a:t>5/25/2021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11CF66-8E42-4A11-8D32-5D3159DFAEE0}"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389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467152E-4D9C-4DE9-8242-BCBBCAB8923A}" type="datetimeFigureOut">
              <a:rPr lang="en-US" smtClean="0"/>
              <a:t>5/25/2021</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611CF66-8E42-4A11-8D32-5D3159DFAEE0}"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68104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46F91-6ECC-480D-87B7-C39888F82317}"/>
              </a:ext>
            </a:extLst>
          </p:cNvPr>
          <p:cNvSpPr>
            <a:spLocks noGrp="1"/>
          </p:cNvSpPr>
          <p:nvPr>
            <p:ph type="ctrTitle"/>
          </p:nvPr>
        </p:nvSpPr>
        <p:spPr/>
        <p:txBody>
          <a:bodyPr>
            <a:normAutofit fontScale="90000"/>
          </a:bodyPr>
          <a:lstStyle/>
          <a:p>
            <a:r>
              <a:rPr lang="en-US" sz="1800" b="0" i="0" dirty="0">
                <a:solidFill>
                  <a:srgbClr val="000000"/>
                </a:solidFill>
                <a:effectLst/>
                <a:latin typeface="Calibri-Light"/>
              </a:rPr>
              <a:t>PROJECT 11 :</a:t>
            </a:r>
            <a:br>
              <a:rPr lang="en-US" sz="1800" b="0" i="0" dirty="0">
                <a:solidFill>
                  <a:srgbClr val="000000"/>
                </a:solidFill>
                <a:effectLst/>
                <a:latin typeface="Calibri-Light"/>
              </a:rPr>
            </a:br>
            <a:r>
              <a:rPr lang="en-US" sz="1800" b="0" i="0" dirty="0">
                <a:solidFill>
                  <a:srgbClr val="000000"/>
                </a:solidFill>
                <a:effectLst/>
                <a:latin typeface="Calibri-Light"/>
              </a:rPr>
              <a:t>Australian AIDS Survival Data.</a:t>
            </a:r>
            <a:r>
              <a:rPr lang="en-US" dirty="0"/>
              <a:t> </a:t>
            </a:r>
            <a:br>
              <a:rPr lang="en-US" dirty="0"/>
            </a:br>
            <a:endParaRPr lang="en-US" dirty="0"/>
          </a:p>
        </p:txBody>
      </p:sp>
      <p:sp>
        <p:nvSpPr>
          <p:cNvPr id="3" name="Subtitle 2">
            <a:extLst>
              <a:ext uri="{FF2B5EF4-FFF2-40B4-BE49-F238E27FC236}">
                <a16:creationId xmlns:a16="http://schemas.microsoft.com/office/drawing/2014/main" id="{F8A8ACFE-64F3-4256-9B03-8487833632D0}"/>
              </a:ext>
            </a:extLst>
          </p:cNvPr>
          <p:cNvSpPr>
            <a:spLocks noGrp="1"/>
          </p:cNvSpPr>
          <p:nvPr>
            <p:ph type="subTitle" idx="1"/>
          </p:nvPr>
        </p:nvSpPr>
        <p:spPr/>
        <p:txBody>
          <a:bodyPr/>
          <a:lstStyle/>
          <a:p>
            <a:r>
              <a:rPr lang="en-US" dirty="0"/>
              <a:t>By. Ary </a:t>
            </a:r>
            <a:r>
              <a:rPr lang="en-US" dirty="0" err="1"/>
              <a:t>Kurniadi</a:t>
            </a:r>
            <a:r>
              <a:rPr lang="en-US" dirty="0"/>
              <a:t> Irawan</a:t>
            </a:r>
          </a:p>
        </p:txBody>
      </p:sp>
    </p:spTree>
    <p:extLst>
      <p:ext uri="{BB962C8B-B14F-4D97-AF65-F5344CB8AC3E}">
        <p14:creationId xmlns:p14="http://schemas.microsoft.com/office/powerpoint/2010/main" val="4115493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8B7B2-5474-4384-9BEE-9CF495CCB1FC}"/>
              </a:ext>
            </a:extLst>
          </p:cNvPr>
          <p:cNvSpPr>
            <a:spLocks noGrp="1"/>
          </p:cNvSpPr>
          <p:nvPr>
            <p:ph type="title"/>
          </p:nvPr>
        </p:nvSpPr>
        <p:spPr/>
        <p:txBody>
          <a:bodyPr>
            <a:noAutofit/>
          </a:bodyPr>
          <a:lstStyle/>
          <a:p>
            <a:r>
              <a:rPr lang="en-US" sz="3600" b="1" dirty="0">
                <a:solidFill>
                  <a:srgbClr val="000000"/>
                </a:solidFill>
                <a:effectLst/>
                <a:latin typeface="Tw Cen MT Condensed (Headings)"/>
                <a:ea typeface="Calibri" panose="020F0502020204030204" pitchFamily="34" charset="0"/>
              </a:rPr>
              <a:t>Parametric Proportional Hazards (PH) and Acceleration Failure Time (AFT)</a:t>
            </a:r>
            <a:endParaRPr lang="en-US" sz="3600" dirty="0">
              <a:latin typeface="Tw Cen MT Condensed (Headings)"/>
            </a:endParaRPr>
          </a:p>
        </p:txBody>
      </p:sp>
      <p:sp>
        <p:nvSpPr>
          <p:cNvPr id="3" name="Content Placeholder 2">
            <a:extLst>
              <a:ext uri="{FF2B5EF4-FFF2-40B4-BE49-F238E27FC236}">
                <a16:creationId xmlns:a16="http://schemas.microsoft.com/office/drawing/2014/main" id="{560D815D-2222-49E2-B579-9211F6722AC1}"/>
              </a:ext>
            </a:extLst>
          </p:cNvPr>
          <p:cNvSpPr>
            <a:spLocks noGrp="1"/>
          </p:cNvSpPr>
          <p:nvPr>
            <p:ph idx="1"/>
          </p:nvPr>
        </p:nvSpPr>
        <p:spPr/>
        <p:txBody>
          <a:bodyPr/>
          <a:lstStyle/>
          <a:p>
            <a:r>
              <a:rPr lang="en-US" sz="1800" dirty="0">
                <a:effectLst/>
                <a:latin typeface="Calibri Light" panose="020F0302020204030204" pitchFamily="34" charset="0"/>
                <a:ea typeface="Calibri" panose="020F0502020204030204" pitchFamily="34" charset="0"/>
                <a:cs typeface="Times New Roman" panose="02020603050405020304" pitchFamily="18" charset="0"/>
              </a:rPr>
              <a:t>Weibull Proportional Hazards Model.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BA650291-1462-4303-953D-E00570AF92A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834981" y="2727007"/>
            <a:ext cx="4522038" cy="3141345"/>
          </a:xfrm>
          <a:prstGeom prst="rect">
            <a:avLst/>
          </a:prstGeom>
          <a:noFill/>
          <a:ln>
            <a:noFill/>
          </a:ln>
        </p:spPr>
      </p:pic>
    </p:spTree>
    <p:extLst>
      <p:ext uri="{BB962C8B-B14F-4D97-AF65-F5344CB8AC3E}">
        <p14:creationId xmlns:p14="http://schemas.microsoft.com/office/powerpoint/2010/main" val="2526405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76AB6-72FD-467D-A44B-13AE76256B89}"/>
              </a:ext>
            </a:extLst>
          </p:cNvPr>
          <p:cNvSpPr>
            <a:spLocks noGrp="1"/>
          </p:cNvSpPr>
          <p:nvPr>
            <p:ph type="title"/>
          </p:nvPr>
        </p:nvSpPr>
        <p:spPr/>
        <p:txBody>
          <a:bodyPr>
            <a:normAutofit/>
          </a:bodyPr>
          <a:lstStyle/>
          <a:p>
            <a:r>
              <a:rPr lang="en-US" dirty="0">
                <a:effectLst/>
                <a:latin typeface="Tw Cen MT Condensed (Headings)"/>
                <a:ea typeface="Calibri" panose="020F0502020204030204" pitchFamily="34" charset="0"/>
                <a:cs typeface="Times New Roman" panose="02020603050405020304" pitchFamily="18" charset="0"/>
              </a:rPr>
              <a:t>Exponential Proportional Hazards Model.</a:t>
            </a:r>
            <a:endParaRPr lang="en-US" dirty="0">
              <a:latin typeface="Tw Cen MT Condensed (Headings)"/>
            </a:endParaRPr>
          </a:p>
        </p:txBody>
      </p:sp>
      <p:pic>
        <p:nvPicPr>
          <p:cNvPr id="4" name="Content Placeholder 3">
            <a:extLst>
              <a:ext uri="{FF2B5EF4-FFF2-40B4-BE49-F238E27FC236}">
                <a16:creationId xmlns:a16="http://schemas.microsoft.com/office/drawing/2014/main" id="{6F43DDE5-4E6F-4140-AE29-2BFC3EF7F3CF}"/>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65725" y="2149487"/>
            <a:ext cx="5836877" cy="4368798"/>
          </a:xfrm>
          <a:prstGeom prst="rect">
            <a:avLst/>
          </a:prstGeom>
          <a:noFill/>
          <a:ln>
            <a:noFill/>
          </a:ln>
        </p:spPr>
      </p:pic>
    </p:spTree>
    <p:extLst>
      <p:ext uri="{BB962C8B-B14F-4D97-AF65-F5344CB8AC3E}">
        <p14:creationId xmlns:p14="http://schemas.microsoft.com/office/powerpoint/2010/main" val="1871169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5F93-5193-4737-A57F-B5E9FEABC2C9}"/>
              </a:ext>
            </a:extLst>
          </p:cNvPr>
          <p:cNvSpPr>
            <a:spLocks noGrp="1"/>
          </p:cNvSpPr>
          <p:nvPr>
            <p:ph type="title"/>
          </p:nvPr>
        </p:nvSpPr>
        <p:spPr/>
        <p:txBody>
          <a:bodyPr>
            <a:normAutofit/>
          </a:bodyPr>
          <a:lstStyle/>
          <a:p>
            <a:r>
              <a:rPr lang="en-US" b="0" i="0" dirty="0">
                <a:solidFill>
                  <a:srgbClr val="000000"/>
                </a:solidFill>
                <a:effectLst/>
                <a:latin typeface="Tw Cen MT Condensed (Headings)"/>
              </a:rPr>
              <a:t>Introduction/Motivation.</a:t>
            </a:r>
            <a:r>
              <a:rPr lang="en-US" dirty="0">
                <a:latin typeface="Tw Cen MT Condensed (Headings)"/>
              </a:rPr>
              <a:t> </a:t>
            </a:r>
          </a:p>
        </p:txBody>
      </p:sp>
      <p:sp>
        <p:nvSpPr>
          <p:cNvPr id="3" name="Content Placeholder 2">
            <a:extLst>
              <a:ext uri="{FF2B5EF4-FFF2-40B4-BE49-F238E27FC236}">
                <a16:creationId xmlns:a16="http://schemas.microsoft.com/office/drawing/2014/main" id="{26ED28D6-0575-4912-97B1-BD637D9D3C1B}"/>
              </a:ext>
            </a:extLst>
          </p:cNvPr>
          <p:cNvSpPr>
            <a:spLocks noGrp="1"/>
          </p:cNvSpPr>
          <p:nvPr>
            <p:ph idx="1"/>
          </p:nvPr>
        </p:nvSpPr>
        <p:spPr/>
        <p:txBody>
          <a:bodyPr/>
          <a:lstStyle/>
          <a:p>
            <a:r>
              <a:rPr lang="en-US" sz="1800" b="0" i="0" dirty="0">
                <a:solidFill>
                  <a:srgbClr val="000000"/>
                </a:solidFill>
                <a:effectLst/>
                <a:latin typeface="Calibri-Light"/>
              </a:rPr>
              <a:t>HIV cannot be cured yet, but some treatments can be used to slow the progression of the disease. This treatment will also make the sufferer live longer, so they can lead a normal life. With early HIV diagnosis and effective treatment, people with HIV will not turn into AIDS. AIDS is the final stage of</a:t>
            </a:r>
            <a:br>
              <a:rPr lang="en-US" sz="1800" b="0" i="0" dirty="0">
                <a:solidFill>
                  <a:srgbClr val="000000"/>
                </a:solidFill>
                <a:effectLst/>
                <a:latin typeface="Calibri-Light"/>
              </a:rPr>
            </a:br>
            <a:r>
              <a:rPr lang="en-US" sz="1800" b="0" i="0" dirty="0">
                <a:solidFill>
                  <a:srgbClr val="000000"/>
                </a:solidFill>
                <a:effectLst/>
                <a:latin typeface="Calibri-Light"/>
              </a:rPr>
              <a:t>HIV infection.</a:t>
            </a:r>
          </a:p>
          <a:p>
            <a:br>
              <a:rPr lang="en-US" sz="1800" b="0" i="0" dirty="0">
                <a:solidFill>
                  <a:srgbClr val="000000"/>
                </a:solidFill>
                <a:effectLst/>
                <a:latin typeface="Calibri-Light"/>
              </a:rPr>
            </a:br>
            <a:r>
              <a:rPr lang="en-US" sz="1800" b="0" i="0" dirty="0">
                <a:solidFill>
                  <a:srgbClr val="000000"/>
                </a:solidFill>
                <a:effectLst/>
                <a:latin typeface="Calibri-Light"/>
              </a:rPr>
              <a:t>By using survival analysis, health workers can make predictions about the likelihood that a patient infected with AIDS will survive how long it has been since the patient is diagnosed. Survival analysis corresponds to a set of statistical approaches used to investigate the time it takes for an event of interest to occur.</a:t>
            </a:r>
            <a:endParaRPr lang="en-US" dirty="0"/>
          </a:p>
        </p:txBody>
      </p:sp>
    </p:spTree>
    <p:extLst>
      <p:ext uri="{BB962C8B-B14F-4D97-AF65-F5344CB8AC3E}">
        <p14:creationId xmlns:p14="http://schemas.microsoft.com/office/powerpoint/2010/main" val="77787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F3BE5-C65B-4C57-A0B4-3F3227050BC0}"/>
              </a:ext>
            </a:extLst>
          </p:cNvPr>
          <p:cNvSpPr>
            <a:spLocks noGrp="1"/>
          </p:cNvSpPr>
          <p:nvPr>
            <p:ph type="title"/>
          </p:nvPr>
        </p:nvSpPr>
        <p:spPr/>
        <p:txBody>
          <a:bodyPr>
            <a:normAutofit/>
          </a:bodyPr>
          <a:lstStyle/>
          <a:p>
            <a:r>
              <a:rPr lang="en-US" b="0" i="0" dirty="0">
                <a:solidFill>
                  <a:srgbClr val="000000"/>
                </a:solidFill>
                <a:effectLst/>
                <a:latin typeface="Tw Cen MT Condensed (Headings)"/>
              </a:rPr>
              <a:t>Methods</a:t>
            </a:r>
            <a:r>
              <a:rPr lang="en-US" dirty="0">
                <a:latin typeface="Tw Cen MT Condensed (Headings)"/>
              </a:rPr>
              <a:t> </a:t>
            </a:r>
          </a:p>
        </p:txBody>
      </p:sp>
      <p:sp>
        <p:nvSpPr>
          <p:cNvPr id="3" name="Content Placeholder 2">
            <a:extLst>
              <a:ext uri="{FF2B5EF4-FFF2-40B4-BE49-F238E27FC236}">
                <a16:creationId xmlns:a16="http://schemas.microsoft.com/office/drawing/2014/main" id="{77954DC1-B6BF-4DEE-B217-DDD169AF61FF}"/>
              </a:ext>
            </a:extLst>
          </p:cNvPr>
          <p:cNvSpPr>
            <a:spLocks noGrp="1"/>
          </p:cNvSpPr>
          <p:nvPr>
            <p:ph idx="1"/>
          </p:nvPr>
        </p:nvSpPr>
        <p:spPr/>
        <p:txBody>
          <a:bodyPr/>
          <a:lstStyle/>
          <a:p>
            <a:r>
              <a:rPr lang="en-US" dirty="0"/>
              <a:t>1. Kaplan </a:t>
            </a:r>
            <a:r>
              <a:rPr lang="en-US" dirty="0" err="1"/>
              <a:t>Meiers</a:t>
            </a:r>
            <a:r>
              <a:rPr lang="en-US" dirty="0"/>
              <a:t>.</a:t>
            </a:r>
          </a:p>
          <a:p>
            <a:r>
              <a:rPr lang="en-US" dirty="0"/>
              <a:t>2. Cox Proportional Hazards.</a:t>
            </a:r>
          </a:p>
          <a:p>
            <a:r>
              <a:rPr lang="en-US" dirty="0"/>
              <a:t>3. Weibull Proportional Hazards.</a:t>
            </a:r>
          </a:p>
          <a:p>
            <a:r>
              <a:rPr lang="en-US" dirty="0"/>
              <a:t>4. Exponential Proportional Hazards.</a:t>
            </a:r>
          </a:p>
        </p:txBody>
      </p:sp>
    </p:spTree>
    <p:extLst>
      <p:ext uri="{BB962C8B-B14F-4D97-AF65-F5344CB8AC3E}">
        <p14:creationId xmlns:p14="http://schemas.microsoft.com/office/powerpoint/2010/main" val="1384378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7D7F2-1986-4509-97B4-D82F4347AD14}"/>
              </a:ext>
            </a:extLst>
          </p:cNvPr>
          <p:cNvSpPr>
            <a:spLocks noGrp="1"/>
          </p:cNvSpPr>
          <p:nvPr>
            <p:ph type="title"/>
          </p:nvPr>
        </p:nvSpPr>
        <p:spPr/>
        <p:txBody>
          <a:bodyPr/>
          <a:lstStyle/>
          <a:p>
            <a:r>
              <a:rPr lang="en-US" dirty="0"/>
              <a:t>Kaplan </a:t>
            </a:r>
            <a:r>
              <a:rPr lang="en-US" dirty="0" err="1"/>
              <a:t>Meiers</a:t>
            </a:r>
            <a:endParaRPr lang="en-US" dirty="0"/>
          </a:p>
        </p:txBody>
      </p:sp>
      <p:pic>
        <p:nvPicPr>
          <p:cNvPr id="4" name="Content Placeholder 3">
            <a:extLst>
              <a:ext uri="{FF2B5EF4-FFF2-40B4-BE49-F238E27FC236}">
                <a16:creationId xmlns:a16="http://schemas.microsoft.com/office/drawing/2014/main" id="{C1CBF387-032E-49B3-AFFC-09DE6607453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18" y="2286000"/>
            <a:ext cx="6368701" cy="4022725"/>
          </a:xfrm>
          <a:prstGeom prst="rect">
            <a:avLst/>
          </a:prstGeom>
          <a:noFill/>
          <a:ln>
            <a:noFill/>
          </a:ln>
        </p:spPr>
      </p:pic>
    </p:spTree>
    <p:extLst>
      <p:ext uri="{BB962C8B-B14F-4D97-AF65-F5344CB8AC3E}">
        <p14:creationId xmlns:p14="http://schemas.microsoft.com/office/powerpoint/2010/main" val="116411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DD3D3-D087-4232-837C-ECAE2390B255}"/>
              </a:ext>
            </a:extLst>
          </p:cNvPr>
          <p:cNvSpPr>
            <a:spLocks noGrp="1"/>
          </p:cNvSpPr>
          <p:nvPr>
            <p:ph type="title"/>
          </p:nvPr>
        </p:nvSpPr>
        <p:spPr/>
        <p:txBody>
          <a:bodyPr/>
          <a:lstStyle/>
          <a:p>
            <a:r>
              <a:rPr lang="en-US" sz="1800" b="1" dirty="0">
                <a:effectLst/>
                <a:latin typeface="Calibri Light" panose="020F0302020204030204" pitchFamily="34" charset="0"/>
                <a:ea typeface="Calibri" panose="020F0502020204030204" pitchFamily="34" charset="0"/>
              </a:rPr>
              <a:t>Kaplan Meier Probabilities Survival Curve Comparing </a:t>
            </a:r>
            <a:r>
              <a:rPr lang="en-US" sz="1800" b="1" dirty="0" err="1">
                <a:effectLst/>
                <a:latin typeface="Calibri Light" panose="020F0302020204030204" pitchFamily="34" charset="0"/>
                <a:ea typeface="Calibri" panose="020F0502020204030204" pitchFamily="34" charset="0"/>
              </a:rPr>
              <a:t>state_QLD</a:t>
            </a:r>
            <a:r>
              <a:rPr lang="en-US" sz="1800" b="1" dirty="0">
                <a:effectLst/>
                <a:latin typeface="Calibri Light" panose="020F0302020204030204" pitchFamily="34" charset="0"/>
                <a:ea typeface="Calibri" panose="020F0502020204030204" pitchFamily="34" charset="0"/>
              </a:rPr>
              <a:t> and </a:t>
            </a:r>
            <a:r>
              <a:rPr lang="en-US" sz="1800" b="1" dirty="0" err="1">
                <a:effectLst/>
                <a:latin typeface="Calibri Light" panose="020F0302020204030204" pitchFamily="34" charset="0"/>
                <a:ea typeface="Calibri" panose="020F0502020204030204" pitchFamily="34" charset="0"/>
              </a:rPr>
              <a:t>state_VIC</a:t>
            </a:r>
            <a:r>
              <a:rPr lang="en-US" sz="1800" b="1" dirty="0">
                <a:effectLst/>
                <a:latin typeface="Calibri Light" panose="020F0302020204030204" pitchFamily="34" charset="0"/>
                <a:ea typeface="Calibri" panose="020F0502020204030204" pitchFamily="34" charset="0"/>
              </a:rPr>
              <a:t> variable.</a:t>
            </a:r>
            <a:endParaRPr lang="en-US" dirty="0"/>
          </a:p>
        </p:txBody>
      </p:sp>
      <p:pic>
        <p:nvPicPr>
          <p:cNvPr id="4" name="Content Placeholder 3">
            <a:extLst>
              <a:ext uri="{FF2B5EF4-FFF2-40B4-BE49-F238E27FC236}">
                <a16:creationId xmlns:a16="http://schemas.microsoft.com/office/drawing/2014/main" id="{C52BE288-B507-4301-9DA2-15793ECF979B}"/>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18" y="2286000"/>
            <a:ext cx="6368701" cy="4022725"/>
          </a:xfrm>
          <a:prstGeom prst="rect">
            <a:avLst/>
          </a:prstGeom>
          <a:noFill/>
          <a:ln>
            <a:noFill/>
          </a:ln>
        </p:spPr>
      </p:pic>
    </p:spTree>
    <p:extLst>
      <p:ext uri="{BB962C8B-B14F-4D97-AF65-F5344CB8AC3E}">
        <p14:creationId xmlns:p14="http://schemas.microsoft.com/office/powerpoint/2010/main" val="962537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48443-2F18-4644-842C-99F2E91B0958}"/>
              </a:ext>
            </a:extLst>
          </p:cNvPr>
          <p:cNvSpPr>
            <a:spLocks noGrp="1"/>
          </p:cNvSpPr>
          <p:nvPr>
            <p:ph type="title"/>
          </p:nvPr>
        </p:nvSpPr>
        <p:spPr/>
        <p:txBody>
          <a:bodyPr>
            <a:normAutofit/>
          </a:bodyPr>
          <a:lstStyle/>
          <a:p>
            <a:r>
              <a:rPr lang="en-US" sz="3600" b="1" dirty="0">
                <a:effectLst/>
                <a:latin typeface="Tw Cen MT Condensed (Headings)"/>
                <a:ea typeface="Calibri" panose="020F0502020204030204" pitchFamily="34" charset="0"/>
              </a:rPr>
              <a:t>The Result of Log-rank Test using Kaplan Meier Method.</a:t>
            </a:r>
            <a:endParaRPr lang="en-US" sz="3600" dirty="0">
              <a:latin typeface="Tw Cen MT Condensed (Headings)"/>
            </a:endParaRPr>
          </a:p>
        </p:txBody>
      </p:sp>
      <p:sp>
        <p:nvSpPr>
          <p:cNvPr id="3" name="Content Placeholder 2">
            <a:extLst>
              <a:ext uri="{FF2B5EF4-FFF2-40B4-BE49-F238E27FC236}">
                <a16:creationId xmlns:a16="http://schemas.microsoft.com/office/drawing/2014/main" id="{05E3477D-8C57-4B4A-A5E4-8E3B92D64705}"/>
              </a:ext>
            </a:extLst>
          </p:cNvPr>
          <p:cNvSpPr>
            <a:spLocks noGrp="1"/>
          </p:cNvSpPr>
          <p:nvPr>
            <p:ph idx="1"/>
          </p:nvPr>
        </p:nvSpPr>
        <p:spPr/>
        <p:txBody>
          <a:bodyPr/>
          <a:lstStyle/>
          <a:p>
            <a:r>
              <a:rPr lang="en-US" sz="1800" dirty="0">
                <a:effectLst/>
                <a:latin typeface="Calibri Light" panose="020F0302020204030204" pitchFamily="34" charset="0"/>
                <a:ea typeface="Calibri" panose="020F0502020204030204" pitchFamily="34" charset="0"/>
                <a:cs typeface="Times New Roman" panose="02020603050405020304" pitchFamily="18" charset="0"/>
              </a:rPr>
              <a:t>The log-rank test for difference in survival gives a p-value of p = 2e</a:t>
            </a:r>
            <a:r>
              <a:rPr lang="en-US" sz="1800" baseline="30000" dirty="0">
                <a:effectLst/>
                <a:latin typeface="Calibri Light" panose="020F0302020204030204" pitchFamily="34" charset="0"/>
                <a:ea typeface="Calibri" panose="020F0502020204030204" pitchFamily="34" charset="0"/>
                <a:cs typeface="Times New Roman" panose="02020603050405020304" pitchFamily="18" charset="0"/>
              </a:rPr>
              <a:t>-11 </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(Mantel-Haenszel test) and p = 4e-</a:t>
            </a:r>
            <a:r>
              <a:rPr lang="en-US" sz="1800" baseline="30000" dirty="0">
                <a:effectLst/>
                <a:latin typeface="Calibri Light" panose="020F0302020204030204" pitchFamily="34" charset="0"/>
                <a:ea typeface="Calibri" panose="020F0502020204030204" pitchFamily="34" charset="0"/>
                <a:cs typeface="Times New Roman" panose="02020603050405020304" pitchFamily="18" charset="0"/>
              </a:rPr>
              <a:t>11</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Peto</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&amp;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Peto</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modification of the </a:t>
            </a:r>
            <a:r>
              <a:rPr lang="en-US" sz="1800" dirty="0" err="1">
                <a:effectLst/>
                <a:latin typeface="Calibri Light" panose="020F0302020204030204" pitchFamily="34" charset="0"/>
                <a:ea typeface="Calibri" panose="020F0502020204030204" pitchFamily="34" charset="0"/>
                <a:cs typeface="Times New Roman" panose="02020603050405020304" pitchFamily="18" charset="0"/>
              </a:rPr>
              <a:t>Gehan</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-Wilcoxon test), indicating that the state groups differ significantly in survival. </a:t>
            </a:r>
            <a:r>
              <a:rPr lang="en-US" sz="1800" spc="-5" dirty="0">
                <a:solidFill>
                  <a:srgbClr val="292929"/>
                </a:solidFill>
                <a:effectLst/>
                <a:latin typeface="Calibri Light" panose="020F0302020204030204" pitchFamily="34" charset="0"/>
                <a:ea typeface="Calibri" panose="020F0502020204030204" pitchFamily="34" charset="0"/>
                <a:cs typeface="Times New Roman" panose="02020603050405020304" pitchFamily="18" charset="0"/>
              </a:rPr>
              <a:t>By looking at the p-value of the observation, we can see that there are no reasons to reject the null hypothesis stating that the survival functions are </a:t>
            </a:r>
            <a:r>
              <a:rPr lang="en-US" sz="1800" b="1" spc="-5" dirty="0">
                <a:solidFill>
                  <a:srgbClr val="292929"/>
                </a:solidFill>
                <a:effectLst/>
                <a:latin typeface="Calibri Light" panose="020F0302020204030204" pitchFamily="34" charset="0"/>
                <a:ea typeface="Calibri" panose="020F0502020204030204" pitchFamily="34" charset="0"/>
                <a:cs typeface="Times New Roman" panose="02020603050405020304" pitchFamily="18" charset="0"/>
              </a:rPr>
              <a:t>not identical</a:t>
            </a:r>
            <a:r>
              <a:rPr lang="en-US" sz="1800" spc="-5" dirty="0">
                <a:solidFill>
                  <a:srgbClr val="292929"/>
                </a:solidFill>
                <a:effectLst/>
                <a:latin typeface="Calibri Light" panose="020F0302020204030204" pitchFamily="34" charset="0"/>
                <a:ea typeface="Calibri" panose="020F0502020204030204" pitchFamily="34" charset="0"/>
                <a:cs typeface="Times New Roman" panose="02020603050405020304" pitchFamily="18" charset="0"/>
              </a:rPr>
              <a:t>.</a:t>
            </a:r>
            <a:r>
              <a:rPr lang="en-US" sz="1800" dirty="0">
                <a:effectLst/>
                <a:latin typeface="Calibri Light" panose="020F0302020204030204" pitchFamily="34" charset="0"/>
                <a:ea typeface="Calibri" panose="020F0502020204030204" pitchFamily="34" charset="0"/>
                <a:cs typeface="Times New Roman" panose="02020603050405020304" pitchFamily="18" charset="0"/>
              </a:rPr>
              <a:t> </a:t>
            </a:r>
            <a:r>
              <a:rPr lang="en-US" sz="1800" dirty="0">
                <a:solidFill>
                  <a:srgbClr val="021B34"/>
                </a:solidFill>
                <a:effectLst/>
                <a:latin typeface="Calibri Light" panose="020F0302020204030204" pitchFamily="34" charset="0"/>
                <a:ea typeface="Calibri" panose="020F0502020204030204" pitchFamily="34" charset="0"/>
                <a:cs typeface="Times New Roman" panose="02020603050405020304" pitchFamily="18" charset="0"/>
              </a:rPr>
              <a:t>The chi-square statistic for a test of equality which gives almost the same quality and both of the test has the same strata which are 1 degree of freedom.</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810207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F19E-A7C4-4A20-923A-1BF4235BE4F8}"/>
              </a:ext>
            </a:extLst>
          </p:cNvPr>
          <p:cNvSpPr>
            <a:spLocks noGrp="1"/>
          </p:cNvSpPr>
          <p:nvPr>
            <p:ph type="title"/>
          </p:nvPr>
        </p:nvSpPr>
        <p:spPr/>
        <p:txBody>
          <a:bodyPr/>
          <a:lstStyle/>
          <a:p>
            <a:r>
              <a:rPr lang="en-US" b="1" dirty="0"/>
              <a:t>Cox Proportional hazards.</a:t>
            </a:r>
          </a:p>
        </p:txBody>
      </p:sp>
      <p:pic>
        <p:nvPicPr>
          <p:cNvPr id="4" name="Content Placeholder 3">
            <a:extLst>
              <a:ext uri="{FF2B5EF4-FFF2-40B4-BE49-F238E27FC236}">
                <a16:creationId xmlns:a16="http://schemas.microsoft.com/office/drawing/2014/main" id="{6EE5C82B-6DC7-4C72-8951-433ECA539081}"/>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18" y="2286000"/>
            <a:ext cx="6368701" cy="4022725"/>
          </a:xfrm>
          <a:prstGeom prst="rect">
            <a:avLst/>
          </a:prstGeom>
          <a:noFill/>
          <a:ln>
            <a:noFill/>
          </a:ln>
        </p:spPr>
      </p:pic>
    </p:spTree>
    <p:extLst>
      <p:ext uri="{BB962C8B-B14F-4D97-AF65-F5344CB8AC3E}">
        <p14:creationId xmlns:p14="http://schemas.microsoft.com/office/powerpoint/2010/main" val="3864691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7A4D-B0E5-4996-B82A-792E5FF10CF9}"/>
              </a:ext>
            </a:extLst>
          </p:cNvPr>
          <p:cNvSpPr>
            <a:spLocks noGrp="1"/>
          </p:cNvSpPr>
          <p:nvPr>
            <p:ph type="title"/>
          </p:nvPr>
        </p:nvSpPr>
        <p:spPr/>
        <p:txBody>
          <a:bodyPr/>
          <a:lstStyle/>
          <a:p>
            <a:r>
              <a:rPr lang="en-US" dirty="0"/>
              <a:t>Proportional Hazards assumptions</a:t>
            </a:r>
          </a:p>
        </p:txBody>
      </p:sp>
      <p:sp>
        <p:nvSpPr>
          <p:cNvPr id="3" name="Content Placeholder 2">
            <a:extLst>
              <a:ext uri="{FF2B5EF4-FFF2-40B4-BE49-F238E27FC236}">
                <a16:creationId xmlns:a16="http://schemas.microsoft.com/office/drawing/2014/main" id="{E2A5B128-BBF4-426A-84C5-091A63F39256}"/>
              </a:ext>
            </a:extLst>
          </p:cNvPr>
          <p:cNvSpPr>
            <a:spLocks noGrp="1"/>
          </p:cNvSpPr>
          <p:nvPr>
            <p:ph idx="1"/>
          </p:nvPr>
        </p:nvSpPr>
        <p:spPr/>
        <p:txBody>
          <a:bodyPr/>
          <a:lstStyle/>
          <a:p>
            <a:r>
              <a:rPr lang="en-US"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Based on Wald test, it gives conclusion that the model is not gives significant result because the p value is greater than 5%. The hazard for the </a:t>
            </a:r>
            <a:r>
              <a:rPr lang="en-US" sz="1800" dirty="0" err="1">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state_QLD</a:t>
            </a:r>
            <a:r>
              <a:rPr lang="en-US"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group is 7.886 times the hazard for the </a:t>
            </a:r>
            <a:r>
              <a:rPr lang="en-US" sz="1800" dirty="0" err="1">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state_VIC</a:t>
            </a:r>
            <a:r>
              <a:rPr lang="en-US"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group. The value 7.886 is calculated as exp(coefficient of the </a:t>
            </a:r>
            <a:r>
              <a:rPr lang="en-US" sz="1800" dirty="0" err="1">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state_VIC</a:t>
            </a:r>
            <a:r>
              <a:rPr lang="en-US"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 variable); that is, e to the 2.279 equals 7.886. The 95% confidence interval for the treatment effect is given by the range of values</a:t>
            </a:r>
            <a:br>
              <a:rPr lang="en-US"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br>
            <a:r>
              <a:rPr lang="en-US" sz="1800" dirty="0">
                <a:solidFill>
                  <a:srgbClr val="000000"/>
                </a:solidFill>
                <a:effectLst/>
                <a:latin typeface="Calibri Light" panose="020F0302020204030204" pitchFamily="34" charset="0"/>
                <a:ea typeface="Calibri" panose="020F0502020204030204" pitchFamily="34" charset="0"/>
                <a:cs typeface="Times New Roman" panose="02020603050405020304" pitchFamily="18" charset="0"/>
              </a:rPr>
              <a:t>0 – Inf.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22930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4D356-91FB-4B7F-AF0D-09CBCE948622}"/>
              </a:ext>
            </a:extLst>
          </p:cNvPr>
          <p:cNvSpPr>
            <a:spLocks noGrp="1"/>
          </p:cNvSpPr>
          <p:nvPr>
            <p:ph type="title"/>
          </p:nvPr>
        </p:nvSpPr>
        <p:spPr/>
        <p:txBody>
          <a:bodyPr/>
          <a:lstStyle/>
          <a:p>
            <a:r>
              <a:rPr lang="en-US" dirty="0"/>
              <a:t>Log-log plots</a:t>
            </a:r>
          </a:p>
        </p:txBody>
      </p:sp>
      <p:pic>
        <p:nvPicPr>
          <p:cNvPr id="4" name="Content Placeholder 3">
            <a:extLst>
              <a:ext uri="{FF2B5EF4-FFF2-40B4-BE49-F238E27FC236}">
                <a16:creationId xmlns:a16="http://schemas.microsoft.com/office/drawing/2014/main" id="{A962F8E8-9477-432B-8BEE-EECE5EBC038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99718" y="2286000"/>
            <a:ext cx="6368701" cy="4022725"/>
          </a:xfrm>
          <a:prstGeom prst="rect">
            <a:avLst/>
          </a:prstGeom>
          <a:noFill/>
          <a:ln>
            <a:noFill/>
          </a:ln>
        </p:spPr>
      </p:pic>
    </p:spTree>
    <p:extLst>
      <p:ext uri="{BB962C8B-B14F-4D97-AF65-F5344CB8AC3E}">
        <p14:creationId xmlns:p14="http://schemas.microsoft.com/office/powerpoint/2010/main" val="23807290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28</TotalTime>
  <Words>419</Words>
  <Application>Microsoft Office PowerPoint</Application>
  <PresentationFormat>Widescreen</PresentationFormat>
  <Paragraphs>21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Calibri</vt:lpstr>
      <vt:lpstr>Calibri Light</vt:lpstr>
      <vt:lpstr>Calibri-Light</vt:lpstr>
      <vt:lpstr>Tw Cen MT</vt:lpstr>
      <vt:lpstr>Tw Cen MT Condensed</vt:lpstr>
      <vt:lpstr>Tw Cen MT Condensed (Headings)</vt:lpstr>
      <vt:lpstr>Wingdings 3</vt:lpstr>
      <vt:lpstr>Integral</vt:lpstr>
      <vt:lpstr>PROJECT 11 : Australian AIDS Survival Data.  </vt:lpstr>
      <vt:lpstr>Introduction/Motivation. </vt:lpstr>
      <vt:lpstr>Methods </vt:lpstr>
      <vt:lpstr>Kaplan Meiers</vt:lpstr>
      <vt:lpstr>Kaplan Meier Probabilities Survival Curve Comparing state_QLD and state_VIC variable.</vt:lpstr>
      <vt:lpstr>The Result of Log-rank Test using Kaplan Meier Method.</vt:lpstr>
      <vt:lpstr>Cox Proportional hazards.</vt:lpstr>
      <vt:lpstr>Proportional Hazards assumptions</vt:lpstr>
      <vt:lpstr>Log-log plots</vt:lpstr>
      <vt:lpstr>Parametric Proportional Hazards (PH) and Acceleration Failure Time (AFT)</vt:lpstr>
      <vt:lpstr>Exponential Proportional Hazards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11 : Australian AIDS Survival Data.  </dc:title>
  <dc:creator>Ary Irawan</dc:creator>
  <cp:lastModifiedBy>Ary Irawan</cp:lastModifiedBy>
  <cp:revision>7</cp:revision>
  <dcterms:created xsi:type="dcterms:W3CDTF">2021-05-25T03:55:41Z</dcterms:created>
  <dcterms:modified xsi:type="dcterms:W3CDTF">2021-05-25T04:24:02Z</dcterms:modified>
</cp:coreProperties>
</file>