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42"/>
  </p:notesMasterIdLst>
  <p:sldIdLst>
    <p:sldId id="256" r:id="rId2"/>
    <p:sldId id="263" r:id="rId3"/>
    <p:sldId id="257" r:id="rId4"/>
    <p:sldId id="258" r:id="rId5"/>
    <p:sldId id="264" r:id="rId6"/>
    <p:sldId id="265" r:id="rId7"/>
    <p:sldId id="267" r:id="rId8"/>
    <p:sldId id="291" r:id="rId9"/>
    <p:sldId id="300" r:id="rId10"/>
    <p:sldId id="299" r:id="rId11"/>
    <p:sldId id="261" r:id="rId12"/>
    <p:sldId id="270" r:id="rId13"/>
    <p:sldId id="271" r:id="rId14"/>
    <p:sldId id="292" r:id="rId15"/>
    <p:sldId id="272" r:id="rId16"/>
    <p:sldId id="278" r:id="rId17"/>
    <p:sldId id="301" r:id="rId18"/>
    <p:sldId id="303" r:id="rId19"/>
    <p:sldId id="260" r:id="rId20"/>
    <p:sldId id="262" r:id="rId21"/>
    <p:sldId id="273" r:id="rId22"/>
    <p:sldId id="274" r:id="rId23"/>
    <p:sldId id="302" r:id="rId24"/>
    <p:sldId id="275" r:id="rId25"/>
    <p:sldId id="276" r:id="rId26"/>
    <p:sldId id="289" r:id="rId27"/>
    <p:sldId id="279" r:id="rId28"/>
    <p:sldId id="280" r:id="rId29"/>
    <p:sldId id="290" r:id="rId30"/>
    <p:sldId id="281" r:id="rId31"/>
    <p:sldId id="282" r:id="rId32"/>
    <p:sldId id="287" r:id="rId33"/>
    <p:sldId id="294" r:id="rId34"/>
    <p:sldId id="295" r:id="rId35"/>
    <p:sldId id="296" r:id="rId36"/>
    <p:sldId id="298" r:id="rId37"/>
    <p:sldId id="285" r:id="rId38"/>
    <p:sldId id="297" r:id="rId39"/>
    <p:sldId id="259" r:id="rId40"/>
    <p:sldId id="277" r:id="rId41"/>
  </p:sldIdLst>
  <p:sldSz cx="12192000" cy="6858000"/>
  <p:notesSz cx="6858000" cy="9144000"/>
  <p:custShowLst>
    <p:custShow name="Custom Show 1" id="0">
      <p:sldLst>
        <p:sld r:id="rId4"/>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2"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605" autoAdjust="0"/>
    <p:restoredTop sz="86373" autoAdjust="0"/>
  </p:normalViewPr>
  <p:slideViewPr>
    <p:cSldViewPr snapToGrid="0" showGuides="1">
      <p:cViewPr varScale="1">
        <p:scale>
          <a:sx n="88" d="100"/>
          <a:sy n="88" d="100"/>
        </p:scale>
        <p:origin x="150" y="672"/>
      </p:cViewPr>
      <p:guideLst>
        <p:guide orient="horz" pos="2232"/>
        <p:guide pos="3840"/>
      </p:guideLst>
    </p:cSldViewPr>
  </p:slideViewPr>
  <p:outlineViewPr>
    <p:cViewPr>
      <p:scale>
        <a:sx n="33" d="100"/>
        <a:sy n="33" d="100"/>
      </p:scale>
      <p:origin x="0" y="-12810"/>
    </p:cViewPr>
  </p:outlineViewPr>
  <p:notesTextViewPr>
    <p:cViewPr>
      <p:scale>
        <a:sx n="1" d="1"/>
        <a:sy n="1" d="1"/>
      </p:scale>
      <p:origin x="0" y="0"/>
    </p:cViewPr>
  </p:notesTextViewPr>
  <p:notesViewPr>
    <p:cSldViewPr snapToGrid="0" showGuides="1">
      <p:cViewPr varScale="1">
        <p:scale>
          <a:sx n="101" d="100"/>
          <a:sy n="101" d="100"/>
        </p:scale>
        <p:origin x="3234"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CDDD83-3D37-4234-8526-DE356467CB89}" type="datetimeFigureOut">
              <a:rPr lang="en-US" smtClean="0"/>
              <a:t>4/18/2017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D2F9C1-D7C2-41D3-99DC-C523929FA744}" type="slidenum">
              <a:rPr lang="en-US" smtClean="0"/>
              <a:t>‹#›</a:t>
            </a:fld>
            <a:endParaRPr lang="en-US"/>
          </a:p>
        </p:txBody>
      </p:sp>
    </p:spTree>
    <p:extLst>
      <p:ext uri="{BB962C8B-B14F-4D97-AF65-F5344CB8AC3E}">
        <p14:creationId xmlns:p14="http://schemas.microsoft.com/office/powerpoint/2010/main" val="3499183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5D2F9C1-D7C2-41D3-99DC-C523929FA744}" type="slidenum">
              <a:rPr lang="en-US" smtClean="0"/>
              <a:t>3</a:t>
            </a:fld>
            <a:endParaRPr lang="en-US"/>
          </a:p>
        </p:txBody>
      </p:sp>
    </p:spTree>
    <p:extLst>
      <p:ext uri="{BB962C8B-B14F-4D97-AF65-F5344CB8AC3E}">
        <p14:creationId xmlns:p14="http://schemas.microsoft.com/office/powerpoint/2010/main" val="841977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Arguably just a Boolean with signal capability.  Could live in Controller, if it weren’t for the example.  However, perhaps it would have a power input that would make the signal conditional on the switch setting and the availability of power.</a:t>
            </a:r>
          </a:p>
        </p:txBody>
      </p:sp>
      <p:sp>
        <p:nvSpPr>
          <p:cNvPr id="4" name="Slide Number Placeholder 3"/>
          <p:cNvSpPr>
            <a:spLocks noGrp="1"/>
          </p:cNvSpPr>
          <p:nvPr>
            <p:ph type="sldNum" sz="quarter" idx="10"/>
          </p:nvPr>
        </p:nvSpPr>
        <p:spPr/>
        <p:txBody>
          <a:bodyPr/>
          <a:lstStyle/>
          <a:p>
            <a:fld id="{05D2F9C1-D7C2-41D3-99DC-C523929FA744}" type="slidenum">
              <a:rPr lang="en-US" smtClean="0"/>
              <a:t>36</a:t>
            </a:fld>
            <a:endParaRPr lang="en-US"/>
          </a:p>
        </p:txBody>
      </p:sp>
    </p:spTree>
    <p:extLst>
      <p:ext uri="{BB962C8B-B14F-4D97-AF65-F5344CB8AC3E}">
        <p14:creationId xmlns:p14="http://schemas.microsoft.com/office/powerpoint/2010/main" val="1725678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practice is critical for maintaining consistency when there are multiple views of data.</a:t>
            </a:r>
          </a:p>
          <a:p>
            <a:r>
              <a:rPr lang="en-US" dirty="0"/>
              <a:t>The entire view module could be removed/replaced and the application would still function correctly without any change to the model</a:t>
            </a:r>
          </a:p>
          <a:p>
            <a:r>
              <a:rPr lang="en-US" dirty="0"/>
              <a:t>Don’t copy code.  If it looks mostly the same this is </a:t>
            </a:r>
          </a:p>
          <a:p>
            <a:endParaRPr lang="en-US" dirty="0"/>
          </a:p>
        </p:txBody>
      </p:sp>
      <p:sp>
        <p:nvSpPr>
          <p:cNvPr id="4" name="Slide Number Placeholder 3"/>
          <p:cNvSpPr>
            <a:spLocks noGrp="1"/>
          </p:cNvSpPr>
          <p:nvPr>
            <p:ph type="sldNum" sz="quarter" idx="10"/>
          </p:nvPr>
        </p:nvSpPr>
        <p:spPr/>
        <p:txBody>
          <a:bodyPr/>
          <a:lstStyle/>
          <a:p>
            <a:fld id="{05D2F9C1-D7C2-41D3-99DC-C523929FA744}" type="slidenum">
              <a:rPr lang="en-US" smtClean="0"/>
              <a:t>4</a:t>
            </a:fld>
            <a:endParaRPr lang="en-US"/>
          </a:p>
        </p:txBody>
      </p:sp>
    </p:spTree>
    <p:extLst>
      <p:ext uri="{BB962C8B-B14F-4D97-AF65-F5344CB8AC3E}">
        <p14:creationId xmlns:p14="http://schemas.microsoft.com/office/powerpoint/2010/main" val="2899730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simple application which polls the temperature sensor</a:t>
            </a:r>
          </a:p>
        </p:txBody>
      </p:sp>
      <p:sp>
        <p:nvSpPr>
          <p:cNvPr id="4" name="Slide Number Placeholder 3"/>
          <p:cNvSpPr>
            <a:spLocks noGrp="1"/>
          </p:cNvSpPr>
          <p:nvPr>
            <p:ph type="sldNum" sz="quarter" idx="10"/>
          </p:nvPr>
        </p:nvSpPr>
        <p:spPr/>
        <p:txBody>
          <a:bodyPr/>
          <a:lstStyle/>
          <a:p>
            <a:fld id="{05D2F9C1-D7C2-41D3-99DC-C523929FA744}" type="slidenum">
              <a:rPr lang="en-US" smtClean="0"/>
              <a:t>5</a:t>
            </a:fld>
            <a:endParaRPr lang="en-US"/>
          </a:p>
        </p:txBody>
      </p:sp>
    </p:spTree>
    <p:extLst>
      <p:ext uri="{BB962C8B-B14F-4D97-AF65-F5344CB8AC3E}">
        <p14:creationId xmlns:p14="http://schemas.microsoft.com/office/powerpoint/2010/main" val="471597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start of each event loop the wakeup() method is invoked.  It reads the temperature sensor and sets a text label.  This is good MVC, but it is a lot of work if the temperature hasn’t changed.</a:t>
            </a:r>
          </a:p>
        </p:txBody>
      </p:sp>
      <p:sp>
        <p:nvSpPr>
          <p:cNvPr id="4" name="Slide Number Placeholder 3"/>
          <p:cNvSpPr>
            <a:spLocks noGrp="1"/>
          </p:cNvSpPr>
          <p:nvPr>
            <p:ph type="sldNum" sz="quarter" idx="10"/>
          </p:nvPr>
        </p:nvSpPr>
        <p:spPr/>
        <p:txBody>
          <a:bodyPr/>
          <a:lstStyle/>
          <a:p>
            <a:fld id="{05D2F9C1-D7C2-41D3-99DC-C523929FA744}" type="slidenum">
              <a:rPr lang="en-US" smtClean="0"/>
              <a:t>6</a:t>
            </a:fld>
            <a:endParaRPr lang="en-US"/>
          </a:p>
        </p:txBody>
      </p:sp>
    </p:spTree>
    <p:extLst>
      <p:ext uri="{BB962C8B-B14F-4D97-AF65-F5344CB8AC3E}">
        <p14:creationId xmlns:p14="http://schemas.microsoft.com/office/powerpoint/2010/main" val="1629925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temperature sensor class simply provides a varying temperature over the course of the day.  It keeps a “</a:t>
            </a:r>
            <a:r>
              <a:rPr lang="en-US" dirty="0" err="1"/>
              <a:t>timeOfDay</a:t>
            </a:r>
            <a:r>
              <a:rPr lang="en-US" dirty="0"/>
              <a:t>” and moves it forward</a:t>
            </a:r>
          </a:p>
        </p:txBody>
      </p:sp>
      <p:sp>
        <p:nvSpPr>
          <p:cNvPr id="4" name="Slide Number Placeholder 3"/>
          <p:cNvSpPr>
            <a:spLocks noGrp="1"/>
          </p:cNvSpPr>
          <p:nvPr>
            <p:ph type="sldNum" sz="quarter" idx="10"/>
          </p:nvPr>
        </p:nvSpPr>
        <p:spPr/>
        <p:txBody>
          <a:bodyPr/>
          <a:lstStyle/>
          <a:p>
            <a:fld id="{05D2F9C1-D7C2-41D3-99DC-C523929FA744}" type="slidenum">
              <a:rPr lang="en-US" smtClean="0"/>
              <a:t>7</a:t>
            </a:fld>
            <a:endParaRPr lang="en-US"/>
          </a:p>
        </p:txBody>
      </p:sp>
    </p:spTree>
    <p:extLst>
      <p:ext uri="{BB962C8B-B14F-4D97-AF65-F5344CB8AC3E}">
        <p14:creationId xmlns:p14="http://schemas.microsoft.com/office/powerpoint/2010/main" val="3419193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getCurrentTemperature</a:t>
            </a:r>
            <a:r>
              <a:rPr lang="en-US" dirty="0"/>
              <a:t>() advances the clock, and gives the temperature back.</a:t>
            </a:r>
          </a:p>
          <a:p>
            <a:r>
              <a:rPr lang="en-US" dirty="0" err="1"/>
              <a:t>updateTimeOfDay</a:t>
            </a:r>
            <a:r>
              <a:rPr lang="en-US" dirty="0"/>
              <a:t> keeps time in the range 0..24</a:t>
            </a:r>
          </a:p>
          <a:p>
            <a:r>
              <a:rPr lang="en-US" dirty="0" err="1"/>
              <a:t>tempFromTimeOfDay</a:t>
            </a:r>
            <a:r>
              <a:rPr lang="en-US" dirty="0"/>
              <a:t>() gives a smoothly varying </a:t>
            </a:r>
            <a:r>
              <a:rPr lang="en-US" dirty="0" err="1"/>
              <a:t>tempearture</a:t>
            </a:r>
            <a:endParaRPr lang="en-US" dirty="0"/>
          </a:p>
        </p:txBody>
      </p:sp>
      <p:sp>
        <p:nvSpPr>
          <p:cNvPr id="4" name="Slide Number Placeholder 3"/>
          <p:cNvSpPr>
            <a:spLocks noGrp="1"/>
          </p:cNvSpPr>
          <p:nvPr>
            <p:ph type="sldNum" sz="quarter" idx="10"/>
          </p:nvPr>
        </p:nvSpPr>
        <p:spPr/>
        <p:txBody>
          <a:bodyPr/>
          <a:lstStyle/>
          <a:p>
            <a:fld id="{05D2F9C1-D7C2-41D3-99DC-C523929FA744}" type="slidenum">
              <a:rPr lang="en-US" smtClean="0"/>
              <a:t>8</a:t>
            </a:fld>
            <a:endParaRPr lang="en-US"/>
          </a:p>
        </p:txBody>
      </p:sp>
    </p:spTree>
    <p:extLst>
      <p:ext uri="{BB962C8B-B14F-4D97-AF65-F5344CB8AC3E}">
        <p14:creationId xmlns:p14="http://schemas.microsoft.com/office/powerpoint/2010/main" val="4239170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TemperatureSensor</a:t>
            </a:r>
            <a:r>
              <a:rPr lang="en-US" dirty="0"/>
              <a:t> becomes a “Subject”.  </a:t>
            </a:r>
            <a:r>
              <a:rPr lang="en-US" dirty="0" err="1"/>
              <a:t>getCurrentTemperature</a:t>
            </a:r>
            <a:r>
              <a:rPr lang="en-US" dirty="0"/>
              <a:t>() now just returns the last temperature.  </a:t>
            </a:r>
            <a:r>
              <a:rPr lang="en-US" dirty="0" err="1"/>
              <a:t>clockTick</a:t>
            </a:r>
            <a:r>
              <a:rPr lang="en-US" dirty="0"/>
              <a:t>() polls the actual hardware sensor (ok, computes the value)</a:t>
            </a:r>
          </a:p>
        </p:txBody>
      </p:sp>
      <p:sp>
        <p:nvSpPr>
          <p:cNvPr id="4" name="Slide Number Placeholder 3"/>
          <p:cNvSpPr>
            <a:spLocks noGrp="1"/>
          </p:cNvSpPr>
          <p:nvPr>
            <p:ph type="sldNum" sz="quarter" idx="10"/>
          </p:nvPr>
        </p:nvSpPr>
        <p:spPr/>
        <p:txBody>
          <a:bodyPr/>
          <a:lstStyle/>
          <a:p>
            <a:fld id="{05D2F9C1-D7C2-41D3-99DC-C523929FA744}" type="slidenum">
              <a:rPr lang="en-US" smtClean="0"/>
              <a:t>13</a:t>
            </a:fld>
            <a:endParaRPr lang="en-US"/>
          </a:p>
        </p:txBody>
      </p:sp>
    </p:spTree>
    <p:extLst>
      <p:ext uri="{BB962C8B-B14F-4D97-AF65-F5344CB8AC3E}">
        <p14:creationId xmlns:p14="http://schemas.microsoft.com/office/powerpoint/2010/main" val="3668593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Body of wakeup becomes notify().  The wakeup() method now just asks the sensor to do </a:t>
            </a:r>
            <a:r>
              <a:rPr lang="en-US" dirty="0" err="1"/>
              <a:t>clockTick</a:t>
            </a:r>
            <a:r>
              <a:rPr lang="en-US" dirty="0"/>
              <a:t>().  If the sensor were actually in an independent thread (as it will be shortly) then Controller wouldn’t actually do anything with the sensor.</a:t>
            </a:r>
          </a:p>
        </p:txBody>
      </p:sp>
      <p:sp>
        <p:nvSpPr>
          <p:cNvPr id="4" name="Slide Number Placeholder 3"/>
          <p:cNvSpPr>
            <a:spLocks noGrp="1"/>
          </p:cNvSpPr>
          <p:nvPr>
            <p:ph type="sldNum" sz="quarter" idx="10"/>
          </p:nvPr>
        </p:nvSpPr>
        <p:spPr/>
        <p:txBody>
          <a:bodyPr/>
          <a:lstStyle/>
          <a:p>
            <a:fld id="{05D2F9C1-D7C2-41D3-99DC-C523929FA744}" type="slidenum">
              <a:rPr lang="en-US" smtClean="0"/>
              <a:t>16</a:t>
            </a:fld>
            <a:endParaRPr lang="en-US"/>
          </a:p>
        </p:txBody>
      </p:sp>
    </p:spTree>
    <p:extLst>
      <p:ext uri="{BB962C8B-B14F-4D97-AF65-F5344CB8AC3E}">
        <p14:creationId xmlns:p14="http://schemas.microsoft.com/office/powerpoint/2010/main" val="3047157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D2F9C1-D7C2-41D3-99DC-C523929FA744}" type="slidenum">
              <a:rPr lang="en-US" smtClean="0"/>
              <a:t>26</a:t>
            </a:fld>
            <a:endParaRPr lang="en-US"/>
          </a:p>
        </p:txBody>
      </p:sp>
    </p:spTree>
    <p:extLst>
      <p:ext uri="{BB962C8B-B14F-4D97-AF65-F5344CB8AC3E}">
        <p14:creationId xmlns:p14="http://schemas.microsoft.com/office/powerpoint/2010/main" val="908132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AD8657D-1B39-4432-9D8C-6CC3C3411C5B}" type="datetimeFigureOut">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EB4A3F-2FD4-4F18-8EF2-414A3D98D65C}" type="slidenum">
              <a:rPr lang="en-US" smtClean="0"/>
              <a:t>‹#›</a:t>
            </a:fld>
            <a:endParaRPr lang="en-US"/>
          </a:p>
        </p:txBody>
      </p:sp>
    </p:spTree>
    <p:extLst>
      <p:ext uri="{BB962C8B-B14F-4D97-AF65-F5344CB8AC3E}">
        <p14:creationId xmlns:p14="http://schemas.microsoft.com/office/powerpoint/2010/main" val="1276704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D8657D-1B39-4432-9D8C-6CC3C3411C5B}" type="datetimeFigureOut">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EB4A3F-2FD4-4F18-8EF2-414A3D98D65C}" type="slidenum">
              <a:rPr lang="en-US" smtClean="0"/>
              <a:t>‹#›</a:t>
            </a:fld>
            <a:endParaRPr lang="en-US"/>
          </a:p>
        </p:txBody>
      </p:sp>
    </p:spTree>
    <p:extLst>
      <p:ext uri="{BB962C8B-B14F-4D97-AF65-F5344CB8AC3E}">
        <p14:creationId xmlns:p14="http://schemas.microsoft.com/office/powerpoint/2010/main" val="1610394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D8657D-1B39-4432-9D8C-6CC3C3411C5B}" type="datetimeFigureOut">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EB4A3F-2FD4-4F18-8EF2-414A3D98D65C}" type="slidenum">
              <a:rPr lang="en-US" smtClean="0"/>
              <a:t>‹#›</a:t>
            </a:fld>
            <a:endParaRPr lang="en-US"/>
          </a:p>
        </p:txBody>
      </p:sp>
    </p:spTree>
    <p:extLst>
      <p:ext uri="{BB962C8B-B14F-4D97-AF65-F5344CB8AC3E}">
        <p14:creationId xmlns:p14="http://schemas.microsoft.com/office/powerpoint/2010/main" val="3502342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7564"/>
            <a:ext cx="10655696" cy="1325563"/>
          </a:xfrm>
        </p:spPr>
        <p:txBody>
          <a:bodyPr/>
          <a:lstStyle/>
          <a:p>
            <a:r>
              <a:rPr lang="en-US" dirty="0"/>
              <a:t>Click to edit Master title style</a:t>
            </a:r>
          </a:p>
        </p:txBody>
      </p:sp>
      <p:sp>
        <p:nvSpPr>
          <p:cNvPr id="3" name="Content Placeholder 2"/>
          <p:cNvSpPr>
            <a:spLocks noGrp="1"/>
          </p:cNvSpPr>
          <p:nvPr>
            <p:ph idx="1"/>
          </p:nvPr>
        </p:nvSpPr>
        <p:spPr>
          <a:xfrm>
            <a:off x="597159" y="1363127"/>
            <a:ext cx="10756641" cy="48138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D8657D-1B39-4432-9D8C-6CC3C3411C5B}" type="datetimeFigureOut">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EB4A3F-2FD4-4F18-8EF2-414A3D98D65C}" type="slidenum">
              <a:rPr lang="en-US" smtClean="0"/>
              <a:t>‹#›</a:t>
            </a:fld>
            <a:endParaRPr lang="en-US"/>
          </a:p>
        </p:txBody>
      </p:sp>
      <p:cxnSp>
        <p:nvCxnSpPr>
          <p:cNvPr id="7" name="Straight Connector 6"/>
          <p:cNvCxnSpPr>
            <a:cxnSpLocks/>
          </p:cNvCxnSpPr>
          <p:nvPr userDrawn="1"/>
        </p:nvCxnSpPr>
        <p:spPr>
          <a:xfrm flipV="1">
            <a:off x="140096" y="1036314"/>
            <a:ext cx="6103344" cy="37564"/>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7141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D8657D-1B39-4432-9D8C-6CC3C3411C5B}" type="datetimeFigureOut">
              <a:rPr lang="en-US" smtClean="0"/>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EB4A3F-2FD4-4F18-8EF2-414A3D98D65C}" type="slidenum">
              <a:rPr lang="en-US" smtClean="0"/>
              <a:t>‹#›</a:t>
            </a:fld>
            <a:endParaRPr lang="en-US"/>
          </a:p>
        </p:txBody>
      </p:sp>
    </p:spTree>
    <p:extLst>
      <p:ext uri="{BB962C8B-B14F-4D97-AF65-F5344CB8AC3E}">
        <p14:creationId xmlns:p14="http://schemas.microsoft.com/office/powerpoint/2010/main" val="1898291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AD8657D-1B39-4432-9D8C-6CC3C3411C5B}" type="datetimeFigureOut">
              <a:rPr lang="en-US" smtClean="0"/>
              <a:t>4/18/2017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EB4A3F-2FD4-4F18-8EF2-414A3D98D65C}" type="slidenum">
              <a:rPr lang="en-US" smtClean="0"/>
              <a:t>‹#›</a:t>
            </a:fld>
            <a:endParaRPr lang="en-US"/>
          </a:p>
        </p:txBody>
      </p:sp>
      <p:cxnSp>
        <p:nvCxnSpPr>
          <p:cNvPr id="8" name="Straight Connector 7"/>
          <p:cNvCxnSpPr/>
          <p:nvPr userDrawn="1"/>
        </p:nvCxnSpPr>
        <p:spPr>
          <a:xfrm>
            <a:off x="11017" y="1363127"/>
            <a:ext cx="11865166" cy="0"/>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9522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AD8657D-1B39-4432-9D8C-6CC3C3411C5B}" type="datetimeFigureOut">
              <a:rPr lang="en-US" smtClean="0"/>
              <a:t>4/18/2017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EB4A3F-2FD4-4F18-8EF2-414A3D98D65C}" type="slidenum">
              <a:rPr lang="en-US" smtClean="0"/>
              <a:t>‹#›</a:t>
            </a:fld>
            <a:endParaRPr lang="en-US"/>
          </a:p>
        </p:txBody>
      </p:sp>
    </p:spTree>
    <p:extLst>
      <p:ext uri="{BB962C8B-B14F-4D97-AF65-F5344CB8AC3E}">
        <p14:creationId xmlns:p14="http://schemas.microsoft.com/office/powerpoint/2010/main" val="598477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D8657D-1B39-4432-9D8C-6CC3C3411C5B}" type="datetimeFigureOut">
              <a:rPr lang="en-US" smtClean="0"/>
              <a:t>4/18/2017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EB4A3F-2FD4-4F18-8EF2-414A3D98D65C}" type="slidenum">
              <a:rPr lang="en-US" smtClean="0"/>
              <a:t>‹#›</a:t>
            </a:fld>
            <a:endParaRPr lang="en-US"/>
          </a:p>
        </p:txBody>
      </p:sp>
    </p:spTree>
    <p:extLst>
      <p:ext uri="{BB962C8B-B14F-4D97-AF65-F5344CB8AC3E}">
        <p14:creationId xmlns:p14="http://schemas.microsoft.com/office/powerpoint/2010/main" val="3917266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8657D-1B39-4432-9D8C-6CC3C3411C5B}" type="datetimeFigureOut">
              <a:rPr lang="en-US" smtClean="0"/>
              <a:t>4/18/2017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EB4A3F-2FD4-4F18-8EF2-414A3D98D65C}" type="slidenum">
              <a:rPr lang="en-US" smtClean="0"/>
              <a:t>‹#›</a:t>
            </a:fld>
            <a:endParaRPr lang="en-US"/>
          </a:p>
        </p:txBody>
      </p:sp>
    </p:spTree>
    <p:extLst>
      <p:ext uri="{BB962C8B-B14F-4D97-AF65-F5344CB8AC3E}">
        <p14:creationId xmlns:p14="http://schemas.microsoft.com/office/powerpoint/2010/main" val="1800813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AD8657D-1B39-4432-9D8C-6CC3C3411C5B}" type="datetimeFigureOut">
              <a:rPr lang="en-US" smtClean="0"/>
              <a:t>4/18/2017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EB4A3F-2FD4-4F18-8EF2-414A3D98D65C}" type="slidenum">
              <a:rPr lang="en-US" smtClean="0"/>
              <a:t>‹#›</a:t>
            </a:fld>
            <a:endParaRPr lang="en-US"/>
          </a:p>
        </p:txBody>
      </p:sp>
    </p:spTree>
    <p:extLst>
      <p:ext uri="{BB962C8B-B14F-4D97-AF65-F5344CB8AC3E}">
        <p14:creationId xmlns:p14="http://schemas.microsoft.com/office/powerpoint/2010/main" val="2676788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AD8657D-1B39-4432-9D8C-6CC3C3411C5B}" type="datetimeFigureOut">
              <a:rPr lang="en-US" smtClean="0"/>
              <a:t>4/18/2017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EB4A3F-2FD4-4F18-8EF2-414A3D98D65C}" type="slidenum">
              <a:rPr lang="en-US" smtClean="0"/>
              <a:t>‹#›</a:t>
            </a:fld>
            <a:endParaRPr lang="en-US"/>
          </a:p>
        </p:txBody>
      </p:sp>
    </p:spTree>
    <p:extLst>
      <p:ext uri="{BB962C8B-B14F-4D97-AF65-F5344CB8AC3E}">
        <p14:creationId xmlns:p14="http://schemas.microsoft.com/office/powerpoint/2010/main" val="929475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8657D-1B39-4432-9D8C-6CC3C3411C5B}" type="datetimeFigureOut">
              <a:rPr lang="en-US" smtClean="0"/>
              <a:t>4/18/2017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EB4A3F-2FD4-4F18-8EF2-414A3D98D65C}" type="slidenum">
              <a:rPr lang="en-US" smtClean="0"/>
              <a:t>‹#›</a:t>
            </a:fld>
            <a:endParaRPr lang="en-US"/>
          </a:p>
        </p:txBody>
      </p:sp>
    </p:spTree>
    <p:extLst>
      <p:ext uri="{BB962C8B-B14F-4D97-AF65-F5344CB8AC3E}">
        <p14:creationId xmlns:p14="http://schemas.microsoft.com/office/powerpoint/2010/main" val="228721905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blog.codinghorror.com/understanding-model-view-controller/" TargetMode="External"/><Relationship Id="rId2" Type="http://schemas.openxmlformats.org/officeDocument/2006/relationships/hyperlink" Target="http://wiki.c2.com/?ModelViewController" TargetMode="Externa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hyperlink" Target="https://github.com/iraytrace/MVCdemo.git"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0159" y="4521665"/>
            <a:ext cx="5871681" cy="1797027"/>
          </a:xfrm>
          <a:prstGeom prst="rect">
            <a:avLst/>
          </a:prstGeom>
        </p:spPr>
      </p:pic>
      <p:sp>
        <p:nvSpPr>
          <p:cNvPr id="2" name="Title 1"/>
          <p:cNvSpPr>
            <a:spLocks noGrp="1"/>
          </p:cNvSpPr>
          <p:nvPr>
            <p:ph type="ctrTitle"/>
          </p:nvPr>
        </p:nvSpPr>
        <p:spPr/>
        <p:txBody>
          <a:bodyPr>
            <a:normAutofit/>
          </a:bodyPr>
          <a:lstStyle/>
          <a:p>
            <a:pPr algn="ctr">
              <a:lnSpc>
                <a:spcPct val="70000"/>
              </a:lnSpc>
            </a:pPr>
            <a:r>
              <a:rPr lang="en-US" sz="5100" dirty="0"/>
              <a:t>A Tour of</a:t>
            </a:r>
            <a:br>
              <a:rPr lang="en-US" sz="5100" dirty="0"/>
            </a:br>
            <a:r>
              <a:rPr lang="en-US" sz="5100" dirty="0"/>
              <a:t>Model-View-Controller</a:t>
            </a:r>
            <a:br>
              <a:rPr lang="en-US" sz="5100" dirty="0"/>
            </a:br>
            <a:r>
              <a:rPr lang="en-US" sz="3200" dirty="0"/>
              <a:t>and</a:t>
            </a:r>
            <a:br>
              <a:rPr lang="en-US" sz="5100" dirty="0"/>
            </a:br>
            <a:r>
              <a:rPr lang="en-US" sz="5100" dirty="0"/>
              <a:t>Supporting Patterns</a:t>
            </a:r>
          </a:p>
        </p:txBody>
      </p:sp>
      <p:sp>
        <p:nvSpPr>
          <p:cNvPr id="3" name="Subtitle 2"/>
          <p:cNvSpPr>
            <a:spLocks noGrp="1"/>
          </p:cNvSpPr>
          <p:nvPr>
            <p:ph type="subTitle" idx="1"/>
          </p:nvPr>
        </p:nvSpPr>
        <p:spPr/>
        <p:txBody>
          <a:bodyPr>
            <a:normAutofit/>
          </a:bodyPr>
          <a:lstStyle/>
          <a:p>
            <a:pPr marL="0" indent="0">
              <a:buNone/>
            </a:pPr>
            <a:r>
              <a:rPr lang="en-US" dirty="0"/>
              <a:t>Lee A. Butler</a:t>
            </a:r>
          </a:p>
        </p:txBody>
      </p:sp>
    </p:spTree>
    <p:extLst>
      <p:ext uri="{BB962C8B-B14F-4D97-AF65-F5344CB8AC3E}">
        <p14:creationId xmlns:p14="http://schemas.microsoft.com/office/powerpoint/2010/main" val="2075841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MVC, But Polling Is Evil</a:t>
            </a:r>
          </a:p>
        </p:txBody>
      </p:sp>
      <p:sp>
        <p:nvSpPr>
          <p:cNvPr id="3" name="Content Placeholder 2"/>
          <p:cNvSpPr>
            <a:spLocks noGrp="1"/>
          </p:cNvSpPr>
          <p:nvPr>
            <p:ph idx="1"/>
          </p:nvPr>
        </p:nvSpPr>
        <p:spPr/>
        <p:txBody>
          <a:bodyPr/>
          <a:lstStyle/>
          <a:p>
            <a:r>
              <a:rPr lang="en-US" dirty="0"/>
              <a:t>Can spend a lot of time finding out that nothing needs to be done</a:t>
            </a:r>
          </a:p>
          <a:p>
            <a:r>
              <a:rPr lang="en-US" dirty="0"/>
              <a:t>Can miss changes that happen faster than the polling rate</a:t>
            </a:r>
          </a:p>
          <a:p>
            <a:r>
              <a:rPr lang="en-US" dirty="0"/>
              <a:t>Creates undesirable coupling between classes</a:t>
            </a:r>
          </a:p>
        </p:txBody>
      </p:sp>
    </p:spTree>
    <p:extLst>
      <p:ext uri="{BB962C8B-B14F-4D97-AF65-F5344CB8AC3E}">
        <p14:creationId xmlns:p14="http://schemas.microsoft.com/office/powerpoint/2010/main" val="2469210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8280" y="3621226"/>
            <a:ext cx="6381624" cy="2637837"/>
          </a:xfrm>
          <a:prstGeom prst="rect">
            <a:avLst/>
          </a:prstGeom>
        </p:spPr>
      </p:pic>
      <p:sp>
        <p:nvSpPr>
          <p:cNvPr id="2" name="Title 1"/>
          <p:cNvSpPr>
            <a:spLocks noGrp="1"/>
          </p:cNvSpPr>
          <p:nvPr>
            <p:ph type="title"/>
          </p:nvPr>
        </p:nvSpPr>
        <p:spPr/>
        <p:txBody>
          <a:bodyPr/>
          <a:lstStyle/>
          <a:p>
            <a:r>
              <a:rPr lang="en-US" dirty="0"/>
              <a:t>Improvement 1: Observer Pattern</a:t>
            </a:r>
          </a:p>
        </p:txBody>
      </p:sp>
      <p:sp>
        <p:nvSpPr>
          <p:cNvPr id="3" name="Content Placeholder 2"/>
          <p:cNvSpPr>
            <a:spLocks noGrp="1"/>
          </p:cNvSpPr>
          <p:nvPr>
            <p:ph idx="1"/>
          </p:nvPr>
        </p:nvSpPr>
        <p:spPr>
          <a:xfrm>
            <a:off x="776220" y="1690688"/>
            <a:ext cx="11021704" cy="2560306"/>
          </a:xfrm>
        </p:spPr>
        <p:txBody>
          <a:bodyPr/>
          <a:lstStyle/>
          <a:p>
            <a:r>
              <a:rPr lang="en-US" dirty="0">
                <a:solidFill>
                  <a:schemeClr val="tx1"/>
                </a:solidFill>
              </a:rPr>
              <a:t>Observer / Subject behavior</a:t>
            </a:r>
          </a:p>
          <a:p>
            <a:pPr lvl="1"/>
            <a:r>
              <a:rPr lang="en-US" dirty="0">
                <a:solidFill>
                  <a:schemeClr val="tx1"/>
                </a:solidFill>
              </a:rPr>
              <a:t>Observers register with Subject they wish to observe.</a:t>
            </a:r>
          </a:p>
          <a:p>
            <a:pPr lvl="1"/>
            <a:r>
              <a:rPr lang="en-US" dirty="0">
                <a:solidFill>
                  <a:schemeClr val="tx1"/>
                </a:solidFill>
              </a:rPr>
              <a:t>Subject keeps list of observers</a:t>
            </a:r>
          </a:p>
          <a:p>
            <a:pPr lvl="1"/>
            <a:r>
              <a:rPr lang="en-US" dirty="0">
                <a:solidFill>
                  <a:schemeClr val="tx1"/>
                </a:solidFill>
              </a:rPr>
              <a:t>Subject “notifies” observers in response to specific events (</a:t>
            </a:r>
            <a:r>
              <a:rPr lang="en-US" dirty="0" err="1">
                <a:solidFill>
                  <a:schemeClr val="tx1"/>
                </a:solidFill>
              </a:rPr>
              <a:t>eg</a:t>
            </a:r>
            <a:r>
              <a:rPr lang="en-US" dirty="0">
                <a:solidFill>
                  <a:schemeClr val="tx1"/>
                </a:solidFill>
              </a:rPr>
              <a:t>. Data change)</a:t>
            </a:r>
          </a:p>
        </p:txBody>
      </p:sp>
      <p:sp>
        <p:nvSpPr>
          <p:cNvPr id="8" name="TextBox 7"/>
          <p:cNvSpPr txBox="1"/>
          <p:nvPr/>
        </p:nvSpPr>
        <p:spPr>
          <a:xfrm>
            <a:off x="838200" y="3449188"/>
            <a:ext cx="4516120" cy="2291212"/>
          </a:xfrm>
          <a:prstGeom prst="rect">
            <a:avLst/>
          </a:prstGeom>
          <a:noFill/>
        </p:spPr>
        <p:txBody>
          <a:bodyPr wrap="square" rtlCol="0">
            <a:spAutoFit/>
          </a:bodyPr>
          <a:lstStyle/>
          <a:p>
            <a:pPr marL="342900" indent="-342900">
              <a:buFont typeface="Arial" panose="020B0604020202020204" pitchFamily="34" charset="0"/>
              <a:buChar char="•"/>
            </a:pPr>
            <a:r>
              <a:rPr lang="en-US" sz="2800" dirty="0"/>
              <a:t>The “Controller” might Observe the “Model” and the “View(s)”</a:t>
            </a:r>
          </a:p>
          <a:p>
            <a:pPr marL="342900" indent="-342900">
              <a:buFont typeface="Arial" panose="020B0604020202020204" pitchFamily="34" charset="0"/>
              <a:buChar char="•"/>
            </a:pPr>
            <a:r>
              <a:rPr lang="en-US" sz="2800" dirty="0"/>
              <a:t>Only coupling is the notify()</a:t>
            </a:r>
          </a:p>
          <a:p>
            <a:r>
              <a:rPr lang="en-US" sz="2800" dirty="0"/>
              <a:t>     method signature.</a:t>
            </a:r>
          </a:p>
        </p:txBody>
      </p:sp>
    </p:spTree>
    <p:extLst>
      <p:ext uri="{BB962C8B-B14F-4D97-AF65-F5344CB8AC3E}">
        <p14:creationId xmlns:p14="http://schemas.microsoft.com/office/powerpoint/2010/main" val="2972750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Observer/Subject</a:t>
            </a:r>
          </a:p>
        </p:txBody>
      </p:sp>
      <p:sp>
        <p:nvSpPr>
          <p:cNvPr id="3" name="TextBox 2"/>
          <p:cNvSpPr txBox="1"/>
          <p:nvPr/>
        </p:nvSpPr>
        <p:spPr>
          <a:xfrm>
            <a:off x="605928" y="1622234"/>
            <a:ext cx="2591415" cy="1754326"/>
          </a:xfrm>
          <a:prstGeom prst="rect">
            <a:avLst/>
          </a:prstGeom>
          <a:noFill/>
          <a:ln>
            <a:solidFill>
              <a:schemeClr val="tx1"/>
            </a:solidFill>
          </a:ln>
        </p:spPr>
        <p:txBody>
          <a:bodyPr wrap="none" rtlCol="0">
            <a:spAutoFit/>
          </a:bodyPr>
          <a:lstStyle/>
          <a:p>
            <a:r>
              <a:rPr lang="en-US" b="1" dirty="0" err="1"/>
              <a:t>Observer.h</a:t>
            </a:r>
            <a:r>
              <a:rPr lang="en-US" b="1" dirty="0"/>
              <a:t>:</a:t>
            </a:r>
          </a:p>
          <a:p>
            <a:r>
              <a:rPr lang="en-US" dirty="0"/>
              <a:t>class Observer</a:t>
            </a:r>
          </a:p>
          <a:p>
            <a:r>
              <a:rPr lang="en-US" dirty="0"/>
              <a:t>{</a:t>
            </a:r>
          </a:p>
          <a:p>
            <a:r>
              <a:rPr lang="en-US" dirty="0"/>
              <a:t>public:</a:t>
            </a:r>
          </a:p>
          <a:p>
            <a:r>
              <a:rPr lang="en-US" dirty="0"/>
              <a:t>    virtual void notify() = 0;</a:t>
            </a:r>
          </a:p>
          <a:p>
            <a:r>
              <a:rPr lang="en-US" dirty="0"/>
              <a:t>};</a:t>
            </a:r>
          </a:p>
        </p:txBody>
      </p:sp>
      <p:sp>
        <p:nvSpPr>
          <p:cNvPr id="4" name="TextBox 3"/>
          <p:cNvSpPr txBox="1"/>
          <p:nvPr/>
        </p:nvSpPr>
        <p:spPr>
          <a:xfrm>
            <a:off x="6428509" y="744826"/>
            <a:ext cx="5551055" cy="5909310"/>
          </a:xfrm>
          <a:prstGeom prst="rect">
            <a:avLst/>
          </a:prstGeom>
          <a:noFill/>
          <a:ln>
            <a:solidFill>
              <a:schemeClr val="tx1"/>
            </a:solidFill>
          </a:ln>
        </p:spPr>
        <p:txBody>
          <a:bodyPr wrap="square" rtlCol="0">
            <a:spAutoFit/>
          </a:bodyPr>
          <a:lstStyle/>
          <a:p>
            <a:r>
              <a:rPr lang="en-US" b="1" dirty="0" err="1"/>
              <a:t>Subject.h</a:t>
            </a:r>
            <a:r>
              <a:rPr lang="en-US" b="1" dirty="0"/>
              <a:t>:</a:t>
            </a:r>
          </a:p>
          <a:p>
            <a:r>
              <a:rPr lang="en-US" dirty="0"/>
              <a:t>#include &lt;</a:t>
            </a:r>
            <a:r>
              <a:rPr lang="en-US" dirty="0" err="1"/>
              <a:t>QVector</a:t>
            </a:r>
            <a:r>
              <a:rPr lang="en-US" dirty="0"/>
              <a:t>&gt;  // super-vector.  Used for brevity</a:t>
            </a:r>
          </a:p>
          <a:p>
            <a:r>
              <a:rPr lang="en-US" dirty="0"/>
              <a:t>#include “</a:t>
            </a:r>
            <a:r>
              <a:rPr lang="en-US" dirty="0" err="1"/>
              <a:t>Observer.h</a:t>
            </a:r>
            <a:r>
              <a:rPr lang="en-US" dirty="0"/>
              <a:t>”</a:t>
            </a:r>
          </a:p>
          <a:p>
            <a:endParaRPr lang="en-US" dirty="0"/>
          </a:p>
          <a:p>
            <a:r>
              <a:rPr lang="en-US" dirty="0"/>
              <a:t>class Subject</a:t>
            </a:r>
          </a:p>
          <a:p>
            <a:r>
              <a:rPr lang="en-US" dirty="0"/>
              <a:t>{</a:t>
            </a:r>
          </a:p>
          <a:p>
            <a:r>
              <a:rPr lang="en-US" dirty="0"/>
              <a:t>public:</a:t>
            </a:r>
          </a:p>
          <a:p>
            <a:r>
              <a:rPr lang="en-US" dirty="0"/>
              <a:t>    void </a:t>
            </a:r>
            <a:r>
              <a:rPr lang="en-US" dirty="0" err="1"/>
              <a:t>registerObserver</a:t>
            </a:r>
            <a:r>
              <a:rPr lang="en-US" dirty="0"/>
              <a:t>(Observer *</a:t>
            </a:r>
            <a:r>
              <a:rPr lang="en-US" dirty="0" err="1"/>
              <a:t>obs</a:t>
            </a:r>
            <a:r>
              <a:rPr lang="en-US" dirty="0"/>
              <a:t>)</a:t>
            </a:r>
          </a:p>
          <a:p>
            <a:r>
              <a:rPr lang="en-US" dirty="0"/>
              <a:t>    {  </a:t>
            </a:r>
            <a:r>
              <a:rPr lang="en-US" dirty="0" err="1"/>
              <a:t>m_observers.push_back</a:t>
            </a:r>
            <a:r>
              <a:rPr lang="en-US" dirty="0"/>
              <a:t>(</a:t>
            </a:r>
            <a:r>
              <a:rPr lang="en-US" dirty="0" err="1"/>
              <a:t>obs</a:t>
            </a:r>
            <a:r>
              <a:rPr lang="en-US" dirty="0"/>
              <a:t>);  }</a:t>
            </a:r>
          </a:p>
          <a:p>
            <a:endParaRPr lang="en-US" dirty="0"/>
          </a:p>
          <a:p>
            <a:r>
              <a:rPr lang="en-US" dirty="0"/>
              <a:t>    void </a:t>
            </a:r>
            <a:r>
              <a:rPr lang="en-US" dirty="0" err="1"/>
              <a:t>unregisterObserver</a:t>
            </a:r>
            <a:r>
              <a:rPr lang="en-US" dirty="0"/>
              <a:t>(Observer *</a:t>
            </a:r>
            <a:r>
              <a:rPr lang="en-US" dirty="0" err="1"/>
              <a:t>obs</a:t>
            </a:r>
            <a:r>
              <a:rPr lang="en-US" dirty="0"/>
              <a:t>)</a:t>
            </a:r>
          </a:p>
          <a:p>
            <a:r>
              <a:rPr lang="en-US" dirty="0"/>
              <a:t>    { </a:t>
            </a:r>
            <a:r>
              <a:rPr lang="en-US" dirty="0" err="1"/>
              <a:t>m_observers.removeAll</a:t>
            </a:r>
            <a:r>
              <a:rPr lang="en-US" dirty="0"/>
              <a:t>(</a:t>
            </a:r>
            <a:r>
              <a:rPr lang="en-US" dirty="0" err="1"/>
              <a:t>obs</a:t>
            </a:r>
            <a:r>
              <a:rPr lang="en-US" dirty="0"/>
              <a:t>);  }</a:t>
            </a:r>
          </a:p>
          <a:p>
            <a:endParaRPr lang="en-US" dirty="0"/>
          </a:p>
          <a:p>
            <a:r>
              <a:rPr lang="en-US" dirty="0"/>
              <a:t>    void </a:t>
            </a:r>
            <a:r>
              <a:rPr lang="en-US" dirty="0" err="1"/>
              <a:t>notifyObservers</a:t>
            </a:r>
            <a:r>
              <a:rPr lang="en-US" dirty="0"/>
              <a:t>()</a:t>
            </a:r>
          </a:p>
          <a:p>
            <a:r>
              <a:rPr lang="en-US" dirty="0"/>
              <a:t>    {  </a:t>
            </a:r>
            <a:r>
              <a:rPr lang="en-US" dirty="0" err="1"/>
              <a:t>foreach</a:t>
            </a:r>
            <a:r>
              <a:rPr lang="en-US" dirty="0"/>
              <a:t> (Observer *</a:t>
            </a:r>
            <a:r>
              <a:rPr lang="en-US" dirty="0" err="1"/>
              <a:t>obs</a:t>
            </a:r>
            <a:r>
              <a:rPr lang="en-US" dirty="0"/>
              <a:t>, </a:t>
            </a:r>
            <a:r>
              <a:rPr lang="en-US" dirty="0" err="1"/>
              <a:t>m_observers</a:t>
            </a:r>
            <a:r>
              <a:rPr lang="en-US" dirty="0"/>
              <a:t>)</a:t>
            </a:r>
          </a:p>
          <a:p>
            <a:r>
              <a:rPr lang="en-US" dirty="0"/>
              <a:t>            </a:t>
            </a:r>
            <a:r>
              <a:rPr lang="en-US" dirty="0" err="1"/>
              <a:t>obs</a:t>
            </a:r>
            <a:r>
              <a:rPr lang="en-US" dirty="0"/>
              <a:t>-&gt;notify();</a:t>
            </a:r>
          </a:p>
          <a:p>
            <a:r>
              <a:rPr lang="en-US" dirty="0"/>
              <a:t>    }</a:t>
            </a:r>
          </a:p>
          <a:p>
            <a:endParaRPr lang="en-US" dirty="0"/>
          </a:p>
          <a:p>
            <a:r>
              <a:rPr lang="en-US" dirty="0"/>
              <a:t>private:</a:t>
            </a:r>
          </a:p>
          <a:p>
            <a:r>
              <a:rPr lang="en-US" dirty="0"/>
              <a:t>    </a:t>
            </a:r>
            <a:r>
              <a:rPr lang="en-US" dirty="0" err="1"/>
              <a:t>QVector</a:t>
            </a:r>
            <a:r>
              <a:rPr lang="en-US" dirty="0"/>
              <a:t>&lt;Observer *&gt; </a:t>
            </a:r>
            <a:r>
              <a:rPr lang="en-US" dirty="0" err="1"/>
              <a:t>m_observers</a:t>
            </a:r>
            <a:r>
              <a:rPr lang="en-US" dirty="0"/>
              <a:t>;</a:t>
            </a:r>
          </a:p>
          <a:p>
            <a:r>
              <a:rPr lang="en-US" dirty="0"/>
              <a:t>};</a:t>
            </a:r>
          </a:p>
        </p:txBody>
      </p:sp>
    </p:spTree>
    <p:extLst>
      <p:ext uri="{BB962C8B-B14F-4D97-AF65-F5344CB8AC3E}">
        <p14:creationId xmlns:p14="http://schemas.microsoft.com/office/powerpoint/2010/main" val="3681028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Observer Pattern: </a:t>
            </a:r>
            <a:r>
              <a:rPr lang="en-US" dirty="0" err="1"/>
              <a:t>TemperatureSensor.h</a:t>
            </a:r>
            <a:endParaRPr lang="en-US" dirty="0"/>
          </a:p>
        </p:txBody>
      </p:sp>
      <p:sp>
        <p:nvSpPr>
          <p:cNvPr id="8" name="TextBox 7"/>
          <p:cNvSpPr txBox="1"/>
          <p:nvPr/>
        </p:nvSpPr>
        <p:spPr>
          <a:xfrm>
            <a:off x="5104595" y="1095895"/>
            <a:ext cx="6928243" cy="5632311"/>
          </a:xfrm>
          <a:prstGeom prst="rect">
            <a:avLst/>
          </a:prstGeom>
          <a:noFill/>
          <a:ln>
            <a:solidFill>
              <a:schemeClr val="tx1"/>
            </a:solidFill>
          </a:ln>
        </p:spPr>
        <p:txBody>
          <a:bodyPr wrap="none" rtlCol="0">
            <a:spAutoFit/>
          </a:bodyPr>
          <a:lstStyle/>
          <a:p>
            <a:r>
              <a:rPr lang="en-US" b="1" dirty="0">
                <a:solidFill>
                  <a:srgbClr val="0070C0"/>
                </a:solidFill>
              </a:rPr>
              <a:t>#include "</a:t>
            </a:r>
            <a:r>
              <a:rPr lang="en-US" b="1" dirty="0" err="1">
                <a:solidFill>
                  <a:srgbClr val="0070C0"/>
                </a:solidFill>
              </a:rPr>
              <a:t>Subject.h</a:t>
            </a:r>
            <a:r>
              <a:rPr lang="en-US" b="1" dirty="0">
                <a:solidFill>
                  <a:srgbClr val="0070C0"/>
                </a:solidFill>
              </a:rPr>
              <a:t>"</a:t>
            </a:r>
          </a:p>
          <a:p>
            <a:endParaRPr lang="en-US" dirty="0"/>
          </a:p>
          <a:p>
            <a:r>
              <a:rPr lang="en-US" dirty="0"/>
              <a:t>class </a:t>
            </a:r>
            <a:r>
              <a:rPr lang="en-US" dirty="0" err="1"/>
              <a:t>TemperatureSensor</a:t>
            </a:r>
            <a:r>
              <a:rPr lang="en-US" dirty="0"/>
              <a:t> </a:t>
            </a:r>
            <a:r>
              <a:rPr lang="en-US" b="1" dirty="0">
                <a:solidFill>
                  <a:srgbClr val="0070C0"/>
                </a:solidFill>
              </a:rPr>
              <a:t>: public Subject</a:t>
            </a:r>
          </a:p>
          <a:p>
            <a:r>
              <a:rPr lang="en-US" b="1" dirty="0">
                <a:solidFill>
                  <a:srgbClr val="0070C0"/>
                </a:solidFill>
              </a:rPr>
              <a:t>{</a:t>
            </a:r>
          </a:p>
          <a:p>
            <a:r>
              <a:rPr lang="en-US" dirty="0"/>
              <a:t>public:</a:t>
            </a:r>
          </a:p>
          <a:p>
            <a:r>
              <a:rPr lang="en-US" dirty="0"/>
              <a:t>    explicit </a:t>
            </a:r>
            <a:r>
              <a:rPr lang="en-US" dirty="0" err="1"/>
              <a:t>TemperatureSensor</a:t>
            </a:r>
            <a:r>
              <a:rPr lang="en-US" dirty="0"/>
              <a:t>();</a:t>
            </a:r>
          </a:p>
          <a:p>
            <a:r>
              <a:rPr lang="en-US" dirty="0"/>
              <a:t>    double </a:t>
            </a:r>
            <a:r>
              <a:rPr lang="en-US" dirty="0" err="1"/>
              <a:t>getCurrentTemperature</a:t>
            </a:r>
            <a:r>
              <a:rPr lang="en-US" dirty="0"/>
              <a:t>() </a:t>
            </a:r>
            <a:r>
              <a:rPr lang="en-US" b="1" dirty="0" err="1">
                <a:solidFill>
                  <a:srgbClr val="0070C0"/>
                </a:solidFill>
              </a:rPr>
              <a:t>const</a:t>
            </a:r>
            <a:r>
              <a:rPr lang="en-US" b="1" dirty="0">
                <a:solidFill>
                  <a:srgbClr val="0070C0"/>
                </a:solidFill>
              </a:rPr>
              <a:t> { return </a:t>
            </a:r>
            <a:r>
              <a:rPr lang="en-US" b="1" dirty="0" err="1">
                <a:solidFill>
                  <a:srgbClr val="0070C0"/>
                </a:solidFill>
              </a:rPr>
              <a:t>m_lastTemperature</a:t>
            </a:r>
            <a:r>
              <a:rPr lang="en-US" b="1" dirty="0">
                <a:solidFill>
                  <a:srgbClr val="0070C0"/>
                </a:solidFill>
              </a:rPr>
              <a:t>; }</a:t>
            </a:r>
          </a:p>
          <a:p>
            <a:endParaRPr lang="en-US" dirty="0"/>
          </a:p>
          <a:p>
            <a:r>
              <a:rPr lang="en-US" b="1" dirty="0">
                <a:solidFill>
                  <a:srgbClr val="0070C0"/>
                </a:solidFill>
              </a:rPr>
              <a:t>    void </a:t>
            </a:r>
            <a:r>
              <a:rPr lang="en-US" b="1" dirty="0" err="1">
                <a:solidFill>
                  <a:srgbClr val="0070C0"/>
                </a:solidFill>
              </a:rPr>
              <a:t>clockTick</a:t>
            </a:r>
            <a:r>
              <a:rPr lang="en-US" b="1" dirty="0">
                <a:solidFill>
                  <a:srgbClr val="0070C0"/>
                </a:solidFill>
              </a:rPr>
              <a:t>();</a:t>
            </a:r>
          </a:p>
          <a:p>
            <a:r>
              <a:rPr lang="en-US" dirty="0"/>
              <a:t>private:</a:t>
            </a:r>
          </a:p>
          <a:p>
            <a:r>
              <a:rPr lang="en-US" dirty="0"/>
              <a:t>    void </a:t>
            </a:r>
            <a:r>
              <a:rPr lang="en-US" dirty="0" err="1"/>
              <a:t>updateTimeOfDay</a:t>
            </a:r>
            <a:r>
              <a:rPr lang="en-US" dirty="0"/>
              <a:t>();</a:t>
            </a:r>
          </a:p>
          <a:p>
            <a:r>
              <a:rPr lang="en-US" dirty="0"/>
              <a:t>    double </a:t>
            </a:r>
            <a:r>
              <a:rPr lang="en-US" dirty="0" err="1"/>
              <a:t>tempFromTimeOfDay</a:t>
            </a:r>
            <a:r>
              <a:rPr lang="en-US" dirty="0"/>
              <a:t>();</a:t>
            </a:r>
          </a:p>
          <a:p>
            <a:endParaRPr lang="en-US" dirty="0"/>
          </a:p>
          <a:p>
            <a:r>
              <a:rPr lang="en-US" dirty="0"/>
              <a:t>    double </a:t>
            </a:r>
            <a:r>
              <a:rPr lang="en-US" dirty="0" err="1"/>
              <a:t>m_lastTemperature</a:t>
            </a:r>
            <a:r>
              <a:rPr lang="en-US" dirty="0"/>
              <a:t>;</a:t>
            </a:r>
          </a:p>
          <a:p>
            <a:endParaRPr lang="en-US" dirty="0"/>
          </a:p>
          <a:p>
            <a:r>
              <a:rPr lang="en-US" dirty="0"/>
              <a:t>    double </a:t>
            </a:r>
            <a:r>
              <a:rPr lang="en-US" dirty="0" err="1"/>
              <a:t>m_timeOfDay</a:t>
            </a:r>
            <a:r>
              <a:rPr lang="en-US" dirty="0"/>
              <a:t>;</a:t>
            </a:r>
          </a:p>
          <a:p>
            <a:r>
              <a:rPr lang="en-US" dirty="0"/>
              <a:t>    double </a:t>
            </a:r>
            <a:r>
              <a:rPr lang="en-US" dirty="0" err="1"/>
              <a:t>m_timeStep</a:t>
            </a:r>
            <a:r>
              <a:rPr lang="en-US" dirty="0"/>
              <a:t>;</a:t>
            </a:r>
          </a:p>
          <a:p>
            <a:r>
              <a:rPr lang="en-US" dirty="0"/>
              <a:t>    double </a:t>
            </a:r>
            <a:r>
              <a:rPr lang="en-US" dirty="0" err="1"/>
              <a:t>m_tempSpan</a:t>
            </a:r>
            <a:r>
              <a:rPr lang="en-US" dirty="0"/>
              <a:t>;</a:t>
            </a:r>
          </a:p>
          <a:p>
            <a:r>
              <a:rPr lang="en-US" dirty="0"/>
              <a:t>    double </a:t>
            </a:r>
            <a:r>
              <a:rPr lang="en-US" dirty="0" err="1"/>
              <a:t>m_lowTemp</a:t>
            </a:r>
            <a:r>
              <a:rPr lang="en-US" dirty="0"/>
              <a:t>;</a:t>
            </a:r>
          </a:p>
          <a:p>
            <a:r>
              <a:rPr lang="en-US" dirty="0"/>
              <a:t>};</a:t>
            </a:r>
          </a:p>
        </p:txBody>
      </p:sp>
      <p:sp>
        <p:nvSpPr>
          <p:cNvPr id="9" name="Arrow: Right 8"/>
          <p:cNvSpPr/>
          <p:nvPr/>
        </p:nvSpPr>
        <p:spPr>
          <a:xfrm>
            <a:off x="4055381" y="3231750"/>
            <a:ext cx="1099457" cy="10232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30249" y="1091012"/>
            <a:ext cx="3525132" cy="5632311"/>
          </a:xfrm>
          <a:prstGeom prst="rect">
            <a:avLst/>
          </a:prstGeom>
          <a:noFill/>
          <a:ln>
            <a:solidFill>
              <a:schemeClr val="tx1"/>
            </a:solidFill>
          </a:ln>
        </p:spPr>
        <p:txBody>
          <a:bodyPr wrap="none" rtlCol="0">
            <a:spAutoFit/>
          </a:bodyPr>
          <a:lstStyle/>
          <a:p>
            <a:endParaRPr lang="en-US" dirty="0"/>
          </a:p>
          <a:p>
            <a:endParaRPr lang="en-US" dirty="0"/>
          </a:p>
          <a:p>
            <a:r>
              <a:rPr lang="en-US" dirty="0"/>
              <a:t>class </a:t>
            </a:r>
            <a:r>
              <a:rPr lang="en-US" dirty="0" err="1"/>
              <a:t>TemperatureSensor</a:t>
            </a:r>
            <a:endParaRPr lang="en-US" dirty="0"/>
          </a:p>
          <a:p>
            <a:r>
              <a:rPr lang="en-US" dirty="0"/>
              <a:t>{</a:t>
            </a:r>
          </a:p>
          <a:p>
            <a:r>
              <a:rPr lang="en-US" dirty="0"/>
              <a:t>public:</a:t>
            </a:r>
          </a:p>
          <a:p>
            <a:r>
              <a:rPr lang="en-US" dirty="0"/>
              <a:t>    explicit </a:t>
            </a:r>
            <a:r>
              <a:rPr lang="en-US" dirty="0" err="1"/>
              <a:t>TemperatureSensor</a:t>
            </a:r>
            <a:r>
              <a:rPr lang="en-US" dirty="0"/>
              <a:t>();</a:t>
            </a:r>
          </a:p>
          <a:p>
            <a:r>
              <a:rPr lang="en-US" dirty="0"/>
              <a:t>    double </a:t>
            </a:r>
            <a:r>
              <a:rPr lang="en-US" dirty="0" err="1"/>
              <a:t>getCurrentTemperature</a:t>
            </a:r>
            <a:r>
              <a:rPr lang="en-US" dirty="0"/>
              <a:t>();</a:t>
            </a:r>
          </a:p>
          <a:p>
            <a:endParaRPr lang="en-US" dirty="0"/>
          </a:p>
          <a:p>
            <a:endParaRPr lang="en-US" dirty="0"/>
          </a:p>
          <a:p>
            <a:r>
              <a:rPr lang="en-US" dirty="0"/>
              <a:t>private:</a:t>
            </a:r>
          </a:p>
          <a:p>
            <a:r>
              <a:rPr lang="en-US" dirty="0"/>
              <a:t>    void </a:t>
            </a:r>
            <a:r>
              <a:rPr lang="en-US" dirty="0" err="1"/>
              <a:t>updateTimeOfDay</a:t>
            </a:r>
            <a:r>
              <a:rPr lang="en-US" dirty="0"/>
              <a:t>();</a:t>
            </a:r>
          </a:p>
          <a:p>
            <a:r>
              <a:rPr lang="en-US" dirty="0"/>
              <a:t>    double </a:t>
            </a:r>
            <a:r>
              <a:rPr lang="en-US" dirty="0" err="1"/>
              <a:t>tempFromTimeOfDay</a:t>
            </a:r>
            <a:r>
              <a:rPr lang="en-US" dirty="0"/>
              <a:t>();</a:t>
            </a:r>
          </a:p>
          <a:p>
            <a:endParaRPr lang="en-US" dirty="0"/>
          </a:p>
          <a:p>
            <a:r>
              <a:rPr lang="en-US" dirty="0"/>
              <a:t>    double </a:t>
            </a:r>
            <a:r>
              <a:rPr lang="en-US" dirty="0" err="1"/>
              <a:t>m_lastTemperature</a:t>
            </a:r>
            <a:r>
              <a:rPr lang="en-US" dirty="0"/>
              <a:t>;</a:t>
            </a:r>
          </a:p>
          <a:p>
            <a:endParaRPr lang="en-US" dirty="0"/>
          </a:p>
          <a:p>
            <a:r>
              <a:rPr lang="en-US" dirty="0"/>
              <a:t>    double </a:t>
            </a:r>
            <a:r>
              <a:rPr lang="en-US" dirty="0" err="1"/>
              <a:t>m_timeOfDay</a:t>
            </a:r>
            <a:r>
              <a:rPr lang="en-US" dirty="0"/>
              <a:t>;</a:t>
            </a:r>
          </a:p>
          <a:p>
            <a:r>
              <a:rPr lang="en-US" dirty="0"/>
              <a:t>    double </a:t>
            </a:r>
            <a:r>
              <a:rPr lang="en-US" dirty="0" err="1"/>
              <a:t>m_timeStep</a:t>
            </a:r>
            <a:r>
              <a:rPr lang="en-US" dirty="0"/>
              <a:t>;</a:t>
            </a:r>
          </a:p>
          <a:p>
            <a:r>
              <a:rPr lang="en-US" dirty="0"/>
              <a:t>    double </a:t>
            </a:r>
            <a:r>
              <a:rPr lang="en-US" dirty="0" err="1"/>
              <a:t>m_tempSpan</a:t>
            </a:r>
            <a:r>
              <a:rPr lang="en-US" dirty="0"/>
              <a:t>;</a:t>
            </a:r>
          </a:p>
          <a:p>
            <a:r>
              <a:rPr lang="en-US" dirty="0"/>
              <a:t>    double </a:t>
            </a:r>
            <a:r>
              <a:rPr lang="en-US" dirty="0" err="1"/>
              <a:t>m_lowTemp</a:t>
            </a:r>
            <a:r>
              <a:rPr lang="en-US" dirty="0"/>
              <a:t>;</a:t>
            </a:r>
          </a:p>
          <a:p>
            <a:r>
              <a:rPr lang="en-US" dirty="0"/>
              <a:t>};</a:t>
            </a:r>
          </a:p>
        </p:txBody>
      </p:sp>
    </p:spTree>
    <p:extLst>
      <p:ext uri="{BB962C8B-B14F-4D97-AF65-F5344CB8AC3E}">
        <p14:creationId xmlns:p14="http://schemas.microsoft.com/office/powerpoint/2010/main" val="113201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Observer Pattern: TemperatureSensor.cpp</a:t>
            </a:r>
          </a:p>
        </p:txBody>
      </p:sp>
      <p:sp>
        <p:nvSpPr>
          <p:cNvPr id="7" name="TextBox 6"/>
          <p:cNvSpPr txBox="1"/>
          <p:nvPr/>
        </p:nvSpPr>
        <p:spPr>
          <a:xfrm>
            <a:off x="140096" y="1363127"/>
            <a:ext cx="5214761" cy="5355312"/>
          </a:xfrm>
          <a:prstGeom prst="rect">
            <a:avLst/>
          </a:prstGeom>
          <a:noFill/>
          <a:ln>
            <a:solidFill>
              <a:schemeClr val="tx1"/>
            </a:solidFill>
          </a:ln>
        </p:spPr>
        <p:txBody>
          <a:bodyPr wrap="none" rtlCol="0">
            <a:spAutoFit/>
          </a:bodyPr>
          <a:lstStyle/>
          <a:p>
            <a:r>
              <a:rPr lang="en-US" dirty="0"/>
              <a:t>#include "</a:t>
            </a:r>
            <a:r>
              <a:rPr lang="en-US" dirty="0" err="1"/>
              <a:t>TemperatureSensor.h</a:t>
            </a:r>
            <a:r>
              <a:rPr lang="en-US" dirty="0"/>
              <a:t>"</a:t>
            </a:r>
          </a:p>
          <a:p>
            <a:endParaRPr lang="en-US" dirty="0"/>
          </a:p>
          <a:p>
            <a:r>
              <a:rPr lang="en-US" dirty="0" err="1"/>
              <a:t>TemperatureSensor</a:t>
            </a:r>
            <a:r>
              <a:rPr lang="en-US" dirty="0"/>
              <a:t>::</a:t>
            </a:r>
            <a:r>
              <a:rPr lang="en-US" dirty="0" err="1"/>
              <a:t>TemperatureSensor</a:t>
            </a:r>
            <a:r>
              <a:rPr lang="en-US" dirty="0"/>
              <a:t>()</a:t>
            </a:r>
          </a:p>
          <a:p>
            <a:r>
              <a:rPr lang="en-US" dirty="0"/>
              <a:t>    : </a:t>
            </a:r>
            <a:r>
              <a:rPr lang="en-US" dirty="0" err="1"/>
              <a:t>m_lastTemperature</a:t>
            </a:r>
            <a:r>
              <a:rPr lang="en-US" dirty="0"/>
              <a:t>(0.0)</a:t>
            </a:r>
          </a:p>
          <a:p>
            <a:r>
              <a:rPr lang="en-US" dirty="0"/>
              <a:t>    , </a:t>
            </a:r>
            <a:r>
              <a:rPr lang="en-US" dirty="0" err="1"/>
              <a:t>m_timeOfDay</a:t>
            </a:r>
            <a:r>
              <a:rPr lang="en-US" dirty="0"/>
              <a:t>(0.0), </a:t>
            </a:r>
            <a:r>
              <a:rPr lang="en-US" dirty="0" err="1"/>
              <a:t>m_timeStep</a:t>
            </a:r>
            <a:r>
              <a:rPr lang="en-US" dirty="0"/>
              <a:t>(.50)</a:t>
            </a:r>
          </a:p>
          <a:p>
            <a:r>
              <a:rPr lang="en-US" dirty="0"/>
              <a:t>    , </a:t>
            </a:r>
            <a:r>
              <a:rPr lang="en-US" dirty="0" err="1"/>
              <a:t>m_tempSpan</a:t>
            </a:r>
            <a:r>
              <a:rPr lang="en-US" dirty="0"/>
              <a:t>(30.0), </a:t>
            </a:r>
            <a:r>
              <a:rPr lang="en-US" dirty="0" err="1"/>
              <a:t>m_lowTemp</a:t>
            </a:r>
            <a:r>
              <a:rPr lang="en-US" dirty="0"/>
              <a:t>(55.0)</a:t>
            </a:r>
          </a:p>
          <a:p>
            <a:r>
              <a:rPr lang="en-US" dirty="0"/>
              <a:t>{</a:t>
            </a:r>
          </a:p>
          <a:p>
            <a:r>
              <a:rPr lang="en-US" dirty="0"/>
              <a:t>}</a:t>
            </a:r>
          </a:p>
          <a:p>
            <a:endParaRPr lang="en-US" dirty="0"/>
          </a:p>
          <a:p>
            <a:r>
              <a:rPr lang="en-US" dirty="0"/>
              <a:t>double </a:t>
            </a:r>
            <a:r>
              <a:rPr lang="en-US" dirty="0" err="1"/>
              <a:t>TemperatureSensor</a:t>
            </a:r>
            <a:r>
              <a:rPr lang="en-US" dirty="0"/>
              <a:t>::</a:t>
            </a:r>
            <a:r>
              <a:rPr lang="en-US" dirty="0" err="1"/>
              <a:t>getCurrentTemperature</a:t>
            </a:r>
            <a:r>
              <a:rPr lang="en-US" dirty="0"/>
              <a:t>()</a:t>
            </a:r>
          </a:p>
          <a:p>
            <a:r>
              <a:rPr lang="en-US" dirty="0"/>
              <a:t>{</a:t>
            </a:r>
          </a:p>
          <a:p>
            <a:r>
              <a:rPr lang="en-US" dirty="0"/>
              <a:t>    </a:t>
            </a:r>
            <a:r>
              <a:rPr lang="en-US" dirty="0" err="1"/>
              <a:t>updateTimeOfDay</a:t>
            </a:r>
            <a:r>
              <a:rPr lang="en-US" dirty="0"/>
              <a:t>();</a:t>
            </a:r>
          </a:p>
          <a:p>
            <a:endParaRPr lang="en-US" dirty="0"/>
          </a:p>
          <a:p>
            <a:r>
              <a:rPr lang="en-US" dirty="0"/>
              <a:t>    double t = </a:t>
            </a:r>
            <a:r>
              <a:rPr lang="en-US" dirty="0" err="1"/>
              <a:t>tempFromTimeOfDay</a:t>
            </a:r>
            <a:r>
              <a:rPr lang="en-US" dirty="0"/>
              <a:t>();</a:t>
            </a:r>
          </a:p>
          <a:p>
            <a:r>
              <a:rPr lang="en-US" dirty="0"/>
              <a:t>    if (t != </a:t>
            </a:r>
            <a:r>
              <a:rPr lang="en-US" dirty="0" err="1"/>
              <a:t>m_lastTemperature</a:t>
            </a:r>
            <a:r>
              <a:rPr lang="en-US" dirty="0"/>
              <a:t>)</a:t>
            </a:r>
          </a:p>
          <a:p>
            <a:r>
              <a:rPr lang="en-US" dirty="0"/>
              <a:t>        </a:t>
            </a:r>
            <a:r>
              <a:rPr lang="en-US" dirty="0" err="1"/>
              <a:t>m_lastTemperature</a:t>
            </a:r>
            <a:r>
              <a:rPr lang="en-US" dirty="0"/>
              <a:t> = t;</a:t>
            </a:r>
          </a:p>
          <a:p>
            <a:r>
              <a:rPr lang="en-US" dirty="0"/>
              <a:t>    return </a:t>
            </a:r>
            <a:r>
              <a:rPr lang="en-US" dirty="0" err="1"/>
              <a:t>m_lastTemperature</a:t>
            </a:r>
            <a:r>
              <a:rPr lang="en-US" dirty="0"/>
              <a:t>;</a:t>
            </a:r>
          </a:p>
          <a:p>
            <a:r>
              <a:rPr lang="en-US" dirty="0"/>
              <a:t>}</a:t>
            </a:r>
          </a:p>
          <a:p>
            <a:endParaRPr lang="en-US" dirty="0"/>
          </a:p>
        </p:txBody>
      </p:sp>
      <p:sp>
        <p:nvSpPr>
          <p:cNvPr id="8" name="TextBox 7"/>
          <p:cNvSpPr txBox="1"/>
          <p:nvPr/>
        </p:nvSpPr>
        <p:spPr>
          <a:xfrm>
            <a:off x="6359794" y="1363127"/>
            <a:ext cx="4128181" cy="5355312"/>
          </a:xfrm>
          <a:prstGeom prst="rect">
            <a:avLst/>
          </a:prstGeom>
          <a:noFill/>
          <a:ln>
            <a:solidFill>
              <a:schemeClr val="tx1"/>
            </a:solidFill>
          </a:ln>
        </p:spPr>
        <p:txBody>
          <a:bodyPr wrap="none" rtlCol="0">
            <a:spAutoFit/>
          </a:bodyPr>
          <a:lstStyle/>
          <a:p>
            <a:r>
              <a:rPr lang="en-US" dirty="0"/>
              <a:t>#include "</a:t>
            </a:r>
            <a:r>
              <a:rPr lang="en-US" dirty="0" err="1"/>
              <a:t>TemperatureSensor.h</a:t>
            </a:r>
            <a:r>
              <a:rPr lang="en-US" dirty="0"/>
              <a:t>"</a:t>
            </a:r>
          </a:p>
          <a:p>
            <a:endParaRPr lang="en-US" dirty="0"/>
          </a:p>
          <a:p>
            <a:r>
              <a:rPr lang="en-US" dirty="0" err="1"/>
              <a:t>TemperatureSensor</a:t>
            </a:r>
            <a:r>
              <a:rPr lang="en-US" dirty="0"/>
              <a:t>::</a:t>
            </a:r>
            <a:r>
              <a:rPr lang="en-US" dirty="0" err="1"/>
              <a:t>TemperatureSensor</a:t>
            </a:r>
            <a:r>
              <a:rPr lang="en-US" dirty="0"/>
              <a:t>()</a:t>
            </a:r>
          </a:p>
          <a:p>
            <a:r>
              <a:rPr lang="en-US" dirty="0"/>
              <a:t>    : </a:t>
            </a:r>
            <a:r>
              <a:rPr lang="en-US" dirty="0" err="1"/>
              <a:t>m_lastTemperature</a:t>
            </a:r>
            <a:r>
              <a:rPr lang="en-US" dirty="0"/>
              <a:t>(0.0)</a:t>
            </a:r>
          </a:p>
          <a:p>
            <a:r>
              <a:rPr lang="en-US" dirty="0"/>
              <a:t>    , </a:t>
            </a:r>
            <a:r>
              <a:rPr lang="en-US" dirty="0" err="1"/>
              <a:t>m_timeOfDay</a:t>
            </a:r>
            <a:r>
              <a:rPr lang="en-US" dirty="0"/>
              <a:t>(0.0), </a:t>
            </a:r>
            <a:r>
              <a:rPr lang="en-US" dirty="0" err="1"/>
              <a:t>m_timeStep</a:t>
            </a:r>
            <a:r>
              <a:rPr lang="en-US" dirty="0"/>
              <a:t>(0.50)</a:t>
            </a:r>
          </a:p>
          <a:p>
            <a:r>
              <a:rPr lang="en-US" dirty="0"/>
              <a:t>    , </a:t>
            </a:r>
            <a:r>
              <a:rPr lang="en-US" dirty="0" err="1"/>
              <a:t>m_tempSpan</a:t>
            </a:r>
            <a:r>
              <a:rPr lang="en-US" dirty="0"/>
              <a:t>(30.0), </a:t>
            </a:r>
            <a:r>
              <a:rPr lang="en-US" dirty="0" err="1"/>
              <a:t>m_lowTemp</a:t>
            </a:r>
            <a:r>
              <a:rPr lang="en-US" dirty="0"/>
              <a:t>(55.0)</a:t>
            </a:r>
          </a:p>
          <a:p>
            <a:r>
              <a:rPr lang="en-US" dirty="0"/>
              <a:t>{</a:t>
            </a:r>
          </a:p>
          <a:p>
            <a:r>
              <a:rPr lang="en-US" dirty="0"/>
              <a:t>}</a:t>
            </a:r>
          </a:p>
          <a:p>
            <a:endParaRPr lang="en-US" dirty="0"/>
          </a:p>
          <a:p>
            <a:r>
              <a:rPr lang="en-US" dirty="0"/>
              <a:t>void </a:t>
            </a:r>
            <a:r>
              <a:rPr lang="en-US" dirty="0" err="1"/>
              <a:t>TemperatureSensor</a:t>
            </a:r>
            <a:r>
              <a:rPr lang="en-US" dirty="0"/>
              <a:t>::</a:t>
            </a:r>
            <a:r>
              <a:rPr lang="en-US" b="1" dirty="0" err="1">
                <a:solidFill>
                  <a:srgbClr val="0070C0"/>
                </a:solidFill>
              </a:rPr>
              <a:t>clockTick</a:t>
            </a:r>
            <a:r>
              <a:rPr lang="en-US" b="1" dirty="0">
                <a:solidFill>
                  <a:srgbClr val="0070C0"/>
                </a:solidFill>
              </a:rPr>
              <a:t>()</a:t>
            </a:r>
          </a:p>
          <a:p>
            <a:r>
              <a:rPr lang="en-US" dirty="0"/>
              <a:t>{</a:t>
            </a:r>
          </a:p>
          <a:p>
            <a:r>
              <a:rPr lang="en-US" dirty="0"/>
              <a:t>    </a:t>
            </a:r>
            <a:r>
              <a:rPr lang="en-US" dirty="0" err="1"/>
              <a:t>updateTimeOfDay</a:t>
            </a:r>
            <a:r>
              <a:rPr lang="en-US" dirty="0"/>
              <a:t>();</a:t>
            </a:r>
          </a:p>
          <a:p>
            <a:endParaRPr lang="en-US" dirty="0"/>
          </a:p>
          <a:p>
            <a:r>
              <a:rPr lang="en-US" dirty="0"/>
              <a:t>    double t = </a:t>
            </a:r>
            <a:r>
              <a:rPr lang="en-US" dirty="0" err="1"/>
              <a:t>tempFromTimeOfDay</a:t>
            </a:r>
            <a:r>
              <a:rPr lang="en-US" dirty="0"/>
              <a:t>();</a:t>
            </a:r>
          </a:p>
          <a:p>
            <a:r>
              <a:rPr lang="en-US" dirty="0"/>
              <a:t>    if (t != </a:t>
            </a:r>
            <a:r>
              <a:rPr lang="en-US" dirty="0" err="1"/>
              <a:t>m_lastTemperature</a:t>
            </a:r>
            <a:r>
              <a:rPr lang="en-US" dirty="0"/>
              <a:t>) {</a:t>
            </a:r>
          </a:p>
          <a:p>
            <a:r>
              <a:rPr lang="en-US" dirty="0"/>
              <a:t>        </a:t>
            </a:r>
            <a:r>
              <a:rPr lang="en-US" dirty="0" err="1"/>
              <a:t>m_lastTemperature</a:t>
            </a:r>
            <a:r>
              <a:rPr lang="en-US" dirty="0"/>
              <a:t> = t;</a:t>
            </a:r>
          </a:p>
          <a:p>
            <a:r>
              <a:rPr lang="en-US" dirty="0"/>
              <a:t>        </a:t>
            </a:r>
            <a:r>
              <a:rPr lang="en-US" b="1" dirty="0" err="1">
                <a:solidFill>
                  <a:srgbClr val="0070C0"/>
                </a:solidFill>
              </a:rPr>
              <a:t>notifyObservers</a:t>
            </a:r>
            <a:r>
              <a:rPr lang="en-US" b="1" dirty="0">
                <a:solidFill>
                  <a:srgbClr val="0070C0"/>
                </a:solidFill>
              </a:rPr>
              <a:t>();</a:t>
            </a:r>
          </a:p>
          <a:p>
            <a:r>
              <a:rPr lang="en-US" dirty="0"/>
              <a:t>    }</a:t>
            </a:r>
          </a:p>
          <a:p>
            <a:r>
              <a:rPr lang="en-US" dirty="0"/>
              <a:t>}</a:t>
            </a:r>
          </a:p>
        </p:txBody>
      </p:sp>
      <p:sp>
        <p:nvSpPr>
          <p:cNvPr id="9" name="Arrow: Right 8"/>
          <p:cNvSpPr/>
          <p:nvPr/>
        </p:nvSpPr>
        <p:spPr>
          <a:xfrm>
            <a:off x="5260337" y="3252155"/>
            <a:ext cx="1099457" cy="10232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3312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Observer Pattern: </a:t>
            </a:r>
            <a:r>
              <a:rPr lang="en-US" dirty="0" err="1"/>
              <a:t>Controller.h</a:t>
            </a:r>
            <a:endParaRPr lang="en-US" dirty="0"/>
          </a:p>
        </p:txBody>
      </p:sp>
      <p:sp>
        <p:nvSpPr>
          <p:cNvPr id="8" name="TextBox 7"/>
          <p:cNvSpPr txBox="1"/>
          <p:nvPr/>
        </p:nvSpPr>
        <p:spPr>
          <a:xfrm>
            <a:off x="6353941" y="1600200"/>
            <a:ext cx="3697356" cy="4524315"/>
          </a:xfrm>
          <a:prstGeom prst="rect">
            <a:avLst/>
          </a:prstGeom>
          <a:noFill/>
          <a:ln>
            <a:solidFill>
              <a:schemeClr val="tx1"/>
            </a:solidFill>
          </a:ln>
        </p:spPr>
        <p:txBody>
          <a:bodyPr wrap="square" rtlCol="0">
            <a:spAutoFit/>
          </a:bodyPr>
          <a:lstStyle/>
          <a:p>
            <a:r>
              <a:rPr lang="en-US" b="1" dirty="0" err="1"/>
              <a:t>Controller.h</a:t>
            </a:r>
            <a:r>
              <a:rPr lang="en-US" b="1" dirty="0"/>
              <a:t>:</a:t>
            </a:r>
          </a:p>
          <a:p>
            <a:r>
              <a:rPr lang="en-US" dirty="0"/>
              <a:t>#include &lt;</a:t>
            </a:r>
            <a:r>
              <a:rPr lang="en-US" dirty="0" err="1"/>
              <a:t>QLabel</a:t>
            </a:r>
            <a:r>
              <a:rPr lang="en-US" dirty="0"/>
              <a:t>&gt;</a:t>
            </a:r>
          </a:p>
          <a:p>
            <a:r>
              <a:rPr lang="en-US" dirty="0"/>
              <a:t>#include "</a:t>
            </a:r>
            <a:r>
              <a:rPr lang="en-US" dirty="0" err="1"/>
              <a:t>TemperatureSensor.h</a:t>
            </a:r>
            <a:r>
              <a:rPr lang="en-US" dirty="0"/>
              <a:t>"</a:t>
            </a:r>
          </a:p>
          <a:p>
            <a:r>
              <a:rPr lang="en-US" dirty="0"/>
              <a:t>#include "</a:t>
            </a:r>
            <a:r>
              <a:rPr lang="en-US" dirty="0" err="1"/>
              <a:t>Observer.h</a:t>
            </a:r>
            <a:r>
              <a:rPr lang="en-US" dirty="0"/>
              <a:t>“</a:t>
            </a:r>
          </a:p>
          <a:p>
            <a:endParaRPr lang="en-US" dirty="0"/>
          </a:p>
          <a:p>
            <a:r>
              <a:rPr lang="en-US" dirty="0"/>
              <a:t>class Controller : public Observer</a:t>
            </a:r>
          </a:p>
          <a:p>
            <a:r>
              <a:rPr lang="en-US" dirty="0"/>
              <a:t>{</a:t>
            </a:r>
          </a:p>
          <a:p>
            <a:r>
              <a:rPr lang="en-US" dirty="0"/>
              <a:t>public:</a:t>
            </a:r>
          </a:p>
          <a:p>
            <a:r>
              <a:rPr lang="en-US" dirty="0"/>
              <a:t>    explicit Controller();</a:t>
            </a:r>
          </a:p>
          <a:p>
            <a:r>
              <a:rPr lang="en-US" dirty="0"/>
              <a:t>    bool </a:t>
            </a:r>
            <a:r>
              <a:rPr lang="en-US" dirty="0" err="1"/>
              <a:t>wakeUp</a:t>
            </a:r>
            <a:r>
              <a:rPr lang="en-US" dirty="0"/>
              <a:t>();</a:t>
            </a:r>
          </a:p>
          <a:p>
            <a:r>
              <a:rPr lang="en-US" b="1" dirty="0">
                <a:solidFill>
                  <a:srgbClr val="0070C0"/>
                </a:solidFill>
              </a:rPr>
              <a:t>    void notify() override;</a:t>
            </a:r>
          </a:p>
          <a:p>
            <a:endParaRPr lang="en-US" dirty="0"/>
          </a:p>
          <a:p>
            <a:r>
              <a:rPr lang="en-US" dirty="0"/>
              <a:t>private:</a:t>
            </a:r>
          </a:p>
          <a:p>
            <a:r>
              <a:rPr lang="en-US" dirty="0"/>
              <a:t>    </a:t>
            </a:r>
            <a:r>
              <a:rPr lang="en-US" dirty="0" err="1"/>
              <a:t>QLabel</a:t>
            </a:r>
            <a:r>
              <a:rPr lang="en-US" dirty="0"/>
              <a:t> *</a:t>
            </a:r>
            <a:r>
              <a:rPr lang="en-US" dirty="0" err="1"/>
              <a:t>m_label</a:t>
            </a:r>
            <a:r>
              <a:rPr lang="en-US" dirty="0"/>
              <a:t>;</a:t>
            </a:r>
          </a:p>
          <a:p>
            <a:r>
              <a:rPr lang="en-US" dirty="0"/>
              <a:t>    </a:t>
            </a:r>
            <a:r>
              <a:rPr lang="en-US" dirty="0" err="1"/>
              <a:t>TemperatureSensor</a:t>
            </a:r>
            <a:r>
              <a:rPr lang="en-US" dirty="0"/>
              <a:t> </a:t>
            </a:r>
            <a:r>
              <a:rPr lang="en-US" dirty="0" err="1"/>
              <a:t>m_sensor</a:t>
            </a:r>
            <a:r>
              <a:rPr lang="en-US" dirty="0"/>
              <a:t>;</a:t>
            </a:r>
          </a:p>
          <a:p>
            <a:r>
              <a:rPr lang="en-US" dirty="0"/>
              <a:t>};</a:t>
            </a:r>
          </a:p>
        </p:txBody>
      </p:sp>
      <p:sp>
        <p:nvSpPr>
          <p:cNvPr id="6" name="Arrow: Right 5"/>
          <p:cNvSpPr/>
          <p:nvPr/>
        </p:nvSpPr>
        <p:spPr>
          <a:xfrm>
            <a:off x="5148943" y="3222171"/>
            <a:ext cx="1099457" cy="10232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845538" y="1600199"/>
            <a:ext cx="3257684" cy="4524315"/>
          </a:xfrm>
          <a:prstGeom prst="rect">
            <a:avLst/>
          </a:prstGeom>
          <a:noFill/>
          <a:ln>
            <a:solidFill>
              <a:schemeClr val="tx1"/>
            </a:solidFill>
          </a:ln>
        </p:spPr>
        <p:txBody>
          <a:bodyPr wrap="square" rtlCol="0">
            <a:spAutoFit/>
          </a:bodyPr>
          <a:lstStyle/>
          <a:p>
            <a:pPr lvl="0" eaLnBrk="0" fontAlgn="base" hangingPunct="0">
              <a:spcBef>
                <a:spcPct val="0"/>
              </a:spcBef>
              <a:spcAft>
                <a:spcPct val="0"/>
              </a:spcAft>
            </a:pPr>
            <a:r>
              <a:rPr kumimoji="0" lang="en-US" altLang="en-US" b="1" u="none" strike="noStrike" cap="none" normalizeH="0" baseline="0" dirty="0">
                <a:ln>
                  <a:noFill/>
                </a:ln>
                <a:effectLst/>
              </a:rPr>
              <a:t>Old </a:t>
            </a:r>
            <a:r>
              <a:rPr kumimoji="0" lang="en-US" altLang="en-US" b="1" u="none" strike="noStrike" cap="none" normalizeH="0" baseline="0" dirty="0" err="1">
                <a:ln>
                  <a:noFill/>
                </a:ln>
                <a:effectLst/>
              </a:rPr>
              <a:t>Controller.h</a:t>
            </a:r>
            <a:r>
              <a:rPr kumimoji="0" lang="en-US" altLang="en-US" b="1" u="none" strike="noStrike" cap="none" normalizeH="0" baseline="0" dirty="0">
                <a:ln>
                  <a:noFill/>
                </a:ln>
                <a:effectLst/>
              </a:rPr>
              <a:t>:</a:t>
            </a:r>
          </a:p>
          <a:p>
            <a:pPr lvl="0" eaLnBrk="0" fontAlgn="base" hangingPunct="0">
              <a:spcBef>
                <a:spcPct val="0"/>
              </a:spcBef>
              <a:spcAft>
                <a:spcPct val="0"/>
              </a:spcAft>
            </a:pPr>
            <a:r>
              <a:rPr lang="en-US" altLang="en-US" dirty="0"/>
              <a:t>#include &lt;</a:t>
            </a:r>
            <a:r>
              <a:rPr lang="en-US" altLang="en-US" dirty="0" err="1"/>
              <a:t>QLabel</a:t>
            </a:r>
            <a:r>
              <a:rPr lang="en-US" altLang="en-US" dirty="0"/>
              <a:t>&gt;</a:t>
            </a:r>
          </a:p>
          <a:p>
            <a:pPr lvl="0" eaLnBrk="0" fontAlgn="base" hangingPunct="0">
              <a:spcBef>
                <a:spcPct val="0"/>
              </a:spcBef>
              <a:spcAft>
                <a:spcPct val="0"/>
              </a:spcAft>
            </a:pPr>
            <a:r>
              <a:rPr lang="en-US" altLang="en-US" dirty="0"/>
              <a:t>#include "</a:t>
            </a:r>
            <a:r>
              <a:rPr lang="en-US" altLang="en-US" dirty="0" err="1"/>
              <a:t>TemperatureSensor.h</a:t>
            </a:r>
            <a:r>
              <a:rPr lang="en-US" altLang="en-US" dirty="0"/>
              <a:t>"</a:t>
            </a:r>
          </a:p>
          <a:p>
            <a:pPr lvl="0" eaLnBrk="0" fontAlgn="base" hangingPunct="0">
              <a:spcBef>
                <a:spcPct val="0"/>
              </a:spcBef>
              <a:spcAft>
                <a:spcPct val="0"/>
              </a:spcAft>
            </a:pPr>
            <a:endParaRPr lang="en-US" altLang="en-US" dirty="0"/>
          </a:p>
          <a:p>
            <a:pPr lvl="0" eaLnBrk="0" fontAlgn="base" hangingPunct="0">
              <a:spcBef>
                <a:spcPct val="0"/>
              </a:spcBef>
              <a:spcAft>
                <a:spcPct val="0"/>
              </a:spcAft>
            </a:pPr>
            <a:endParaRPr lang="en-US" altLang="en-US" dirty="0"/>
          </a:p>
          <a:p>
            <a:pPr lvl="0" eaLnBrk="0" fontAlgn="base" hangingPunct="0">
              <a:spcBef>
                <a:spcPct val="0"/>
              </a:spcBef>
              <a:spcAft>
                <a:spcPct val="0"/>
              </a:spcAft>
            </a:pPr>
            <a:r>
              <a:rPr lang="en-US" altLang="en-US" dirty="0"/>
              <a:t>class Controller</a:t>
            </a:r>
          </a:p>
          <a:p>
            <a:pPr lvl="0" eaLnBrk="0" fontAlgn="base" hangingPunct="0">
              <a:spcBef>
                <a:spcPct val="0"/>
              </a:spcBef>
              <a:spcAft>
                <a:spcPct val="0"/>
              </a:spcAft>
            </a:pPr>
            <a:r>
              <a:rPr lang="en-US" altLang="en-US" dirty="0"/>
              <a:t>{</a:t>
            </a:r>
          </a:p>
          <a:p>
            <a:pPr lvl="0" eaLnBrk="0" fontAlgn="base" hangingPunct="0">
              <a:spcBef>
                <a:spcPct val="0"/>
              </a:spcBef>
              <a:spcAft>
                <a:spcPct val="0"/>
              </a:spcAft>
            </a:pPr>
            <a:r>
              <a:rPr lang="en-US" altLang="en-US" dirty="0"/>
              <a:t>public:</a:t>
            </a:r>
          </a:p>
          <a:p>
            <a:pPr lvl="0" eaLnBrk="0" fontAlgn="base" hangingPunct="0">
              <a:spcBef>
                <a:spcPct val="0"/>
              </a:spcBef>
              <a:spcAft>
                <a:spcPct val="0"/>
              </a:spcAft>
            </a:pPr>
            <a:r>
              <a:rPr lang="en-US" altLang="en-US" dirty="0"/>
              <a:t>    explicit Controller();</a:t>
            </a:r>
          </a:p>
          <a:p>
            <a:pPr lvl="0" eaLnBrk="0" fontAlgn="base" hangingPunct="0">
              <a:spcBef>
                <a:spcPct val="0"/>
              </a:spcBef>
              <a:spcAft>
                <a:spcPct val="0"/>
              </a:spcAft>
            </a:pPr>
            <a:r>
              <a:rPr lang="en-US" altLang="en-US" dirty="0"/>
              <a:t>    bool </a:t>
            </a:r>
            <a:r>
              <a:rPr lang="en-US" altLang="en-US" dirty="0" err="1"/>
              <a:t>wakeUp</a:t>
            </a:r>
            <a:r>
              <a:rPr lang="en-US" altLang="en-US" dirty="0"/>
              <a:t>();</a:t>
            </a:r>
          </a:p>
          <a:p>
            <a:pPr lvl="0" eaLnBrk="0" fontAlgn="base" hangingPunct="0">
              <a:spcBef>
                <a:spcPct val="0"/>
              </a:spcBef>
              <a:spcAft>
                <a:spcPct val="0"/>
              </a:spcAft>
            </a:pPr>
            <a:endParaRPr lang="en-US" altLang="en-US" dirty="0"/>
          </a:p>
          <a:p>
            <a:pPr lvl="0" eaLnBrk="0" fontAlgn="base" hangingPunct="0">
              <a:spcBef>
                <a:spcPct val="0"/>
              </a:spcBef>
              <a:spcAft>
                <a:spcPct val="0"/>
              </a:spcAft>
            </a:pPr>
            <a:endParaRPr lang="en-US" altLang="en-US" dirty="0"/>
          </a:p>
          <a:p>
            <a:pPr lvl="0" eaLnBrk="0" fontAlgn="base" hangingPunct="0">
              <a:spcBef>
                <a:spcPct val="0"/>
              </a:spcBef>
              <a:spcAft>
                <a:spcPct val="0"/>
              </a:spcAft>
            </a:pPr>
            <a:r>
              <a:rPr lang="en-US" altLang="en-US" dirty="0"/>
              <a:t>private:</a:t>
            </a:r>
          </a:p>
          <a:p>
            <a:pPr lvl="0" eaLnBrk="0" fontAlgn="base" hangingPunct="0">
              <a:spcBef>
                <a:spcPct val="0"/>
              </a:spcBef>
              <a:spcAft>
                <a:spcPct val="0"/>
              </a:spcAft>
            </a:pPr>
            <a:r>
              <a:rPr lang="en-US" altLang="en-US" dirty="0"/>
              <a:t>    </a:t>
            </a:r>
            <a:r>
              <a:rPr lang="en-US" altLang="en-US" dirty="0" err="1"/>
              <a:t>QLabel</a:t>
            </a:r>
            <a:r>
              <a:rPr lang="en-US" altLang="en-US" dirty="0"/>
              <a:t> *</a:t>
            </a:r>
            <a:r>
              <a:rPr lang="en-US" altLang="en-US" dirty="0" err="1"/>
              <a:t>m_label</a:t>
            </a:r>
            <a:r>
              <a:rPr lang="en-US" altLang="en-US" dirty="0"/>
              <a:t>;</a:t>
            </a:r>
          </a:p>
          <a:p>
            <a:pPr lvl="0" eaLnBrk="0" fontAlgn="base" hangingPunct="0">
              <a:spcBef>
                <a:spcPct val="0"/>
              </a:spcBef>
              <a:spcAft>
                <a:spcPct val="0"/>
              </a:spcAft>
            </a:pPr>
            <a:r>
              <a:rPr lang="en-US" altLang="en-US" dirty="0"/>
              <a:t>    </a:t>
            </a:r>
            <a:r>
              <a:rPr lang="en-US" altLang="en-US" dirty="0" err="1"/>
              <a:t>TemperatureSensor</a:t>
            </a:r>
            <a:r>
              <a:rPr lang="en-US" altLang="en-US" dirty="0"/>
              <a:t> </a:t>
            </a:r>
            <a:r>
              <a:rPr lang="en-US" altLang="en-US" dirty="0" err="1"/>
              <a:t>m_sensor</a:t>
            </a:r>
            <a:r>
              <a:rPr lang="en-US" altLang="en-US" dirty="0"/>
              <a:t>;</a:t>
            </a:r>
          </a:p>
          <a:p>
            <a:pPr lvl="0" eaLnBrk="0" fontAlgn="base" hangingPunct="0">
              <a:spcBef>
                <a:spcPct val="0"/>
              </a:spcBef>
              <a:spcAft>
                <a:spcPct val="0"/>
              </a:spcAft>
            </a:pPr>
            <a:r>
              <a:rPr lang="en-US" altLang="en-US" dirty="0"/>
              <a:t>};</a:t>
            </a:r>
            <a:endParaRPr kumimoji="0" lang="en-US" altLang="en-US" u="none" strike="noStrike" cap="none" normalizeH="0" baseline="0" dirty="0">
              <a:ln>
                <a:noFill/>
              </a:ln>
              <a:effectLst/>
            </a:endParaRPr>
          </a:p>
        </p:txBody>
      </p:sp>
    </p:spTree>
    <p:extLst>
      <p:ext uri="{BB962C8B-B14F-4D97-AF65-F5344CB8AC3E}">
        <p14:creationId xmlns:p14="http://schemas.microsoft.com/office/powerpoint/2010/main" val="496727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Observer Pattern: Controller.cpp</a:t>
            </a:r>
          </a:p>
        </p:txBody>
      </p:sp>
      <p:sp>
        <p:nvSpPr>
          <p:cNvPr id="9" name="TextBox 8"/>
          <p:cNvSpPr txBox="1"/>
          <p:nvPr/>
        </p:nvSpPr>
        <p:spPr>
          <a:xfrm>
            <a:off x="6248399" y="1179509"/>
            <a:ext cx="5768109" cy="5632311"/>
          </a:xfrm>
          <a:prstGeom prst="rect">
            <a:avLst/>
          </a:prstGeom>
          <a:noFill/>
          <a:ln>
            <a:solidFill>
              <a:schemeClr val="tx1"/>
            </a:solidFill>
          </a:ln>
        </p:spPr>
        <p:txBody>
          <a:bodyPr wrap="square" rtlCol="0">
            <a:spAutoFit/>
          </a:bodyPr>
          <a:lstStyle/>
          <a:p>
            <a:r>
              <a:rPr lang="en-US" b="1" dirty="0"/>
              <a:t>Controller.cpp:</a:t>
            </a:r>
          </a:p>
          <a:p>
            <a:r>
              <a:rPr lang="en-US" dirty="0"/>
              <a:t>#include "</a:t>
            </a:r>
            <a:r>
              <a:rPr lang="en-US" dirty="0" err="1"/>
              <a:t>Controller.h</a:t>
            </a:r>
            <a:r>
              <a:rPr lang="en-US" dirty="0"/>
              <a:t>"</a:t>
            </a:r>
          </a:p>
          <a:p>
            <a:r>
              <a:rPr lang="en-US" dirty="0"/>
              <a:t>Controller::Controller() : </a:t>
            </a:r>
            <a:r>
              <a:rPr lang="en-US" dirty="0" err="1"/>
              <a:t>m_mainWindow</a:t>
            </a:r>
            <a:r>
              <a:rPr lang="en-US" dirty="0"/>
              <a:t>(new </a:t>
            </a:r>
            <a:r>
              <a:rPr lang="en-US" dirty="0" err="1"/>
              <a:t>QLabel</a:t>
            </a:r>
            <a:r>
              <a:rPr lang="en-US" dirty="0"/>
              <a:t>)</a:t>
            </a:r>
          </a:p>
          <a:p>
            <a:r>
              <a:rPr lang="en-US" dirty="0"/>
              <a:t>{</a:t>
            </a:r>
          </a:p>
          <a:p>
            <a:r>
              <a:rPr lang="en-US" b="1" dirty="0">
                <a:solidFill>
                  <a:srgbClr val="0070C0"/>
                </a:solidFill>
              </a:rPr>
              <a:t>    </a:t>
            </a:r>
            <a:r>
              <a:rPr lang="en-US" b="1" dirty="0" err="1">
                <a:solidFill>
                  <a:srgbClr val="0070C0"/>
                </a:solidFill>
              </a:rPr>
              <a:t>m_sensor.registerObserver</a:t>
            </a:r>
            <a:r>
              <a:rPr lang="en-US" b="1" dirty="0">
                <a:solidFill>
                  <a:srgbClr val="0070C0"/>
                </a:solidFill>
              </a:rPr>
              <a:t>(this);</a:t>
            </a:r>
          </a:p>
          <a:p>
            <a:r>
              <a:rPr lang="en-US" dirty="0"/>
              <a:t>    </a:t>
            </a:r>
            <a:r>
              <a:rPr lang="en-US" dirty="0" err="1"/>
              <a:t>m_label</a:t>
            </a:r>
            <a:r>
              <a:rPr lang="en-US" dirty="0"/>
              <a:t>-&gt;show();</a:t>
            </a:r>
          </a:p>
          <a:p>
            <a:r>
              <a:rPr lang="en-US" dirty="0"/>
              <a:t>}</a:t>
            </a:r>
          </a:p>
          <a:p>
            <a:endParaRPr lang="en-US" dirty="0"/>
          </a:p>
          <a:p>
            <a:r>
              <a:rPr lang="en-US" dirty="0"/>
              <a:t>bool Controller::</a:t>
            </a:r>
            <a:r>
              <a:rPr lang="en-US" dirty="0" err="1"/>
              <a:t>wakeUp</a:t>
            </a:r>
            <a:r>
              <a:rPr lang="en-US" dirty="0"/>
              <a:t>()</a:t>
            </a:r>
          </a:p>
          <a:p>
            <a:r>
              <a:rPr lang="en-US" dirty="0"/>
              <a:t>{</a:t>
            </a:r>
          </a:p>
          <a:p>
            <a:r>
              <a:rPr lang="en-US" b="1" dirty="0">
                <a:solidFill>
                  <a:srgbClr val="0070C0"/>
                </a:solidFill>
              </a:rPr>
              <a:t>    </a:t>
            </a:r>
            <a:r>
              <a:rPr lang="en-US" b="1" dirty="0" err="1">
                <a:solidFill>
                  <a:srgbClr val="0070C0"/>
                </a:solidFill>
              </a:rPr>
              <a:t>m_sensor.clockTick</a:t>
            </a:r>
            <a:r>
              <a:rPr lang="en-US" b="1" dirty="0">
                <a:solidFill>
                  <a:srgbClr val="0070C0"/>
                </a:solidFill>
              </a:rPr>
              <a:t>(); // Yes, </a:t>
            </a:r>
            <a:r>
              <a:rPr lang="en-US" b="1" i="1" dirty="0">
                <a:solidFill>
                  <a:srgbClr val="0070C0"/>
                </a:solidFill>
              </a:rPr>
              <a:t>technically</a:t>
            </a:r>
            <a:r>
              <a:rPr lang="en-US" b="1" dirty="0">
                <a:solidFill>
                  <a:srgbClr val="0070C0"/>
                </a:solidFill>
              </a:rPr>
              <a:t> still polling.</a:t>
            </a:r>
          </a:p>
          <a:p>
            <a:r>
              <a:rPr lang="en-US" dirty="0"/>
              <a:t>    return </a:t>
            </a:r>
            <a:r>
              <a:rPr lang="en-US" dirty="0" err="1"/>
              <a:t>m_label</a:t>
            </a:r>
            <a:r>
              <a:rPr lang="en-US" dirty="0"/>
              <a:t>-&gt;</a:t>
            </a:r>
            <a:r>
              <a:rPr lang="en-US" dirty="0" err="1"/>
              <a:t>isVisible</a:t>
            </a:r>
            <a:r>
              <a:rPr lang="en-US" dirty="0"/>
              <a:t>();</a:t>
            </a:r>
          </a:p>
          <a:p>
            <a:r>
              <a:rPr lang="en-US" dirty="0"/>
              <a:t>}</a:t>
            </a:r>
          </a:p>
          <a:p>
            <a:endParaRPr lang="en-US" dirty="0"/>
          </a:p>
          <a:p>
            <a:r>
              <a:rPr lang="en-US" b="1" dirty="0">
                <a:solidFill>
                  <a:srgbClr val="0070C0"/>
                </a:solidFill>
              </a:rPr>
              <a:t>void Controller::notify()</a:t>
            </a:r>
          </a:p>
          <a:p>
            <a:r>
              <a:rPr lang="en-US" b="1" dirty="0">
                <a:solidFill>
                  <a:srgbClr val="0070C0"/>
                </a:solidFill>
              </a:rPr>
              <a:t>{</a:t>
            </a:r>
          </a:p>
          <a:p>
            <a:r>
              <a:rPr lang="en-US" b="1" dirty="0">
                <a:solidFill>
                  <a:srgbClr val="0070C0"/>
                </a:solidFill>
              </a:rPr>
              <a:t>    double hot = </a:t>
            </a:r>
            <a:r>
              <a:rPr lang="en-US" b="1" dirty="0" err="1">
                <a:solidFill>
                  <a:srgbClr val="0070C0"/>
                </a:solidFill>
              </a:rPr>
              <a:t>m_sensor.getCurrentTemperature</a:t>
            </a:r>
            <a:r>
              <a:rPr lang="en-US" b="1" dirty="0">
                <a:solidFill>
                  <a:srgbClr val="0070C0"/>
                </a:solidFill>
              </a:rPr>
              <a:t>();</a:t>
            </a:r>
          </a:p>
          <a:p>
            <a:r>
              <a:rPr lang="en-US" b="1" dirty="0">
                <a:solidFill>
                  <a:srgbClr val="0070C0"/>
                </a:solidFill>
              </a:rPr>
              <a:t>    </a:t>
            </a:r>
            <a:r>
              <a:rPr lang="en-US" b="1" dirty="0" err="1">
                <a:solidFill>
                  <a:srgbClr val="0070C0"/>
                </a:solidFill>
              </a:rPr>
              <a:t>QString</a:t>
            </a:r>
            <a:r>
              <a:rPr lang="en-US" b="1" dirty="0">
                <a:solidFill>
                  <a:srgbClr val="0070C0"/>
                </a:solidFill>
              </a:rPr>
              <a:t> </a:t>
            </a:r>
            <a:r>
              <a:rPr lang="en-US" b="1" dirty="0" err="1">
                <a:solidFill>
                  <a:srgbClr val="0070C0"/>
                </a:solidFill>
              </a:rPr>
              <a:t>stringHot</a:t>
            </a:r>
            <a:r>
              <a:rPr lang="en-US" b="1" dirty="0">
                <a:solidFill>
                  <a:srgbClr val="0070C0"/>
                </a:solidFill>
              </a:rPr>
              <a:t> = </a:t>
            </a:r>
            <a:r>
              <a:rPr lang="en-US" b="1" dirty="0" err="1">
                <a:solidFill>
                  <a:srgbClr val="0070C0"/>
                </a:solidFill>
              </a:rPr>
              <a:t>QString</a:t>
            </a:r>
            <a:r>
              <a:rPr lang="en-US" b="1" dirty="0">
                <a:solidFill>
                  <a:srgbClr val="0070C0"/>
                </a:solidFill>
              </a:rPr>
              <a:t>("%1").</a:t>
            </a:r>
            <a:r>
              <a:rPr lang="en-US" b="1" dirty="0" err="1">
                <a:solidFill>
                  <a:srgbClr val="0070C0"/>
                </a:solidFill>
              </a:rPr>
              <a:t>arg</a:t>
            </a:r>
            <a:r>
              <a:rPr lang="en-US" b="1" dirty="0">
                <a:solidFill>
                  <a:srgbClr val="0070C0"/>
                </a:solidFill>
              </a:rPr>
              <a:t>(hot);</a:t>
            </a:r>
          </a:p>
          <a:p>
            <a:r>
              <a:rPr lang="en-US" b="1" dirty="0">
                <a:solidFill>
                  <a:srgbClr val="0070C0"/>
                </a:solidFill>
              </a:rPr>
              <a:t>    </a:t>
            </a:r>
            <a:r>
              <a:rPr lang="en-US" b="1" dirty="0" err="1">
                <a:solidFill>
                  <a:srgbClr val="0070C0"/>
                </a:solidFill>
              </a:rPr>
              <a:t>m_label</a:t>
            </a:r>
            <a:r>
              <a:rPr lang="en-US" b="1" dirty="0">
                <a:solidFill>
                  <a:srgbClr val="0070C0"/>
                </a:solidFill>
              </a:rPr>
              <a:t>-&gt;</a:t>
            </a:r>
            <a:r>
              <a:rPr lang="en-US" b="1" dirty="0" err="1">
                <a:solidFill>
                  <a:srgbClr val="0070C0"/>
                </a:solidFill>
              </a:rPr>
              <a:t>setText</a:t>
            </a:r>
            <a:r>
              <a:rPr lang="en-US" b="1" dirty="0">
                <a:solidFill>
                  <a:srgbClr val="0070C0"/>
                </a:solidFill>
              </a:rPr>
              <a:t>(</a:t>
            </a:r>
            <a:r>
              <a:rPr lang="en-US" b="1" dirty="0" err="1">
                <a:solidFill>
                  <a:srgbClr val="0070C0"/>
                </a:solidFill>
              </a:rPr>
              <a:t>stringHot</a:t>
            </a:r>
            <a:r>
              <a:rPr lang="en-US" b="1" dirty="0">
                <a:solidFill>
                  <a:srgbClr val="0070C0"/>
                </a:solidFill>
              </a:rPr>
              <a:t>);</a:t>
            </a:r>
          </a:p>
          <a:p>
            <a:r>
              <a:rPr lang="en-US" b="1" dirty="0">
                <a:solidFill>
                  <a:srgbClr val="0070C0"/>
                </a:solidFill>
              </a:rPr>
              <a:t>}</a:t>
            </a:r>
          </a:p>
        </p:txBody>
      </p:sp>
      <p:sp>
        <p:nvSpPr>
          <p:cNvPr id="3" name="Arrow: Right 2"/>
          <p:cNvSpPr/>
          <p:nvPr/>
        </p:nvSpPr>
        <p:spPr>
          <a:xfrm>
            <a:off x="5148943" y="3222171"/>
            <a:ext cx="1099457" cy="10232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22819" y="1237535"/>
            <a:ext cx="5575852" cy="4247317"/>
          </a:xfrm>
          <a:prstGeom prst="rect">
            <a:avLst/>
          </a:prstGeom>
          <a:noFill/>
          <a:ln>
            <a:solidFill>
              <a:schemeClr val="tx1"/>
            </a:solidFill>
          </a:ln>
        </p:spPr>
        <p:txBody>
          <a:bodyPr wrap="square" rtlCol="0">
            <a:spAutoFit/>
          </a:bodyPr>
          <a:lstStyle/>
          <a:p>
            <a:r>
              <a:rPr lang="en-US" b="1" dirty="0"/>
              <a:t>Old Controller.cpp:</a:t>
            </a:r>
          </a:p>
          <a:p>
            <a:r>
              <a:rPr lang="en-US" dirty="0"/>
              <a:t>#include "</a:t>
            </a:r>
            <a:r>
              <a:rPr lang="en-US" dirty="0" err="1"/>
              <a:t>Controller.h</a:t>
            </a:r>
            <a:r>
              <a:rPr lang="en-US" dirty="0"/>
              <a:t>"</a:t>
            </a:r>
          </a:p>
          <a:p>
            <a:r>
              <a:rPr lang="en-US" dirty="0"/>
              <a:t>Controller::Controller() : </a:t>
            </a:r>
            <a:r>
              <a:rPr lang="en-US" dirty="0" err="1"/>
              <a:t>m_mainWindow</a:t>
            </a:r>
            <a:r>
              <a:rPr lang="en-US" dirty="0"/>
              <a:t>(new </a:t>
            </a:r>
            <a:r>
              <a:rPr lang="en-US" dirty="0" err="1"/>
              <a:t>QLabel</a:t>
            </a:r>
            <a:r>
              <a:rPr lang="en-US" dirty="0"/>
              <a:t>)</a:t>
            </a:r>
          </a:p>
          <a:p>
            <a:r>
              <a:rPr lang="en-US" dirty="0"/>
              <a:t>{</a:t>
            </a:r>
          </a:p>
          <a:p>
            <a:r>
              <a:rPr lang="en-US" dirty="0"/>
              <a:t>    </a:t>
            </a:r>
            <a:r>
              <a:rPr lang="en-US" dirty="0" err="1"/>
              <a:t>m_label</a:t>
            </a:r>
            <a:r>
              <a:rPr lang="en-US" dirty="0"/>
              <a:t>-&gt;show();</a:t>
            </a:r>
          </a:p>
          <a:p>
            <a:r>
              <a:rPr lang="en-US" dirty="0"/>
              <a:t>}</a:t>
            </a:r>
          </a:p>
          <a:p>
            <a:endParaRPr lang="en-US" dirty="0"/>
          </a:p>
          <a:p>
            <a:r>
              <a:rPr lang="en-US" dirty="0"/>
              <a:t>bool Controller::</a:t>
            </a:r>
            <a:r>
              <a:rPr lang="en-US" dirty="0" err="1"/>
              <a:t>wakeUp</a:t>
            </a:r>
            <a:r>
              <a:rPr lang="en-US" dirty="0"/>
              <a:t>()</a:t>
            </a:r>
          </a:p>
          <a:p>
            <a:r>
              <a:rPr lang="en-US" dirty="0"/>
              <a:t>{</a:t>
            </a:r>
          </a:p>
          <a:p>
            <a:r>
              <a:rPr lang="en-US" dirty="0"/>
              <a:t>    double hot = </a:t>
            </a:r>
            <a:r>
              <a:rPr lang="en-US" dirty="0" err="1"/>
              <a:t>m_sensor.getCurrentTemperature</a:t>
            </a:r>
            <a:r>
              <a:rPr lang="en-US" dirty="0"/>
              <a:t>();</a:t>
            </a:r>
          </a:p>
          <a:p>
            <a:r>
              <a:rPr lang="en-US" dirty="0"/>
              <a:t>    </a:t>
            </a:r>
            <a:r>
              <a:rPr lang="en-US" dirty="0" err="1"/>
              <a:t>QString</a:t>
            </a:r>
            <a:r>
              <a:rPr lang="en-US" dirty="0"/>
              <a:t> </a:t>
            </a:r>
            <a:r>
              <a:rPr lang="en-US" dirty="0" err="1"/>
              <a:t>stringHot</a:t>
            </a:r>
            <a:r>
              <a:rPr lang="en-US" dirty="0"/>
              <a:t> = </a:t>
            </a:r>
            <a:r>
              <a:rPr lang="en-US" dirty="0" err="1"/>
              <a:t>QString</a:t>
            </a:r>
            <a:r>
              <a:rPr lang="en-US" dirty="0"/>
              <a:t>("%1").</a:t>
            </a:r>
            <a:r>
              <a:rPr lang="en-US" dirty="0" err="1"/>
              <a:t>arg</a:t>
            </a:r>
            <a:r>
              <a:rPr lang="en-US" dirty="0"/>
              <a:t>(hot);</a:t>
            </a:r>
          </a:p>
          <a:p>
            <a:r>
              <a:rPr lang="en-US" dirty="0"/>
              <a:t>    </a:t>
            </a:r>
            <a:r>
              <a:rPr lang="en-US" dirty="0" err="1"/>
              <a:t>m_label</a:t>
            </a:r>
            <a:r>
              <a:rPr lang="en-US" dirty="0"/>
              <a:t>-&gt;</a:t>
            </a:r>
            <a:r>
              <a:rPr lang="en-US" dirty="0" err="1"/>
              <a:t>setText</a:t>
            </a:r>
            <a:r>
              <a:rPr lang="en-US" dirty="0"/>
              <a:t>(</a:t>
            </a:r>
            <a:r>
              <a:rPr lang="en-US" dirty="0" err="1"/>
              <a:t>stringHot</a:t>
            </a:r>
            <a:r>
              <a:rPr lang="en-US" dirty="0"/>
              <a:t>);</a:t>
            </a:r>
          </a:p>
          <a:p>
            <a:endParaRPr lang="en-US" dirty="0"/>
          </a:p>
          <a:p>
            <a:r>
              <a:rPr lang="en-US" dirty="0"/>
              <a:t>    return </a:t>
            </a:r>
            <a:r>
              <a:rPr lang="en-US" dirty="0" err="1"/>
              <a:t>m_label</a:t>
            </a:r>
            <a:r>
              <a:rPr lang="en-US" dirty="0"/>
              <a:t>-&gt;</a:t>
            </a:r>
            <a:r>
              <a:rPr lang="en-US" dirty="0" err="1"/>
              <a:t>isVisible</a:t>
            </a:r>
            <a:r>
              <a:rPr lang="en-US" dirty="0"/>
              <a:t>();</a:t>
            </a:r>
          </a:p>
          <a:p>
            <a:r>
              <a:rPr lang="en-US" dirty="0"/>
              <a:t>}</a:t>
            </a:r>
          </a:p>
        </p:txBody>
      </p:sp>
    </p:spTree>
    <p:extLst>
      <p:ext uri="{BB962C8B-B14F-4D97-AF65-F5344CB8AC3E}">
        <p14:creationId xmlns:p14="http://schemas.microsoft.com/office/powerpoint/2010/main" val="921522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Interaction Diagram: Temperature Change</a:t>
            </a:r>
          </a:p>
        </p:txBody>
      </p:sp>
      <p:sp>
        <p:nvSpPr>
          <p:cNvPr id="9" name="TextBox 8"/>
          <p:cNvSpPr txBox="1"/>
          <p:nvPr/>
        </p:nvSpPr>
        <p:spPr>
          <a:xfrm>
            <a:off x="140096" y="1426693"/>
            <a:ext cx="2076631" cy="923330"/>
          </a:xfrm>
          <a:prstGeom prst="rect">
            <a:avLst/>
          </a:prstGeom>
          <a:noFill/>
        </p:spPr>
        <p:txBody>
          <a:bodyPr wrap="square" rtlCol="0">
            <a:spAutoFit/>
          </a:bodyPr>
          <a:lstStyle/>
          <a:p>
            <a:r>
              <a:rPr lang="en-US" b="1" u="sng" dirty="0" err="1"/>
              <a:t>TemperatureSensor</a:t>
            </a:r>
            <a:endParaRPr lang="en-US" b="1" u="sng" dirty="0"/>
          </a:p>
          <a:p>
            <a:r>
              <a:rPr lang="en-US" dirty="0"/>
              <a:t>    </a:t>
            </a:r>
            <a:r>
              <a:rPr lang="en-US" dirty="0" err="1"/>
              <a:t>clockTick</a:t>
            </a:r>
            <a:r>
              <a:rPr lang="en-US" dirty="0"/>
              <a:t>()</a:t>
            </a:r>
          </a:p>
          <a:p>
            <a:endParaRPr lang="en-US" dirty="0"/>
          </a:p>
        </p:txBody>
      </p:sp>
      <p:sp>
        <p:nvSpPr>
          <p:cNvPr id="10" name="TextBox 9"/>
          <p:cNvSpPr txBox="1"/>
          <p:nvPr/>
        </p:nvSpPr>
        <p:spPr>
          <a:xfrm>
            <a:off x="3614057" y="2302852"/>
            <a:ext cx="1194428" cy="369332"/>
          </a:xfrm>
          <a:prstGeom prst="rect">
            <a:avLst/>
          </a:prstGeom>
          <a:noFill/>
        </p:spPr>
        <p:txBody>
          <a:bodyPr wrap="square" rtlCol="0">
            <a:spAutoFit/>
          </a:bodyPr>
          <a:lstStyle/>
          <a:p>
            <a:r>
              <a:rPr lang="en-US" b="1" u="sng" dirty="0"/>
              <a:t>Controller</a:t>
            </a:r>
          </a:p>
        </p:txBody>
      </p:sp>
      <p:sp>
        <p:nvSpPr>
          <p:cNvPr id="11" name="TextBox 10"/>
          <p:cNvSpPr txBox="1"/>
          <p:nvPr/>
        </p:nvSpPr>
        <p:spPr>
          <a:xfrm>
            <a:off x="8997746" y="1743989"/>
            <a:ext cx="2242457" cy="369332"/>
          </a:xfrm>
          <a:prstGeom prst="rect">
            <a:avLst/>
          </a:prstGeom>
          <a:noFill/>
        </p:spPr>
        <p:txBody>
          <a:bodyPr wrap="square" rtlCol="0">
            <a:spAutoFit/>
          </a:bodyPr>
          <a:lstStyle/>
          <a:p>
            <a:r>
              <a:rPr lang="en-US" dirty="0" err="1"/>
              <a:t>setText</a:t>
            </a:r>
            <a:r>
              <a:rPr lang="en-US" dirty="0"/>
              <a:t>()</a:t>
            </a:r>
          </a:p>
        </p:txBody>
      </p:sp>
      <p:sp>
        <p:nvSpPr>
          <p:cNvPr id="19" name="TextBox 18"/>
          <p:cNvSpPr txBox="1"/>
          <p:nvPr/>
        </p:nvSpPr>
        <p:spPr>
          <a:xfrm>
            <a:off x="3614058" y="2610134"/>
            <a:ext cx="1290452" cy="369332"/>
          </a:xfrm>
          <a:prstGeom prst="rect">
            <a:avLst/>
          </a:prstGeom>
          <a:noFill/>
        </p:spPr>
        <p:txBody>
          <a:bodyPr wrap="square" rtlCol="0">
            <a:spAutoFit/>
          </a:bodyPr>
          <a:lstStyle/>
          <a:p>
            <a:r>
              <a:rPr lang="en-US" dirty="0"/>
              <a:t>  </a:t>
            </a:r>
            <a:r>
              <a:rPr lang="en-US" dirty="0" err="1"/>
              <a:t>wakeUp</a:t>
            </a:r>
            <a:r>
              <a:rPr lang="en-US" dirty="0"/>
              <a:t> ()</a:t>
            </a:r>
          </a:p>
        </p:txBody>
      </p:sp>
      <p:cxnSp>
        <p:nvCxnSpPr>
          <p:cNvPr id="24" name="Connector: Curved 23"/>
          <p:cNvCxnSpPr>
            <a:cxnSpLocks/>
            <a:stCxn id="14" idx="3"/>
            <a:endCxn id="11" idx="1"/>
          </p:cNvCxnSpPr>
          <p:nvPr/>
        </p:nvCxnSpPr>
        <p:spPr>
          <a:xfrm flipV="1">
            <a:off x="4904510" y="1928655"/>
            <a:ext cx="4093236" cy="1206711"/>
          </a:xfrm>
          <a:prstGeom prst="curved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p:cNvCxnSpPr>
            <a:cxnSpLocks/>
            <a:stCxn id="19" idx="1"/>
            <a:endCxn id="9" idx="3"/>
          </p:cNvCxnSpPr>
          <p:nvPr/>
        </p:nvCxnSpPr>
        <p:spPr>
          <a:xfrm rot="10800000">
            <a:off x="2216728" y="1888358"/>
            <a:ext cx="1397331" cy="906442"/>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324246" y="1366015"/>
            <a:ext cx="2730904" cy="369332"/>
          </a:xfrm>
          <a:prstGeom prst="rect">
            <a:avLst/>
          </a:prstGeom>
          <a:noFill/>
        </p:spPr>
        <p:txBody>
          <a:bodyPr wrap="square" rtlCol="0">
            <a:spAutoFit/>
          </a:bodyPr>
          <a:lstStyle/>
          <a:p>
            <a:r>
              <a:rPr lang="en-US" b="1" u="sng" dirty="0" err="1"/>
              <a:t>TemperatureTextReadout</a:t>
            </a:r>
            <a:endParaRPr lang="en-US" b="1" u="sng" dirty="0"/>
          </a:p>
        </p:txBody>
      </p:sp>
      <p:sp>
        <p:nvSpPr>
          <p:cNvPr id="44" name="TextBox 43"/>
          <p:cNvSpPr txBox="1"/>
          <p:nvPr/>
        </p:nvSpPr>
        <p:spPr>
          <a:xfrm>
            <a:off x="2951762" y="2073930"/>
            <a:ext cx="324128" cy="369332"/>
          </a:xfrm>
          <a:prstGeom prst="rect">
            <a:avLst/>
          </a:prstGeom>
          <a:noFill/>
        </p:spPr>
        <p:txBody>
          <a:bodyPr wrap="none" rtlCol="0">
            <a:spAutoFit/>
          </a:bodyPr>
          <a:lstStyle/>
          <a:p>
            <a:r>
              <a:rPr lang="en-US" b="1" dirty="0">
                <a:solidFill>
                  <a:srgbClr val="0070C0"/>
                </a:solidFill>
              </a:rPr>
              <a:t>A</a:t>
            </a:r>
          </a:p>
        </p:txBody>
      </p:sp>
      <p:sp>
        <p:nvSpPr>
          <p:cNvPr id="46" name="TextBox 45"/>
          <p:cNvSpPr txBox="1"/>
          <p:nvPr/>
        </p:nvSpPr>
        <p:spPr>
          <a:xfrm>
            <a:off x="2323605" y="2488703"/>
            <a:ext cx="314510" cy="369332"/>
          </a:xfrm>
          <a:prstGeom prst="rect">
            <a:avLst/>
          </a:prstGeom>
          <a:noFill/>
        </p:spPr>
        <p:txBody>
          <a:bodyPr wrap="none" rtlCol="0">
            <a:spAutoFit/>
          </a:bodyPr>
          <a:lstStyle/>
          <a:p>
            <a:r>
              <a:rPr lang="en-US" b="1" dirty="0">
                <a:solidFill>
                  <a:srgbClr val="0070C0"/>
                </a:solidFill>
              </a:rPr>
              <a:t>B</a:t>
            </a:r>
          </a:p>
        </p:txBody>
      </p:sp>
      <p:sp>
        <p:nvSpPr>
          <p:cNvPr id="13" name="TextBox 12"/>
          <p:cNvSpPr txBox="1"/>
          <p:nvPr/>
        </p:nvSpPr>
        <p:spPr>
          <a:xfrm>
            <a:off x="10362024" y="316579"/>
            <a:ext cx="1519711" cy="646331"/>
          </a:xfrm>
          <a:prstGeom prst="rect">
            <a:avLst/>
          </a:prstGeom>
          <a:noFill/>
          <a:ln>
            <a:solidFill>
              <a:schemeClr val="tx1"/>
            </a:solidFill>
          </a:ln>
        </p:spPr>
        <p:txBody>
          <a:bodyPr wrap="none" rtlCol="0">
            <a:spAutoFit/>
          </a:bodyPr>
          <a:lstStyle/>
          <a:p>
            <a:r>
              <a:rPr lang="en-US" dirty="0">
                <a:solidFill>
                  <a:schemeClr val="accent2"/>
                </a:solidFill>
              </a:rPr>
              <a:t> </a:t>
            </a:r>
          </a:p>
          <a:p>
            <a:r>
              <a:rPr lang="en-US" dirty="0"/>
              <a:t>Black=method</a:t>
            </a:r>
          </a:p>
        </p:txBody>
      </p:sp>
      <p:sp>
        <p:nvSpPr>
          <p:cNvPr id="14" name="TextBox 13"/>
          <p:cNvSpPr txBox="1"/>
          <p:nvPr/>
        </p:nvSpPr>
        <p:spPr>
          <a:xfrm>
            <a:off x="3614058" y="2950700"/>
            <a:ext cx="1290452" cy="369332"/>
          </a:xfrm>
          <a:prstGeom prst="rect">
            <a:avLst/>
          </a:prstGeom>
          <a:noFill/>
        </p:spPr>
        <p:txBody>
          <a:bodyPr wrap="square" rtlCol="0">
            <a:spAutoFit/>
          </a:bodyPr>
          <a:lstStyle/>
          <a:p>
            <a:r>
              <a:rPr lang="en-US" dirty="0"/>
              <a:t>  notify ()</a:t>
            </a:r>
          </a:p>
        </p:txBody>
      </p:sp>
      <p:cxnSp>
        <p:nvCxnSpPr>
          <p:cNvPr id="15" name="Connector: Curved 14"/>
          <p:cNvCxnSpPr>
            <a:cxnSpLocks/>
            <a:endCxn id="14" idx="1"/>
          </p:cNvCxnSpPr>
          <p:nvPr/>
        </p:nvCxnSpPr>
        <p:spPr>
          <a:xfrm>
            <a:off x="1579418" y="1928655"/>
            <a:ext cx="2034640" cy="1206711"/>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75714" y="2443262"/>
            <a:ext cx="306494" cy="369332"/>
          </a:xfrm>
          <a:prstGeom prst="rect">
            <a:avLst/>
          </a:prstGeom>
          <a:noFill/>
        </p:spPr>
        <p:txBody>
          <a:bodyPr wrap="none" rtlCol="0">
            <a:spAutoFit/>
          </a:bodyPr>
          <a:lstStyle/>
          <a:p>
            <a:r>
              <a:rPr lang="en-US" b="1" dirty="0">
                <a:solidFill>
                  <a:srgbClr val="0070C0"/>
                </a:solidFill>
              </a:rPr>
              <a:t>C</a:t>
            </a:r>
          </a:p>
        </p:txBody>
      </p:sp>
    </p:spTree>
    <p:extLst>
      <p:ext uri="{BB962C8B-B14F-4D97-AF65-F5344CB8AC3E}">
        <p14:creationId xmlns:p14="http://schemas.microsoft.com/office/powerpoint/2010/main" val="376471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Observer Wrap-up</a:t>
            </a:r>
          </a:p>
        </p:txBody>
      </p:sp>
      <p:sp>
        <p:nvSpPr>
          <p:cNvPr id="3" name="Content Placeholder 2"/>
          <p:cNvSpPr>
            <a:spLocks noGrp="1"/>
          </p:cNvSpPr>
          <p:nvPr>
            <p:ph idx="1"/>
          </p:nvPr>
        </p:nvSpPr>
        <p:spPr/>
        <p:txBody>
          <a:bodyPr/>
          <a:lstStyle/>
          <a:p>
            <a:r>
              <a:rPr lang="en-US" dirty="0"/>
              <a:t>Notify provides no information beyond an “alarm”</a:t>
            </a:r>
          </a:p>
          <a:p>
            <a:r>
              <a:rPr lang="en-US" dirty="0"/>
              <a:t>What if you want to observe multiple objects?</a:t>
            </a:r>
          </a:p>
          <a:p>
            <a:r>
              <a:rPr lang="en-US" dirty="0"/>
              <a:t>In reality, each Subject-derived class needs its own specialized Observer class.  Otherwise the name “notify()” quickly becomes the bottleneck.  Observers don’t know which Subject notified them.</a:t>
            </a:r>
          </a:p>
          <a:p>
            <a:endParaRPr lang="en-US" dirty="0"/>
          </a:p>
          <a:p>
            <a:r>
              <a:rPr lang="en-US" dirty="0"/>
              <a:t>A variety of “enhancements” to Observer have been developed to address these issues…</a:t>
            </a:r>
          </a:p>
          <a:p>
            <a:endParaRPr lang="en-US" dirty="0"/>
          </a:p>
        </p:txBody>
      </p:sp>
    </p:spTree>
    <p:extLst>
      <p:ext uri="{BB962C8B-B14F-4D97-AF65-F5344CB8AC3E}">
        <p14:creationId xmlns:p14="http://schemas.microsoft.com/office/powerpoint/2010/main" val="2393434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96" y="37564"/>
            <a:ext cx="11700922" cy="1325563"/>
          </a:xfrm>
        </p:spPr>
        <p:txBody>
          <a:bodyPr/>
          <a:lstStyle/>
          <a:p>
            <a:r>
              <a:rPr lang="en-US" dirty="0"/>
              <a:t>Improvement 2: Signal-Slot Pattern (Boost / </a:t>
            </a:r>
            <a:r>
              <a:rPr lang="en-US" dirty="0" err="1"/>
              <a:t>Qt</a:t>
            </a:r>
            <a:r>
              <a:rPr lang="en-US" dirty="0"/>
              <a:t>)</a:t>
            </a:r>
          </a:p>
        </p:txBody>
      </p:sp>
      <p:sp>
        <p:nvSpPr>
          <p:cNvPr id="3" name="Content Placeholder 2"/>
          <p:cNvSpPr>
            <a:spLocks noGrp="1"/>
          </p:cNvSpPr>
          <p:nvPr>
            <p:ph idx="1"/>
          </p:nvPr>
        </p:nvSpPr>
        <p:spPr>
          <a:xfrm>
            <a:off x="617861" y="1613453"/>
            <a:ext cx="10999373" cy="5051751"/>
          </a:xfrm>
        </p:spPr>
        <p:txBody>
          <a:bodyPr>
            <a:normAutofit lnSpcReduction="10000"/>
          </a:bodyPr>
          <a:lstStyle/>
          <a:p>
            <a:r>
              <a:rPr lang="en-US" dirty="0">
                <a:solidFill>
                  <a:schemeClr val="tx1"/>
                </a:solidFill>
              </a:rPr>
              <a:t>Extends the notify() method concept from Observer pattern with named, parameterized notifications.</a:t>
            </a:r>
          </a:p>
          <a:p>
            <a:pPr lvl="1"/>
            <a:r>
              <a:rPr lang="en-US" dirty="0" err="1">
                <a:solidFill>
                  <a:schemeClr val="tx1"/>
                </a:solidFill>
              </a:rPr>
              <a:t>SignalName</a:t>
            </a:r>
            <a:r>
              <a:rPr lang="en-US" dirty="0">
                <a:solidFill>
                  <a:schemeClr val="tx1"/>
                </a:solidFill>
              </a:rPr>
              <a:t>(datatype, datatype, datatype)</a:t>
            </a:r>
          </a:p>
          <a:p>
            <a:r>
              <a:rPr lang="en-US" dirty="0">
                <a:solidFill>
                  <a:schemeClr val="tx1"/>
                </a:solidFill>
              </a:rPr>
              <a:t>Subject declares signals, Observers declare slots.</a:t>
            </a:r>
          </a:p>
          <a:p>
            <a:r>
              <a:rPr lang="en-US" dirty="0">
                <a:solidFill>
                  <a:schemeClr val="tx1"/>
                </a:solidFill>
              </a:rPr>
              <a:t>Controller “connects” signals to slots (vs “registration” coupling)</a:t>
            </a:r>
          </a:p>
          <a:p>
            <a:pPr lvl="1"/>
            <a:r>
              <a:rPr lang="en-US" dirty="0">
                <a:solidFill>
                  <a:schemeClr val="tx1"/>
                </a:solidFill>
              </a:rPr>
              <a:t>Allows bypass setup</a:t>
            </a:r>
          </a:p>
          <a:p>
            <a:r>
              <a:rPr lang="en-US" dirty="0">
                <a:solidFill>
                  <a:schemeClr val="tx1"/>
                </a:solidFill>
              </a:rPr>
              <a:t>Meta-class auto-generated for handling connection table and signal list</a:t>
            </a:r>
          </a:p>
          <a:p>
            <a:r>
              <a:rPr lang="en-US" sz="3600" b="1" dirty="0">
                <a:solidFill>
                  <a:srgbClr val="0070C0"/>
                </a:solidFill>
              </a:rPr>
              <a:t>Anonymizes transactions</a:t>
            </a:r>
          </a:p>
          <a:p>
            <a:r>
              <a:rPr lang="en-US" dirty="0">
                <a:solidFill>
                  <a:schemeClr val="tx1"/>
                </a:solidFill>
              </a:rPr>
              <a:t>Not as harsh as throwing exceptions</a:t>
            </a:r>
          </a:p>
          <a:p>
            <a:pPr lvl="1"/>
            <a:r>
              <a:rPr lang="en-US" dirty="0">
                <a:solidFill>
                  <a:schemeClr val="tx1"/>
                </a:solidFill>
              </a:rPr>
              <a:t>No caller hierarchy necessary</a:t>
            </a:r>
          </a:p>
          <a:p>
            <a:pPr lvl="1"/>
            <a:r>
              <a:rPr lang="en-US" dirty="0"/>
              <a:t>Processing can continue after signal</a:t>
            </a:r>
            <a:endParaRPr lang="en-US" dirty="0">
              <a:solidFill>
                <a:schemeClr val="tx1"/>
              </a:solidFill>
            </a:endParaRPr>
          </a:p>
        </p:txBody>
      </p:sp>
    </p:spTree>
    <p:extLst>
      <p:ext uri="{BB962C8B-B14F-4D97-AF65-F5344CB8AC3E}">
        <p14:creationId xmlns:p14="http://schemas.microsoft.com/office/powerpoint/2010/main" val="3785607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MVC?</a:t>
            </a:r>
          </a:p>
        </p:txBody>
      </p:sp>
      <p:sp>
        <p:nvSpPr>
          <p:cNvPr id="3" name="Content Placeholder 2"/>
          <p:cNvSpPr>
            <a:spLocks noGrp="1"/>
          </p:cNvSpPr>
          <p:nvPr>
            <p:ph idx="1"/>
          </p:nvPr>
        </p:nvSpPr>
        <p:spPr>
          <a:xfrm>
            <a:off x="617863" y="1605288"/>
            <a:ext cx="10515600" cy="4351338"/>
          </a:xfrm>
        </p:spPr>
        <p:txBody>
          <a:bodyPr/>
          <a:lstStyle/>
          <a:p>
            <a:r>
              <a:rPr lang="en-US" dirty="0">
                <a:solidFill>
                  <a:schemeClr val="tx1"/>
                </a:solidFill>
              </a:rPr>
              <a:t>Model-View-Controller is the concept introduced by Smalltalk's inventors (</a:t>
            </a:r>
            <a:r>
              <a:rPr lang="en-US" dirty="0" err="1">
                <a:solidFill>
                  <a:schemeClr val="tx1"/>
                </a:solidFill>
              </a:rPr>
              <a:t>TrygveReenskaug</a:t>
            </a:r>
            <a:r>
              <a:rPr lang="en-US" dirty="0">
                <a:solidFill>
                  <a:schemeClr val="tx1"/>
                </a:solidFill>
              </a:rPr>
              <a:t> and others) of encapsulating some data together with its processing (the model) and isolate it from the manipulation (the controller) and presentation (the view) part that has to be done on a User Interface</a:t>
            </a:r>
          </a:p>
        </p:txBody>
      </p:sp>
    </p:spTree>
    <p:extLst>
      <p:ext uri="{BB962C8B-B14F-4D97-AF65-F5344CB8AC3E}">
        <p14:creationId xmlns:p14="http://schemas.microsoft.com/office/powerpoint/2010/main" val="2926813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Signal Example Class</a:t>
            </a:r>
          </a:p>
        </p:txBody>
      </p:sp>
      <p:sp>
        <p:nvSpPr>
          <p:cNvPr id="4" name="TextBox 3"/>
          <p:cNvSpPr txBox="1"/>
          <p:nvPr/>
        </p:nvSpPr>
        <p:spPr>
          <a:xfrm>
            <a:off x="1790294" y="1222979"/>
            <a:ext cx="7612918" cy="5355312"/>
          </a:xfrm>
          <a:prstGeom prst="rect">
            <a:avLst/>
          </a:prstGeom>
          <a:noFill/>
          <a:ln>
            <a:solidFill>
              <a:schemeClr val="tx1"/>
            </a:solidFill>
          </a:ln>
        </p:spPr>
        <p:txBody>
          <a:bodyPr wrap="none" rtlCol="0">
            <a:spAutoFit/>
          </a:bodyPr>
          <a:lstStyle/>
          <a:p>
            <a:r>
              <a:rPr lang="en-US" dirty="0"/>
              <a:t>#include &lt;</a:t>
            </a:r>
            <a:r>
              <a:rPr lang="en-US" dirty="0" err="1"/>
              <a:t>QObject</a:t>
            </a:r>
            <a:r>
              <a:rPr lang="en-US" dirty="0"/>
              <a:t>&gt;</a:t>
            </a:r>
          </a:p>
          <a:p>
            <a:r>
              <a:rPr lang="en-US" dirty="0"/>
              <a:t>class </a:t>
            </a:r>
            <a:r>
              <a:rPr lang="en-US" dirty="0" err="1"/>
              <a:t>MySubject</a:t>
            </a:r>
            <a:r>
              <a:rPr lang="en-US" dirty="0"/>
              <a:t> : public </a:t>
            </a:r>
            <a:r>
              <a:rPr lang="en-US" dirty="0" err="1"/>
              <a:t>QObject</a:t>
            </a:r>
            <a:endParaRPr lang="en-US" dirty="0"/>
          </a:p>
          <a:p>
            <a:r>
              <a:rPr lang="en-US" dirty="0"/>
              <a:t>{</a:t>
            </a:r>
          </a:p>
          <a:p>
            <a:r>
              <a:rPr lang="en-US" b="1" dirty="0">
                <a:solidFill>
                  <a:srgbClr val="0070C0"/>
                </a:solidFill>
              </a:rPr>
              <a:t>    Q_OBJECT</a:t>
            </a:r>
          </a:p>
          <a:p>
            <a:r>
              <a:rPr lang="en-US" dirty="0"/>
              <a:t>public:</a:t>
            </a:r>
          </a:p>
          <a:p>
            <a:r>
              <a:rPr lang="en-US" dirty="0"/>
              <a:t>    </a:t>
            </a:r>
            <a:r>
              <a:rPr lang="en-US" dirty="0" err="1"/>
              <a:t>MySubject</a:t>
            </a:r>
            <a:r>
              <a:rPr lang="en-US" dirty="0"/>
              <a:t>(</a:t>
            </a:r>
            <a:r>
              <a:rPr lang="en-US" dirty="0" err="1"/>
              <a:t>QObject</a:t>
            </a:r>
            <a:r>
              <a:rPr lang="en-US" dirty="0"/>
              <a:t> *parent = </a:t>
            </a:r>
            <a:r>
              <a:rPr lang="en-US" dirty="0" err="1"/>
              <a:t>nullptr</a:t>
            </a:r>
            <a:r>
              <a:rPr lang="en-US" dirty="0"/>
              <a:t>) : </a:t>
            </a:r>
            <a:r>
              <a:rPr lang="en-US" dirty="0" err="1"/>
              <a:t>QObject</a:t>
            </a:r>
            <a:r>
              <a:rPr lang="en-US" dirty="0"/>
              <a:t>( parent ), </a:t>
            </a:r>
            <a:r>
              <a:rPr lang="en-US" dirty="0" err="1"/>
              <a:t>m_oldValue</a:t>
            </a:r>
            <a:r>
              <a:rPr lang="en-US" dirty="0"/>
              <a:t>(0.0) {}</a:t>
            </a:r>
          </a:p>
          <a:p>
            <a:r>
              <a:rPr lang="en-US" dirty="0"/>
              <a:t>    void </a:t>
            </a:r>
            <a:r>
              <a:rPr lang="en-US" dirty="0" err="1"/>
              <a:t>checkValue</a:t>
            </a:r>
            <a:r>
              <a:rPr lang="en-US" dirty="0"/>
              <a:t>()</a:t>
            </a:r>
          </a:p>
          <a:p>
            <a:r>
              <a:rPr lang="en-US" dirty="0"/>
              <a:t>    {</a:t>
            </a:r>
          </a:p>
          <a:p>
            <a:r>
              <a:rPr lang="en-US" dirty="0"/>
              <a:t>        double </a:t>
            </a:r>
            <a:r>
              <a:rPr lang="en-US" dirty="0" err="1"/>
              <a:t>val</a:t>
            </a:r>
            <a:r>
              <a:rPr lang="en-US" dirty="0"/>
              <a:t> = </a:t>
            </a:r>
            <a:r>
              <a:rPr lang="en-US" dirty="0" err="1"/>
              <a:t>getNewValue</a:t>
            </a:r>
            <a:r>
              <a:rPr lang="en-US" dirty="0"/>
              <a:t>();</a:t>
            </a:r>
          </a:p>
          <a:p>
            <a:r>
              <a:rPr lang="en-US" dirty="0"/>
              <a:t>        if (</a:t>
            </a:r>
            <a:r>
              <a:rPr lang="en-US" dirty="0" err="1"/>
              <a:t>val</a:t>
            </a:r>
            <a:r>
              <a:rPr lang="en-US" dirty="0"/>
              <a:t> != </a:t>
            </a:r>
            <a:r>
              <a:rPr lang="en-US" dirty="0" err="1"/>
              <a:t>m_oldValue</a:t>
            </a:r>
            <a:r>
              <a:rPr lang="en-US" dirty="0"/>
              <a:t>) {</a:t>
            </a:r>
          </a:p>
          <a:p>
            <a:r>
              <a:rPr lang="en-US" dirty="0"/>
              <a:t>	</a:t>
            </a:r>
            <a:r>
              <a:rPr lang="en-US" dirty="0" err="1"/>
              <a:t>m_oldValue</a:t>
            </a:r>
            <a:r>
              <a:rPr lang="en-US" dirty="0"/>
              <a:t> = </a:t>
            </a:r>
            <a:r>
              <a:rPr lang="en-US" dirty="0" err="1"/>
              <a:t>val</a:t>
            </a:r>
            <a:r>
              <a:rPr lang="en-US" dirty="0"/>
              <a:t>;</a:t>
            </a:r>
          </a:p>
          <a:p>
            <a:r>
              <a:rPr lang="en-US" dirty="0">
                <a:solidFill>
                  <a:srgbClr val="0070C0"/>
                </a:solidFill>
              </a:rPr>
              <a:t>	</a:t>
            </a:r>
            <a:r>
              <a:rPr lang="en-US" b="1" dirty="0">
                <a:solidFill>
                  <a:srgbClr val="0070C0"/>
                </a:solidFill>
              </a:rPr>
              <a:t>emit </a:t>
            </a:r>
            <a:r>
              <a:rPr lang="en-US" b="1" dirty="0" err="1">
                <a:solidFill>
                  <a:srgbClr val="0070C0"/>
                </a:solidFill>
              </a:rPr>
              <a:t>newValue</a:t>
            </a:r>
            <a:r>
              <a:rPr lang="en-US" b="1" dirty="0">
                <a:solidFill>
                  <a:srgbClr val="0070C0"/>
                </a:solidFill>
              </a:rPr>
              <a:t>(</a:t>
            </a:r>
            <a:r>
              <a:rPr lang="en-US" b="1" dirty="0" err="1">
                <a:solidFill>
                  <a:srgbClr val="0070C0"/>
                </a:solidFill>
              </a:rPr>
              <a:t>m_oldValue</a:t>
            </a:r>
            <a:r>
              <a:rPr lang="en-US" b="1" dirty="0">
                <a:solidFill>
                  <a:srgbClr val="0070C0"/>
                </a:solidFill>
              </a:rPr>
              <a:t>);</a:t>
            </a:r>
          </a:p>
          <a:p>
            <a:r>
              <a:rPr lang="en-US" dirty="0"/>
              <a:t>        }</a:t>
            </a:r>
          </a:p>
          <a:p>
            <a:r>
              <a:rPr lang="en-US" dirty="0"/>
              <a:t>    }</a:t>
            </a:r>
          </a:p>
          <a:p>
            <a:r>
              <a:rPr lang="en-US" b="1" dirty="0">
                <a:solidFill>
                  <a:srgbClr val="0070C0"/>
                </a:solidFill>
              </a:rPr>
              <a:t>signals:</a:t>
            </a:r>
          </a:p>
          <a:p>
            <a:r>
              <a:rPr lang="en-US" b="1" dirty="0">
                <a:solidFill>
                  <a:srgbClr val="0070C0"/>
                </a:solidFill>
              </a:rPr>
              <a:t>    void </a:t>
            </a:r>
            <a:r>
              <a:rPr lang="en-US" b="1" dirty="0" err="1">
                <a:solidFill>
                  <a:srgbClr val="0070C0"/>
                </a:solidFill>
              </a:rPr>
              <a:t>newValue</a:t>
            </a:r>
            <a:r>
              <a:rPr lang="en-US" b="1" dirty="0">
                <a:solidFill>
                  <a:srgbClr val="0070C0"/>
                </a:solidFill>
              </a:rPr>
              <a:t>(double);</a:t>
            </a:r>
          </a:p>
          <a:p>
            <a:r>
              <a:rPr lang="en-US" dirty="0"/>
              <a:t>private:</a:t>
            </a:r>
          </a:p>
          <a:p>
            <a:r>
              <a:rPr lang="en-US" dirty="0"/>
              <a:t>    double </a:t>
            </a:r>
            <a:r>
              <a:rPr lang="en-US" dirty="0" err="1"/>
              <a:t>m_oldValue</a:t>
            </a:r>
            <a:r>
              <a:rPr lang="en-US" dirty="0"/>
              <a:t>;</a:t>
            </a:r>
          </a:p>
          <a:p>
            <a:r>
              <a:rPr lang="en-US" dirty="0"/>
              <a:t>}</a:t>
            </a:r>
          </a:p>
        </p:txBody>
      </p:sp>
    </p:spTree>
    <p:extLst>
      <p:ext uri="{BB962C8B-B14F-4D97-AF65-F5344CB8AC3E}">
        <p14:creationId xmlns:p14="http://schemas.microsoft.com/office/powerpoint/2010/main" val="298729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Slot Example Class</a:t>
            </a:r>
          </a:p>
        </p:txBody>
      </p:sp>
      <p:sp>
        <p:nvSpPr>
          <p:cNvPr id="4" name="TextBox 3"/>
          <p:cNvSpPr txBox="1"/>
          <p:nvPr/>
        </p:nvSpPr>
        <p:spPr>
          <a:xfrm>
            <a:off x="605928" y="1597448"/>
            <a:ext cx="6242991" cy="3693319"/>
          </a:xfrm>
          <a:prstGeom prst="rect">
            <a:avLst/>
          </a:prstGeom>
          <a:noFill/>
          <a:ln>
            <a:solidFill>
              <a:schemeClr val="tx1"/>
            </a:solidFill>
          </a:ln>
        </p:spPr>
        <p:txBody>
          <a:bodyPr wrap="none" rtlCol="0">
            <a:spAutoFit/>
          </a:bodyPr>
          <a:lstStyle/>
          <a:p>
            <a:r>
              <a:rPr lang="en-US" dirty="0"/>
              <a:t>#include &lt;</a:t>
            </a:r>
            <a:r>
              <a:rPr lang="en-US" dirty="0" err="1"/>
              <a:t>QObject</a:t>
            </a:r>
            <a:r>
              <a:rPr lang="en-US" dirty="0"/>
              <a:t>&gt;</a:t>
            </a:r>
          </a:p>
          <a:p>
            <a:r>
              <a:rPr lang="en-US" dirty="0"/>
              <a:t>#include &lt;</a:t>
            </a:r>
            <a:r>
              <a:rPr lang="en-US" dirty="0" err="1"/>
              <a:t>iostream</a:t>
            </a:r>
            <a:r>
              <a:rPr lang="en-US" dirty="0"/>
              <a:t>&gt;</a:t>
            </a:r>
          </a:p>
          <a:p>
            <a:r>
              <a:rPr lang="en-US" dirty="0"/>
              <a:t>class </a:t>
            </a:r>
            <a:r>
              <a:rPr lang="en-US" dirty="0" err="1"/>
              <a:t>MyObserver</a:t>
            </a:r>
            <a:r>
              <a:rPr lang="en-US" dirty="0"/>
              <a:t> : public </a:t>
            </a:r>
            <a:r>
              <a:rPr lang="en-US" dirty="0" err="1"/>
              <a:t>QObject</a:t>
            </a:r>
            <a:endParaRPr lang="en-US" dirty="0"/>
          </a:p>
          <a:p>
            <a:r>
              <a:rPr lang="en-US" dirty="0"/>
              <a:t>{</a:t>
            </a:r>
          </a:p>
          <a:p>
            <a:r>
              <a:rPr lang="en-US" dirty="0"/>
              <a:t>    Q_OBJECT</a:t>
            </a:r>
          </a:p>
          <a:p>
            <a:r>
              <a:rPr lang="en-US" dirty="0"/>
              <a:t>public:</a:t>
            </a:r>
          </a:p>
          <a:p>
            <a:r>
              <a:rPr lang="en-US" dirty="0"/>
              <a:t>    </a:t>
            </a:r>
            <a:r>
              <a:rPr lang="en-US" dirty="0" err="1"/>
              <a:t>MyObserver</a:t>
            </a:r>
            <a:r>
              <a:rPr lang="en-US" dirty="0"/>
              <a:t>(</a:t>
            </a:r>
            <a:r>
              <a:rPr lang="en-US" dirty="0" err="1"/>
              <a:t>QObject</a:t>
            </a:r>
            <a:r>
              <a:rPr lang="en-US" dirty="0"/>
              <a:t> *parent = </a:t>
            </a:r>
            <a:r>
              <a:rPr lang="en-US" dirty="0" err="1"/>
              <a:t>nullptr</a:t>
            </a:r>
            <a:r>
              <a:rPr lang="en-US" dirty="0"/>
              <a:t>) : </a:t>
            </a:r>
            <a:r>
              <a:rPr lang="en-US" dirty="0" err="1"/>
              <a:t>QObject</a:t>
            </a:r>
            <a:r>
              <a:rPr lang="en-US" dirty="0"/>
              <a:t>( parent ) {}</a:t>
            </a:r>
          </a:p>
          <a:p>
            <a:r>
              <a:rPr lang="en-US" b="1" dirty="0">
                <a:solidFill>
                  <a:srgbClr val="0070C0"/>
                </a:solidFill>
              </a:rPr>
              <a:t>public slots:</a:t>
            </a:r>
          </a:p>
          <a:p>
            <a:r>
              <a:rPr lang="en-US" b="1" dirty="0">
                <a:solidFill>
                  <a:srgbClr val="0070C0"/>
                </a:solidFill>
              </a:rPr>
              <a:t>    void </a:t>
            </a:r>
            <a:r>
              <a:rPr lang="en-US" b="1" dirty="0" err="1">
                <a:solidFill>
                  <a:srgbClr val="0070C0"/>
                </a:solidFill>
              </a:rPr>
              <a:t>doSomethingWhenNewValue</a:t>
            </a:r>
            <a:r>
              <a:rPr lang="en-US" b="1" dirty="0">
                <a:solidFill>
                  <a:srgbClr val="0070C0"/>
                </a:solidFill>
              </a:rPr>
              <a:t>(double </a:t>
            </a:r>
            <a:r>
              <a:rPr lang="en-US" b="1" dirty="0" err="1">
                <a:solidFill>
                  <a:srgbClr val="0070C0"/>
                </a:solidFill>
              </a:rPr>
              <a:t>newValue</a:t>
            </a:r>
            <a:r>
              <a:rPr lang="en-US" b="1" dirty="0">
                <a:solidFill>
                  <a:srgbClr val="0070C0"/>
                </a:solidFill>
              </a:rPr>
              <a:t>) </a:t>
            </a:r>
          </a:p>
          <a:p>
            <a:r>
              <a:rPr lang="en-US" b="1" dirty="0">
                <a:solidFill>
                  <a:srgbClr val="0070C0"/>
                </a:solidFill>
              </a:rPr>
              <a:t>    {</a:t>
            </a:r>
          </a:p>
          <a:p>
            <a:r>
              <a:rPr lang="en-US" b="1" dirty="0">
                <a:solidFill>
                  <a:srgbClr val="0070C0"/>
                </a:solidFill>
              </a:rPr>
              <a:t>        </a:t>
            </a:r>
            <a:r>
              <a:rPr lang="en-US" b="1" dirty="0" err="1">
                <a:solidFill>
                  <a:srgbClr val="0070C0"/>
                </a:solidFill>
              </a:rPr>
              <a:t>std</a:t>
            </a:r>
            <a:r>
              <a:rPr lang="en-US" b="1" dirty="0">
                <a:solidFill>
                  <a:srgbClr val="0070C0"/>
                </a:solidFill>
              </a:rPr>
              <a:t>::</a:t>
            </a:r>
            <a:r>
              <a:rPr lang="en-US" b="1" dirty="0" err="1">
                <a:solidFill>
                  <a:srgbClr val="0070C0"/>
                </a:solidFill>
              </a:rPr>
              <a:t>cout</a:t>
            </a:r>
            <a:r>
              <a:rPr lang="en-US" b="1" dirty="0">
                <a:solidFill>
                  <a:srgbClr val="0070C0"/>
                </a:solidFill>
              </a:rPr>
              <a:t> &lt;&lt; “new value is:” &lt;&lt; </a:t>
            </a:r>
            <a:r>
              <a:rPr lang="en-US" b="1" dirty="0" err="1">
                <a:solidFill>
                  <a:srgbClr val="0070C0"/>
                </a:solidFill>
              </a:rPr>
              <a:t>newValue</a:t>
            </a:r>
            <a:r>
              <a:rPr lang="en-US" b="1" dirty="0">
                <a:solidFill>
                  <a:srgbClr val="0070C0"/>
                </a:solidFill>
              </a:rPr>
              <a:t> &lt;&lt; </a:t>
            </a:r>
            <a:r>
              <a:rPr lang="en-US" b="1" dirty="0" err="1">
                <a:solidFill>
                  <a:srgbClr val="0070C0"/>
                </a:solidFill>
              </a:rPr>
              <a:t>std</a:t>
            </a:r>
            <a:r>
              <a:rPr lang="en-US" b="1" dirty="0">
                <a:solidFill>
                  <a:srgbClr val="0070C0"/>
                </a:solidFill>
              </a:rPr>
              <a:t>::</a:t>
            </a:r>
            <a:r>
              <a:rPr lang="en-US" b="1" dirty="0" err="1">
                <a:solidFill>
                  <a:srgbClr val="0070C0"/>
                </a:solidFill>
              </a:rPr>
              <a:t>endl</a:t>
            </a:r>
            <a:r>
              <a:rPr lang="en-US" b="1" dirty="0">
                <a:solidFill>
                  <a:srgbClr val="0070C0"/>
                </a:solidFill>
              </a:rPr>
              <a:t>;</a:t>
            </a:r>
          </a:p>
          <a:p>
            <a:r>
              <a:rPr lang="en-US" b="1" dirty="0">
                <a:solidFill>
                  <a:srgbClr val="0070C0"/>
                </a:solidFill>
              </a:rPr>
              <a:t>    }</a:t>
            </a:r>
            <a:endParaRPr lang="en-US" dirty="0"/>
          </a:p>
          <a:p>
            <a:r>
              <a:rPr lang="en-US" dirty="0"/>
              <a:t>}</a:t>
            </a:r>
          </a:p>
        </p:txBody>
      </p:sp>
    </p:spTree>
    <p:extLst>
      <p:ext uri="{BB962C8B-B14F-4D97-AF65-F5344CB8AC3E}">
        <p14:creationId xmlns:p14="http://schemas.microsoft.com/office/powerpoint/2010/main" val="3291303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Signal/Slot</a:t>
            </a:r>
            <a:r>
              <a:rPr lang="en-US" baseline="0" dirty="0"/>
              <a:t> </a:t>
            </a:r>
            <a:r>
              <a:rPr lang="en-US" dirty="0"/>
              <a:t>Controller Example Class</a:t>
            </a:r>
          </a:p>
        </p:txBody>
      </p:sp>
      <p:sp>
        <p:nvSpPr>
          <p:cNvPr id="4" name="TextBox 3"/>
          <p:cNvSpPr txBox="1"/>
          <p:nvPr/>
        </p:nvSpPr>
        <p:spPr>
          <a:xfrm>
            <a:off x="605928" y="1597448"/>
            <a:ext cx="7343100" cy="3970318"/>
          </a:xfrm>
          <a:prstGeom prst="rect">
            <a:avLst/>
          </a:prstGeom>
          <a:noFill/>
          <a:ln>
            <a:solidFill>
              <a:schemeClr val="tx1"/>
            </a:solidFill>
          </a:ln>
        </p:spPr>
        <p:txBody>
          <a:bodyPr wrap="none" rtlCol="0">
            <a:spAutoFit/>
          </a:bodyPr>
          <a:lstStyle/>
          <a:p>
            <a:r>
              <a:rPr lang="en-US" dirty="0"/>
              <a:t>#include &lt;</a:t>
            </a:r>
            <a:r>
              <a:rPr lang="en-US" dirty="0" err="1"/>
              <a:t>QObject</a:t>
            </a:r>
            <a:r>
              <a:rPr lang="en-US" dirty="0"/>
              <a:t>&gt;</a:t>
            </a:r>
          </a:p>
          <a:p>
            <a:r>
              <a:rPr lang="en-US" dirty="0"/>
              <a:t>class </a:t>
            </a:r>
            <a:r>
              <a:rPr lang="en-US" dirty="0" err="1"/>
              <a:t>MyController</a:t>
            </a:r>
            <a:endParaRPr lang="en-US" dirty="0"/>
          </a:p>
          <a:p>
            <a:r>
              <a:rPr lang="en-US" dirty="0"/>
              <a:t>{</a:t>
            </a:r>
          </a:p>
          <a:p>
            <a:r>
              <a:rPr lang="en-US" dirty="0"/>
              <a:t>    Q_OBJECT</a:t>
            </a:r>
          </a:p>
          <a:p>
            <a:r>
              <a:rPr lang="en-US" dirty="0"/>
              <a:t>public:</a:t>
            </a:r>
          </a:p>
          <a:p>
            <a:r>
              <a:rPr lang="en-US" dirty="0"/>
              <a:t>    </a:t>
            </a:r>
            <a:r>
              <a:rPr lang="en-US" dirty="0" err="1"/>
              <a:t>MyController</a:t>
            </a:r>
            <a:r>
              <a:rPr lang="en-US" dirty="0"/>
              <a:t>() {</a:t>
            </a:r>
          </a:p>
          <a:p>
            <a:r>
              <a:rPr lang="en-US" b="1" dirty="0">
                <a:solidFill>
                  <a:srgbClr val="0070C0"/>
                </a:solidFill>
              </a:rPr>
              <a:t>        connect(&amp;</a:t>
            </a:r>
            <a:r>
              <a:rPr lang="en-US" b="1" dirty="0" err="1">
                <a:solidFill>
                  <a:srgbClr val="0070C0"/>
                </a:solidFill>
              </a:rPr>
              <a:t>sig_object</a:t>
            </a:r>
            <a:r>
              <a:rPr lang="en-US" b="1" dirty="0">
                <a:solidFill>
                  <a:srgbClr val="0070C0"/>
                </a:solidFill>
              </a:rPr>
              <a:t>, SIGNAL(</a:t>
            </a:r>
            <a:r>
              <a:rPr lang="en-US" b="1" dirty="0" err="1">
                <a:solidFill>
                  <a:srgbClr val="0070C0"/>
                </a:solidFill>
              </a:rPr>
              <a:t>newValue</a:t>
            </a:r>
            <a:r>
              <a:rPr lang="en-US" b="1" dirty="0">
                <a:solidFill>
                  <a:srgbClr val="0070C0"/>
                </a:solidFill>
              </a:rPr>
              <a:t>(double)),</a:t>
            </a:r>
          </a:p>
          <a:p>
            <a:r>
              <a:rPr lang="en-US" b="1" dirty="0">
                <a:solidFill>
                  <a:srgbClr val="0070C0"/>
                </a:solidFill>
              </a:rPr>
              <a:t>	            &amp;</a:t>
            </a:r>
            <a:r>
              <a:rPr lang="en-US" b="1" dirty="0" err="1">
                <a:solidFill>
                  <a:srgbClr val="0070C0"/>
                </a:solidFill>
              </a:rPr>
              <a:t>slotObj</a:t>
            </a:r>
            <a:r>
              <a:rPr lang="en-US" b="1" dirty="0">
                <a:solidFill>
                  <a:srgbClr val="0070C0"/>
                </a:solidFill>
              </a:rPr>
              <a:t>,     SLOT(</a:t>
            </a:r>
            <a:r>
              <a:rPr lang="en-US" b="1" dirty="0" err="1">
                <a:solidFill>
                  <a:srgbClr val="0070C0"/>
                </a:solidFill>
              </a:rPr>
              <a:t>doSomethingWhenNewValue</a:t>
            </a:r>
            <a:r>
              <a:rPr lang="en-US" b="1" dirty="0">
                <a:solidFill>
                  <a:srgbClr val="0070C0"/>
                </a:solidFill>
              </a:rPr>
              <a:t>(double)) );</a:t>
            </a:r>
          </a:p>
          <a:p>
            <a:r>
              <a:rPr lang="en-US" b="1" dirty="0">
                <a:solidFill>
                  <a:srgbClr val="0070C0"/>
                </a:solidFill>
              </a:rPr>
              <a:t>    </a:t>
            </a:r>
            <a:r>
              <a:rPr lang="en-US" dirty="0"/>
              <a:t>}</a:t>
            </a:r>
          </a:p>
          <a:p>
            <a:endParaRPr lang="en-US" dirty="0"/>
          </a:p>
          <a:p>
            <a:r>
              <a:rPr lang="en-US" dirty="0"/>
              <a:t>private:</a:t>
            </a:r>
          </a:p>
          <a:p>
            <a:r>
              <a:rPr lang="en-US" b="1" dirty="0">
                <a:solidFill>
                  <a:srgbClr val="0070C0"/>
                </a:solidFill>
              </a:rPr>
              <a:t>    </a:t>
            </a:r>
            <a:r>
              <a:rPr lang="en-US" b="1" dirty="0" err="1">
                <a:solidFill>
                  <a:srgbClr val="0070C0"/>
                </a:solidFill>
              </a:rPr>
              <a:t>MySubject</a:t>
            </a:r>
            <a:r>
              <a:rPr lang="en-US" b="1" dirty="0">
                <a:solidFill>
                  <a:srgbClr val="0070C0"/>
                </a:solidFill>
              </a:rPr>
              <a:t> </a:t>
            </a:r>
            <a:r>
              <a:rPr lang="en-US" b="1" dirty="0" err="1">
                <a:solidFill>
                  <a:srgbClr val="0070C0"/>
                </a:solidFill>
              </a:rPr>
              <a:t>sigObj</a:t>
            </a:r>
            <a:r>
              <a:rPr lang="en-US" b="1" dirty="0">
                <a:solidFill>
                  <a:srgbClr val="0070C0"/>
                </a:solidFill>
              </a:rPr>
              <a:t>;</a:t>
            </a:r>
          </a:p>
          <a:p>
            <a:r>
              <a:rPr lang="en-US" b="1" dirty="0">
                <a:solidFill>
                  <a:srgbClr val="0070C0"/>
                </a:solidFill>
              </a:rPr>
              <a:t>    </a:t>
            </a:r>
            <a:r>
              <a:rPr lang="en-US" b="1" dirty="0" err="1">
                <a:solidFill>
                  <a:srgbClr val="0070C0"/>
                </a:solidFill>
              </a:rPr>
              <a:t>MyObserver</a:t>
            </a:r>
            <a:r>
              <a:rPr lang="en-US" b="1" dirty="0">
                <a:solidFill>
                  <a:srgbClr val="0070C0"/>
                </a:solidFill>
              </a:rPr>
              <a:t> </a:t>
            </a:r>
            <a:r>
              <a:rPr lang="en-US" b="1" dirty="0" err="1">
                <a:solidFill>
                  <a:srgbClr val="0070C0"/>
                </a:solidFill>
              </a:rPr>
              <a:t>slotObj</a:t>
            </a:r>
            <a:r>
              <a:rPr lang="en-US" b="1" dirty="0">
                <a:solidFill>
                  <a:srgbClr val="0070C0"/>
                </a:solidFill>
              </a:rPr>
              <a:t>;</a:t>
            </a:r>
          </a:p>
          <a:p>
            <a:r>
              <a:rPr lang="en-US" dirty="0"/>
              <a:t>}</a:t>
            </a:r>
          </a:p>
        </p:txBody>
      </p:sp>
      <p:sp>
        <p:nvSpPr>
          <p:cNvPr id="3" name="TextBox 2"/>
          <p:cNvSpPr txBox="1"/>
          <p:nvPr/>
        </p:nvSpPr>
        <p:spPr>
          <a:xfrm>
            <a:off x="8055429" y="2159726"/>
            <a:ext cx="3311818" cy="2246769"/>
          </a:xfrm>
          <a:prstGeom prst="rect">
            <a:avLst/>
          </a:prstGeom>
          <a:noFill/>
        </p:spPr>
        <p:txBody>
          <a:bodyPr wrap="square" rtlCol="0">
            <a:spAutoFit/>
          </a:bodyPr>
          <a:lstStyle/>
          <a:p>
            <a:r>
              <a:rPr lang="en-US" sz="2800" dirty="0"/>
              <a:t>Note:  Neither the signal class nor slot class have any reference to the other!</a:t>
            </a:r>
          </a:p>
        </p:txBody>
      </p:sp>
    </p:spTree>
    <p:extLst>
      <p:ext uri="{BB962C8B-B14F-4D97-AF65-F5344CB8AC3E}">
        <p14:creationId xmlns:p14="http://schemas.microsoft.com/office/powerpoint/2010/main" val="1256982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Interaction Diagram: Temperature Change</a:t>
            </a:r>
          </a:p>
        </p:txBody>
      </p:sp>
      <p:sp>
        <p:nvSpPr>
          <p:cNvPr id="9" name="TextBox 8"/>
          <p:cNvSpPr txBox="1"/>
          <p:nvPr/>
        </p:nvSpPr>
        <p:spPr>
          <a:xfrm>
            <a:off x="140096" y="1426693"/>
            <a:ext cx="2076631" cy="923330"/>
          </a:xfrm>
          <a:prstGeom prst="rect">
            <a:avLst/>
          </a:prstGeom>
          <a:noFill/>
        </p:spPr>
        <p:txBody>
          <a:bodyPr wrap="square" rtlCol="0">
            <a:spAutoFit/>
          </a:bodyPr>
          <a:lstStyle/>
          <a:p>
            <a:r>
              <a:rPr lang="en-US" b="1" u="sng" dirty="0" err="1"/>
              <a:t>TemperatureSensor</a:t>
            </a:r>
            <a:endParaRPr lang="en-US" b="1" u="sng" dirty="0"/>
          </a:p>
          <a:p>
            <a:r>
              <a:rPr lang="en-US" dirty="0">
                <a:solidFill>
                  <a:schemeClr val="accent2"/>
                </a:solidFill>
              </a:rPr>
              <a:t>   </a:t>
            </a:r>
            <a:r>
              <a:rPr lang="en-US" dirty="0" err="1">
                <a:solidFill>
                  <a:schemeClr val="accent2"/>
                </a:solidFill>
              </a:rPr>
              <a:t>newTemperature</a:t>
            </a:r>
            <a:r>
              <a:rPr lang="en-US" dirty="0"/>
              <a:t>()</a:t>
            </a:r>
          </a:p>
          <a:p>
            <a:endParaRPr lang="en-US" dirty="0"/>
          </a:p>
        </p:txBody>
      </p:sp>
      <p:sp>
        <p:nvSpPr>
          <p:cNvPr id="10" name="TextBox 9"/>
          <p:cNvSpPr txBox="1"/>
          <p:nvPr/>
        </p:nvSpPr>
        <p:spPr>
          <a:xfrm>
            <a:off x="3614057" y="2302852"/>
            <a:ext cx="1194428" cy="369332"/>
          </a:xfrm>
          <a:prstGeom prst="rect">
            <a:avLst/>
          </a:prstGeom>
          <a:noFill/>
        </p:spPr>
        <p:txBody>
          <a:bodyPr wrap="square" rtlCol="0">
            <a:spAutoFit/>
          </a:bodyPr>
          <a:lstStyle/>
          <a:p>
            <a:r>
              <a:rPr lang="en-US" b="1" u="sng" dirty="0"/>
              <a:t>Controller</a:t>
            </a:r>
          </a:p>
        </p:txBody>
      </p:sp>
      <p:sp>
        <p:nvSpPr>
          <p:cNvPr id="11" name="TextBox 10"/>
          <p:cNvSpPr txBox="1"/>
          <p:nvPr/>
        </p:nvSpPr>
        <p:spPr>
          <a:xfrm>
            <a:off x="8997746" y="1743989"/>
            <a:ext cx="2242457" cy="369332"/>
          </a:xfrm>
          <a:prstGeom prst="rect">
            <a:avLst/>
          </a:prstGeom>
          <a:noFill/>
        </p:spPr>
        <p:txBody>
          <a:bodyPr wrap="square" rtlCol="0">
            <a:spAutoFit/>
          </a:bodyPr>
          <a:lstStyle/>
          <a:p>
            <a:r>
              <a:rPr lang="en-US" dirty="0" err="1"/>
              <a:t>setText</a:t>
            </a:r>
            <a:r>
              <a:rPr lang="en-US" dirty="0"/>
              <a:t>()</a:t>
            </a:r>
          </a:p>
        </p:txBody>
      </p:sp>
      <p:cxnSp>
        <p:nvCxnSpPr>
          <p:cNvPr id="24" name="Connector: Curved 23"/>
          <p:cNvCxnSpPr>
            <a:cxnSpLocks/>
            <a:stCxn id="14" idx="3"/>
            <a:endCxn id="11" idx="1"/>
          </p:cNvCxnSpPr>
          <p:nvPr/>
        </p:nvCxnSpPr>
        <p:spPr>
          <a:xfrm flipV="1">
            <a:off x="6594763" y="1928655"/>
            <a:ext cx="2402983" cy="928195"/>
          </a:xfrm>
          <a:prstGeom prst="curved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324246" y="1366015"/>
            <a:ext cx="2730904" cy="369332"/>
          </a:xfrm>
          <a:prstGeom prst="rect">
            <a:avLst/>
          </a:prstGeom>
          <a:noFill/>
        </p:spPr>
        <p:txBody>
          <a:bodyPr wrap="square" rtlCol="0">
            <a:spAutoFit/>
          </a:bodyPr>
          <a:lstStyle/>
          <a:p>
            <a:r>
              <a:rPr lang="en-US" b="1" u="sng" dirty="0" err="1"/>
              <a:t>TemperatureTextReadout</a:t>
            </a:r>
            <a:endParaRPr lang="en-US" b="1" u="sng" dirty="0"/>
          </a:p>
        </p:txBody>
      </p:sp>
      <p:sp>
        <p:nvSpPr>
          <p:cNvPr id="44" name="TextBox 43"/>
          <p:cNvSpPr txBox="1"/>
          <p:nvPr/>
        </p:nvSpPr>
        <p:spPr>
          <a:xfrm flipH="1">
            <a:off x="1754282" y="2676171"/>
            <a:ext cx="330795" cy="369332"/>
          </a:xfrm>
          <a:prstGeom prst="rect">
            <a:avLst/>
          </a:prstGeom>
          <a:noFill/>
        </p:spPr>
        <p:txBody>
          <a:bodyPr wrap="square" rtlCol="0">
            <a:spAutoFit/>
          </a:bodyPr>
          <a:lstStyle/>
          <a:p>
            <a:r>
              <a:rPr lang="en-US" b="1" dirty="0">
                <a:solidFill>
                  <a:srgbClr val="0070C0"/>
                </a:solidFill>
              </a:rPr>
              <a:t>A</a:t>
            </a:r>
          </a:p>
        </p:txBody>
      </p:sp>
      <p:sp>
        <p:nvSpPr>
          <p:cNvPr id="46" name="TextBox 45"/>
          <p:cNvSpPr txBox="1"/>
          <p:nvPr/>
        </p:nvSpPr>
        <p:spPr>
          <a:xfrm>
            <a:off x="7474681" y="2113321"/>
            <a:ext cx="314510" cy="369332"/>
          </a:xfrm>
          <a:prstGeom prst="rect">
            <a:avLst/>
          </a:prstGeom>
          <a:noFill/>
        </p:spPr>
        <p:txBody>
          <a:bodyPr wrap="none" rtlCol="0">
            <a:spAutoFit/>
          </a:bodyPr>
          <a:lstStyle/>
          <a:p>
            <a:r>
              <a:rPr lang="en-US" b="1" dirty="0">
                <a:solidFill>
                  <a:srgbClr val="0070C0"/>
                </a:solidFill>
              </a:rPr>
              <a:t>C</a:t>
            </a:r>
          </a:p>
        </p:txBody>
      </p:sp>
      <p:sp>
        <p:nvSpPr>
          <p:cNvPr id="13" name="TextBox 12"/>
          <p:cNvSpPr txBox="1"/>
          <p:nvPr/>
        </p:nvSpPr>
        <p:spPr>
          <a:xfrm>
            <a:off x="10362024" y="316579"/>
            <a:ext cx="1572610" cy="646331"/>
          </a:xfrm>
          <a:prstGeom prst="rect">
            <a:avLst/>
          </a:prstGeom>
          <a:noFill/>
          <a:ln>
            <a:solidFill>
              <a:schemeClr val="tx1"/>
            </a:solidFill>
          </a:ln>
        </p:spPr>
        <p:txBody>
          <a:bodyPr wrap="none" rtlCol="0">
            <a:spAutoFit/>
          </a:bodyPr>
          <a:lstStyle/>
          <a:p>
            <a:r>
              <a:rPr lang="en-US" dirty="0">
                <a:solidFill>
                  <a:schemeClr val="accent2"/>
                </a:solidFill>
              </a:rPr>
              <a:t>Orange=signal</a:t>
            </a:r>
          </a:p>
          <a:p>
            <a:r>
              <a:rPr lang="en-US" dirty="0"/>
              <a:t>Black=method</a:t>
            </a:r>
          </a:p>
        </p:txBody>
      </p:sp>
      <p:sp>
        <p:nvSpPr>
          <p:cNvPr id="14" name="TextBox 13"/>
          <p:cNvSpPr txBox="1"/>
          <p:nvPr/>
        </p:nvSpPr>
        <p:spPr>
          <a:xfrm>
            <a:off x="3614057" y="2672184"/>
            <a:ext cx="2980706" cy="369332"/>
          </a:xfrm>
          <a:prstGeom prst="rect">
            <a:avLst/>
          </a:prstGeom>
          <a:noFill/>
        </p:spPr>
        <p:txBody>
          <a:bodyPr wrap="square" rtlCol="0">
            <a:spAutoFit/>
          </a:bodyPr>
          <a:lstStyle/>
          <a:p>
            <a:r>
              <a:rPr lang="en-US" dirty="0"/>
              <a:t>  </a:t>
            </a:r>
            <a:r>
              <a:rPr lang="en-US" dirty="0" err="1"/>
              <a:t>temperatureHasChanged</a:t>
            </a:r>
            <a:r>
              <a:rPr lang="en-US" dirty="0"/>
              <a:t> ()</a:t>
            </a:r>
          </a:p>
        </p:txBody>
      </p:sp>
      <p:cxnSp>
        <p:nvCxnSpPr>
          <p:cNvPr id="15" name="Connector: Curved 14"/>
          <p:cNvCxnSpPr>
            <a:cxnSpLocks/>
            <a:stCxn id="9" idx="3"/>
            <a:endCxn id="14" idx="1"/>
          </p:cNvCxnSpPr>
          <p:nvPr/>
        </p:nvCxnSpPr>
        <p:spPr>
          <a:xfrm>
            <a:off x="2216727" y="1888358"/>
            <a:ext cx="1397330" cy="968492"/>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91984" y="2677046"/>
            <a:ext cx="1194428" cy="369332"/>
          </a:xfrm>
          <a:prstGeom prst="rect">
            <a:avLst/>
          </a:prstGeom>
          <a:noFill/>
        </p:spPr>
        <p:txBody>
          <a:bodyPr wrap="square" rtlCol="0">
            <a:spAutoFit/>
          </a:bodyPr>
          <a:lstStyle/>
          <a:p>
            <a:r>
              <a:rPr lang="en-US" b="1" u="sng" dirty="0"/>
              <a:t>Timer</a:t>
            </a:r>
          </a:p>
        </p:txBody>
      </p:sp>
      <p:sp>
        <p:nvSpPr>
          <p:cNvPr id="23" name="TextBox 22"/>
          <p:cNvSpPr txBox="1"/>
          <p:nvPr/>
        </p:nvSpPr>
        <p:spPr>
          <a:xfrm>
            <a:off x="413657" y="3004069"/>
            <a:ext cx="1104405" cy="369332"/>
          </a:xfrm>
          <a:prstGeom prst="rect">
            <a:avLst/>
          </a:prstGeom>
          <a:noFill/>
        </p:spPr>
        <p:txBody>
          <a:bodyPr wrap="square" rtlCol="0">
            <a:spAutoFit/>
          </a:bodyPr>
          <a:lstStyle/>
          <a:p>
            <a:r>
              <a:rPr lang="en-US" dirty="0">
                <a:solidFill>
                  <a:schemeClr val="accent2"/>
                </a:solidFill>
              </a:rPr>
              <a:t>timeout</a:t>
            </a:r>
            <a:r>
              <a:rPr lang="en-US" dirty="0"/>
              <a:t>()</a:t>
            </a:r>
          </a:p>
        </p:txBody>
      </p:sp>
      <p:sp>
        <p:nvSpPr>
          <p:cNvPr id="25" name="TextBox 24"/>
          <p:cNvSpPr txBox="1"/>
          <p:nvPr/>
        </p:nvSpPr>
        <p:spPr>
          <a:xfrm>
            <a:off x="191620" y="2017173"/>
            <a:ext cx="1400330" cy="369332"/>
          </a:xfrm>
          <a:prstGeom prst="rect">
            <a:avLst/>
          </a:prstGeom>
          <a:noFill/>
        </p:spPr>
        <p:txBody>
          <a:bodyPr wrap="square" rtlCol="0">
            <a:spAutoFit/>
          </a:bodyPr>
          <a:lstStyle/>
          <a:p>
            <a:r>
              <a:rPr lang="en-US" dirty="0"/>
              <a:t>  </a:t>
            </a:r>
            <a:r>
              <a:rPr lang="en-US" dirty="0" err="1"/>
              <a:t>clockTick</a:t>
            </a:r>
            <a:r>
              <a:rPr lang="en-US" dirty="0"/>
              <a:t> ()</a:t>
            </a:r>
          </a:p>
        </p:txBody>
      </p:sp>
      <p:cxnSp>
        <p:nvCxnSpPr>
          <p:cNvPr id="26" name="Connector: Curved 25"/>
          <p:cNvCxnSpPr>
            <a:cxnSpLocks/>
            <a:stCxn id="23" idx="3"/>
            <a:endCxn id="25" idx="2"/>
          </p:cNvCxnSpPr>
          <p:nvPr/>
        </p:nvCxnSpPr>
        <p:spPr>
          <a:xfrm flipH="1" flipV="1">
            <a:off x="891785" y="2386505"/>
            <a:ext cx="626277" cy="802230"/>
          </a:xfrm>
          <a:prstGeom prst="curvedConnector4">
            <a:avLst>
              <a:gd name="adj1" fmla="val -36501"/>
              <a:gd name="adj2" fmla="val 61510"/>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flipH="1">
            <a:off x="2915392" y="2003272"/>
            <a:ext cx="330795" cy="369332"/>
          </a:xfrm>
          <a:prstGeom prst="rect">
            <a:avLst/>
          </a:prstGeom>
          <a:noFill/>
        </p:spPr>
        <p:txBody>
          <a:bodyPr wrap="square" rtlCol="0">
            <a:spAutoFit/>
          </a:bodyPr>
          <a:lstStyle/>
          <a:p>
            <a:r>
              <a:rPr lang="en-US" b="1" dirty="0">
                <a:solidFill>
                  <a:srgbClr val="0070C0"/>
                </a:solidFill>
              </a:rPr>
              <a:t>B</a:t>
            </a:r>
          </a:p>
        </p:txBody>
      </p:sp>
    </p:spTree>
    <p:extLst>
      <p:ext uri="{BB962C8B-B14F-4D97-AF65-F5344CB8AC3E}">
        <p14:creationId xmlns:p14="http://schemas.microsoft.com/office/powerpoint/2010/main" val="853270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Signal/Slot main (End </a:t>
            </a:r>
            <a:r>
              <a:rPr lang="en-US"/>
              <a:t>of Polling</a:t>
            </a:r>
            <a:r>
              <a:rPr lang="en-US" dirty="0"/>
              <a:t>)</a:t>
            </a:r>
          </a:p>
        </p:txBody>
      </p:sp>
      <p:sp>
        <p:nvSpPr>
          <p:cNvPr id="4" name="TextBox 3"/>
          <p:cNvSpPr txBox="1"/>
          <p:nvPr/>
        </p:nvSpPr>
        <p:spPr>
          <a:xfrm>
            <a:off x="6524491" y="1363127"/>
            <a:ext cx="3024546" cy="3416320"/>
          </a:xfrm>
          <a:prstGeom prst="rect">
            <a:avLst/>
          </a:prstGeom>
          <a:noFill/>
          <a:ln>
            <a:solidFill>
              <a:schemeClr val="tx1"/>
            </a:solidFill>
          </a:ln>
        </p:spPr>
        <p:txBody>
          <a:bodyPr wrap="none" rtlCol="0">
            <a:spAutoFit/>
          </a:bodyPr>
          <a:lstStyle/>
          <a:p>
            <a:r>
              <a:rPr lang="en-US" altLang="en-US" b="1" dirty="0">
                <a:latin typeface="Arial" panose="020B0604020202020204" pitchFamily="34" charset="0"/>
              </a:rPr>
              <a:t>main.cpp</a:t>
            </a:r>
            <a:r>
              <a:rPr lang="en-US" altLang="en-US" dirty="0">
                <a:latin typeface="Arial" panose="020B0604020202020204" pitchFamily="34" charset="0"/>
              </a:rPr>
              <a:t>:</a:t>
            </a:r>
          </a:p>
          <a:p>
            <a:r>
              <a:rPr lang="en-US" dirty="0"/>
              <a:t>#include "</a:t>
            </a:r>
            <a:r>
              <a:rPr lang="en-US" dirty="0" err="1"/>
              <a:t>MainWindow.h</a:t>
            </a:r>
            <a:r>
              <a:rPr lang="en-US" dirty="0"/>
              <a:t>"</a:t>
            </a:r>
          </a:p>
          <a:p>
            <a:r>
              <a:rPr lang="en-US" dirty="0"/>
              <a:t>#include &lt;</a:t>
            </a:r>
            <a:r>
              <a:rPr lang="en-US" dirty="0" err="1"/>
              <a:t>QApplication</a:t>
            </a:r>
            <a:r>
              <a:rPr lang="en-US" dirty="0"/>
              <a:t>&gt;</a:t>
            </a:r>
          </a:p>
          <a:p>
            <a:endParaRPr lang="en-US" dirty="0"/>
          </a:p>
          <a:p>
            <a:r>
              <a:rPr lang="en-US" dirty="0" err="1"/>
              <a:t>int</a:t>
            </a:r>
            <a:r>
              <a:rPr lang="en-US" dirty="0"/>
              <a:t> main(</a:t>
            </a:r>
            <a:r>
              <a:rPr lang="en-US" dirty="0" err="1"/>
              <a:t>int</a:t>
            </a:r>
            <a:r>
              <a:rPr lang="en-US" dirty="0"/>
              <a:t> </a:t>
            </a:r>
            <a:r>
              <a:rPr lang="en-US" dirty="0" err="1"/>
              <a:t>argc</a:t>
            </a:r>
            <a:r>
              <a:rPr lang="en-US" dirty="0"/>
              <a:t>, char *</a:t>
            </a:r>
            <a:r>
              <a:rPr lang="en-US" dirty="0" err="1"/>
              <a:t>argv</a:t>
            </a:r>
            <a:r>
              <a:rPr lang="en-US" dirty="0"/>
              <a:t>[])</a:t>
            </a:r>
          </a:p>
          <a:p>
            <a:r>
              <a:rPr lang="en-US" dirty="0"/>
              <a:t>{</a:t>
            </a:r>
          </a:p>
          <a:p>
            <a:r>
              <a:rPr lang="en-US" dirty="0"/>
              <a:t>    </a:t>
            </a:r>
            <a:r>
              <a:rPr lang="en-US" dirty="0" err="1"/>
              <a:t>QApplication</a:t>
            </a:r>
            <a:r>
              <a:rPr lang="en-US" dirty="0"/>
              <a:t> a(</a:t>
            </a:r>
            <a:r>
              <a:rPr lang="en-US" dirty="0" err="1"/>
              <a:t>argc</a:t>
            </a:r>
            <a:r>
              <a:rPr lang="en-US" dirty="0"/>
              <a:t>, </a:t>
            </a:r>
            <a:r>
              <a:rPr lang="en-US" dirty="0" err="1"/>
              <a:t>argv</a:t>
            </a:r>
            <a:r>
              <a:rPr lang="en-US" dirty="0"/>
              <a:t>);</a:t>
            </a:r>
          </a:p>
          <a:p>
            <a:r>
              <a:rPr lang="en-US" b="1" dirty="0">
                <a:solidFill>
                  <a:srgbClr val="0070C0"/>
                </a:solidFill>
              </a:rPr>
              <a:t>    </a:t>
            </a:r>
            <a:r>
              <a:rPr lang="en-US" b="1" dirty="0" err="1">
                <a:solidFill>
                  <a:srgbClr val="0070C0"/>
                </a:solidFill>
              </a:rPr>
              <a:t>MainWindow</a:t>
            </a:r>
            <a:r>
              <a:rPr lang="en-US" b="1" dirty="0">
                <a:solidFill>
                  <a:srgbClr val="0070C0"/>
                </a:solidFill>
              </a:rPr>
              <a:t> w;</a:t>
            </a:r>
          </a:p>
          <a:p>
            <a:r>
              <a:rPr lang="en-US" b="1" dirty="0">
                <a:solidFill>
                  <a:srgbClr val="0070C0"/>
                </a:solidFill>
              </a:rPr>
              <a:t>    </a:t>
            </a:r>
            <a:r>
              <a:rPr lang="en-US" b="1" dirty="0" err="1">
                <a:solidFill>
                  <a:srgbClr val="0070C0"/>
                </a:solidFill>
              </a:rPr>
              <a:t>w.show</a:t>
            </a:r>
            <a:r>
              <a:rPr lang="en-US" b="1" dirty="0">
                <a:solidFill>
                  <a:srgbClr val="0070C0"/>
                </a:solidFill>
              </a:rPr>
              <a:t>();</a:t>
            </a:r>
          </a:p>
          <a:p>
            <a:endParaRPr lang="en-US" dirty="0"/>
          </a:p>
          <a:p>
            <a:r>
              <a:rPr lang="en-US" dirty="0"/>
              <a:t>    return </a:t>
            </a:r>
            <a:r>
              <a:rPr lang="en-US" dirty="0" err="1"/>
              <a:t>a.exec</a:t>
            </a:r>
            <a:r>
              <a:rPr lang="en-US" dirty="0"/>
              <a:t>();</a:t>
            </a:r>
          </a:p>
          <a:p>
            <a:r>
              <a:rPr lang="en-US" dirty="0"/>
              <a:t>}</a:t>
            </a:r>
          </a:p>
        </p:txBody>
      </p:sp>
      <p:sp>
        <p:nvSpPr>
          <p:cNvPr id="6" name="TextBox 5"/>
          <p:cNvSpPr txBox="1"/>
          <p:nvPr/>
        </p:nvSpPr>
        <p:spPr>
          <a:xfrm>
            <a:off x="243393" y="1363127"/>
            <a:ext cx="4509309" cy="4801314"/>
          </a:xfrm>
          <a:prstGeom prst="rect">
            <a:avLst/>
          </a:prstGeom>
          <a:noFill/>
          <a:ln>
            <a:solidFill>
              <a:schemeClr val="tx1"/>
            </a:solidFill>
          </a:ln>
        </p:spPr>
        <p:txBody>
          <a:bodyPr wrap="square" rtlCol="0">
            <a:spAutoFit/>
          </a:bodyPr>
          <a:lstStyle/>
          <a:p>
            <a:pPr marL="274320" lvl="0" indent="0" eaLnBrk="0" fontAlgn="base" hangingPunct="0">
              <a:lnSpc>
                <a:spcPct val="100000"/>
              </a:lnSpc>
              <a:spcBef>
                <a:spcPct val="0"/>
              </a:spcBef>
              <a:spcAft>
                <a:spcPct val="0"/>
              </a:spcAft>
              <a:buNone/>
            </a:pPr>
            <a:r>
              <a:rPr lang="en-US" altLang="en-US" b="1" dirty="0">
                <a:latin typeface="Arial" panose="020B0604020202020204" pitchFamily="34" charset="0"/>
              </a:rPr>
              <a:t>Old main.cpp</a:t>
            </a:r>
            <a:r>
              <a:rPr lang="en-US" altLang="en-US" dirty="0">
                <a:latin typeface="Arial" panose="020B0604020202020204" pitchFamily="34" charset="0"/>
              </a:rPr>
              <a:t>:</a:t>
            </a:r>
          </a:p>
          <a:p>
            <a:pPr marL="274320" lvl="0" indent="0" eaLnBrk="0" fontAlgn="base" hangingPunct="0">
              <a:lnSpc>
                <a:spcPct val="100000"/>
              </a:lnSpc>
              <a:spcBef>
                <a:spcPct val="0"/>
              </a:spcBef>
              <a:spcAft>
                <a:spcPct val="0"/>
              </a:spcAft>
              <a:buNone/>
            </a:pPr>
            <a:r>
              <a:rPr lang="en-US" altLang="en-US" dirty="0">
                <a:latin typeface="Arial" panose="020B0604020202020204" pitchFamily="34" charset="0"/>
              </a:rPr>
              <a:t>#include &lt;</a:t>
            </a:r>
            <a:r>
              <a:rPr lang="en-US" altLang="en-US" dirty="0" err="1">
                <a:latin typeface="Arial" panose="020B0604020202020204" pitchFamily="34" charset="0"/>
              </a:rPr>
              <a:t>QApplication</a:t>
            </a:r>
            <a:r>
              <a:rPr lang="en-US" altLang="en-US" dirty="0">
                <a:latin typeface="Arial" panose="020B0604020202020204" pitchFamily="34" charset="0"/>
              </a:rPr>
              <a:t>&gt; </a:t>
            </a:r>
          </a:p>
          <a:p>
            <a:pPr marL="274320" lvl="0" indent="0" eaLnBrk="0" fontAlgn="base" hangingPunct="0">
              <a:lnSpc>
                <a:spcPct val="100000"/>
              </a:lnSpc>
              <a:spcBef>
                <a:spcPct val="0"/>
              </a:spcBef>
              <a:spcAft>
                <a:spcPct val="0"/>
              </a:spcAft>
              <a:buNone/>
            </a:pPr>
            <a:r>
              <a:rPr lang="en-US" altLang="en-US" dirty="0">
                <a:latin typeface="Arial" panose="020B0604020202020204" pitchFamily="34" charset="0"/>
              </a:rPr>
              <a:t>#include &lt;</a:t>
            </a:r>
            <a:r>
              <a:rPr lang="en-US" altLang="en-US" dirty="0" err="1">
                <a:latin typeface="Arial" panose="020B0604020202020204" pitchFamily="34" charset="0"/>
              </a:rPr>
              <a:t>QThread</a:t>
            </a:r>
            <a:r>
              <a:rPr lang="en-US" altLang="en-US" dirty="0">
                <a:latin typeface="Arial" panose="020B0604020202020204" pitchFamily="34" charset="0"/>
              </a:rPr>
              <a:t>&gt; </a:t>
            </a:r>
          </a:p>
          <a:p>
            <a:pPr marL="274320" lvl="0" indent="0" eaLnBrk="0" fontAlgn="base" hangingPunct="0">
              <a:lnSpc>
                <a:spcPct val="100000"/>
              </a:lnSpc>
              <a:spcBef>
                <a:spcPct val="0"/>
              </a:spcBef>
              <a:spcAft>
                <a:spcPct val="0"/>
              </a:spcAft>
              <a:buNone/>
            </a:pPr>
            <a:r>
              <a:rPr lang="en-US" altLang="en-US" dirty="0">
                <a:latin typeface="Arial" panose="020B0604020202020204" pitchFamily="34" charset="0"/>
              </a:rPr>
              <a:t>#include "</a:t>
            </a:r>
            <a:r>
              <a:rPr lang="en-US" altLang="en-US" dirty="0" err="1">
                <a:latin typeface="Arial" panose="020B0604020202020204" pitchFamily="34" charset="0"/>
              </a:rPr>
              <a:t>Controller.h</a:t>
            </a:r>
            <a:r>
              <a:rPr lang="en-US" altLang="en-US" dirty="0">
                <a:latin typeface="Arial" panose="020B0604020202020204" pitchFamily="34" charset="0"/>
              </a:rPr>
              <a:t>" </a:t>
            </a:r>
            <a:br>
              <a:rPr lang="en-US" altLang="en-US" dirty="0">
                <a:latin typeface="Arial" panose="020B0604020202020204" pitchFamily="34" charset="0"/>
              </a:rPr>
            </a:br>
            <a:endParaRPr lang="en-US" altLang="en-US" dirty="0">
              <a:latin typeface="Arial" panose="020B0604020202020204" pitchFamily="34" charset="0"/>
            </a:endParaRPr>
          </a:p>
          <a:p>
            <a:pPr marL="274320" lvl="0" indent="0" eaLnBrk="0" fontAlgn="base" hangingPunct="0">
              <a:lnSpc>
                <a:spcPct val="100000"/>
              </a:lnSpc>
              <a:spcBef>
                <a:spcPct val="0"/>
              </a:spcBef>
              <a:spcAft>
                <a:spcPct val="0"/>
              </a:spcAft>
              <a:buNone/>
            </a:pPr>
            <a:r>
              <a:rPr lang="en-US" altLang="en-US" dirty="0" err="1">
                <a:latin typeface="Arial" panose="020B0604020202020204" pitchFamily="34" charset="0"/>
              </a:rPr>
              <a:t>int</a:t>
            </a:r>
            <a:r>
              <a:rPr lang="en-US" altLang="en-US" dirty="0">
                <a:latin typeface="Arial" panose="020B0604020202020204" pitchFamily="34" charset="0"/>
              </a:rPr>
              <a:t> main(</a:t>
            </a:r>
            <a:r>
              <a:rPr lang="en-US" altLang="en-US" dirty="0" err="1">
                <a:latin typeface="Arial" panose="020B0604020202020204" pitchFamily="34" charset="0"/>
              </a:rPr>
              <a:t>int</a:t>
            </a:r>
            <a:r>
              <a:rPr lang="en-US" altLang="en-US" dirty="0">
                <a:latin typeface="Arial" panose="020B0604020202020204" pitchFamily="34" charset="0"/>
              </a:rPr>
              <a:t> </a:t>
            </a:r>
            <a:r>
              <a:rPr lang="en-US" altLang="en-US" dirty="0" err="1">
                <a:latin typeface="Arial" panose="020B0604020202020204" pitchFamily="34" charset="0"/>
              </a:rPr>
              <a:t>argc</a:t>
            </a:r>
            <a:r>
              <a:rPr lang="en-US" altLang="en-US" dirty="0">
                <a:latin typeface="Arial" panose="020B0604020202020204" pitchFamily="34" charset="0"/>
              </a:rPr>
              <a:t>, char *</a:t>
            </a:r>
            <a:r>
              <a:rPr lang="en-US" altLang="en-US" dirty="0" err="1">
                <a:latin typeface="Arial" panose="020B0604020202020204" pitchFamily="34" charset="0"/>
              </a:rPr>
              <a:t>argv</a:t>
            </a:r>
            <a:r>
              <a:rPr lang="en-US" altLang="en-US" dirty="0">
                <a:latin typeface="Arial" panose="020B0604020202020204" pitchFamily="34" charset="0"/>
              </a:rPr>
              <a:t>[]) </a:t>
            </a:r>
          </a:p>
          <a:p>
            <a:pPr marL="274320" lvl="0" indent="0" eaLnBrk="0" fontAlgn="base" hangingPunct="0">
              <a:lnSpc>
                <a:spcPct val="100000"/>
              </a:lnSpc>
              <a:spcBef>
                <a:spcPct val="0"/>
              </a:spcBef>
              <a:spcAft>
                <a:spcPct val="0"/>
              </a:spcAft>
              <a:buNone/>
            </a:pPr>
            <a:r>
              <a:rPr lang="en-US" altLang="en-US" dirty="0">
                <a:latin typeface="Arial" panose="020B0604020202020204" pitchFamily="34" charset="0"/>
              </a:rPr>
              <a:t>{</a:t>
            </a:r>
          </a:p>
          <a:p>
            <a:pPr marL="274320" lvl="0" indent="0" eaLnBrk="0" fontAlgn="base" hangingPunct="0">
              <a:lnSpc>
                <a:spcPct val="100000"/>
              </a:lnSpc>
              <a:spcBef>
                <a:spcPct val="0"/>
              </a:spcBef>
              <a:spcAft>
                <a:spcPct val="0"/>
              </a:spcAft>
              <a:buNone/>
            </a:pPr>
            <a:r>
              <a:rPr lang="en-US" altLang="en-US" dirty="0">
                <a:latin typeface="Arial" panose="020B0604020202020204" pitchFamily="34" charset="0"/>
              </a:rPr>
              <a:t>    </a:t>
            </a:r>
            <a:r>
              <a:rPr lang="en-US" altLang="en-US" dirty="0" err="1">
                <a:latin typeface="Arial" panose="020B0604020202020204" pitchFamily="34" charset="0"/>
              </a:rPr>
              <a:t>QApplication</a:t>
            </a:r>
            <a:r>
              <a:rPr lang="en-US" altLang="en-US" dirty="0">
                <a:latin typeface="Arial" panose="020B0604020202020204" pitchFamily="34" charset="0"/>
              </a:rPr>
              <a:t> a(</a:t>
            </a:r>
            <a:r>
              <a:rPr lang="en-US" altLang="en-US" dirty="0" err="1">
                <a:latin typeface="Arial" panose="020B0604020202020204" pitchFamily="34" charset="0"/>
              </a:rPr>
              <a:t>argc</a:t>
            </a:r>
            <a:r>
              <a:rPr lang="en-US" altLang="en-US" dirty="0">
                <a:latin typeface="Arial" panose="020B0604020202020204" pitchFamily="34" charset="0"/>
              </a:rPr>
              <a:t>, </a:t>
            </a:r>
            <a:r>
              <a:rPr lang="en-US" altLang="en-US" dirty="0" err="1">
                <a:latin typeface="Arial" panose="020B0604020202020204" pitchFamily="34" charset="0"/>
              </a:rPr>
              <a:t>argv</a:t>
            </a:r>
            <a:r>
              <a:rPr lang="en-US" altLang="en-US" dirty="0">
                <a:latin typeface="Arial" panose="020B0604020202020204" pitchFamily="34" charset="0"/>
              </a:rPr>
              <a:t>);</a:t>
            </a:r>
          </a:p>
          <a:p>
            <a:pPr marL="274320" lvl="0" indent="0" eaLnBrk="0" fontAlgn="base" hangingPunct="0">
              <a:lnSpc>
                <a:spcPct val="100000"/>
              </a:lnSpc>
              <a:spcBef>
                <a:spcPct val="0"/>
              </a:spcBef>
              <a:spcAft>
                <a:spcPct val="0"/>
              </a:spcAft>
              <a:buNone/>
            </a:pPr>
            <a:r>
              <a:rPr lang="en-US" altLang="en-US" dirty="0">
                <a:latin typeface="Arial" panose="020B0604020202020204" pitchFamily="34" charset="0"/>
              </a:rPr>
              <a:t>    Controller </a:t>
            </a:r>
            <a:r>
              <a:rPr lang="en-US" altLang="en-US" dirty="0" err="1">
                <a:latin typeface="Arial" panose="020B0604020202020204" pitchFamily="34" charset="0"/>
              </a:rPr>
              <a:t>controller</a:t>
            </a:r>
            <a:r>
              <a:rPr lang="en-US" altLang="en-US" dirty="0">
                <a:latin typeface="Arial" panose="020B0604020202020204" pitchFamily="34" charset="0"/>
              </a:rPr>
              <a:t>; </a:t>
            </a:r>
          </a:p>
          <a:p>
            <a:pPr marL="274320" lvl="0" indent="0" eaLnBrk="0" fontAlgn="base" hangingPunct="0">
              <a:lnSpc>
                <a:spcPct val="100000"/>
              </a:lnSpc>
              <a:spcBef>
                <a:spcPct val="0"/>
              </a:spcBef>
              <a:spcAft>
                <a:spcPct val="0"/>
              </a:spcAft>
              <a:buNone/>
            </a:pPr>
            <a:br>
              <a:rPr lang="en-US" altLang="en-US" dirty="0">
                <a:latin typeface="Arial" panose="020B0604020202020204" pitchFamily="34" charset="0"/>
              </a:rPr>
            </a:br>
            <a:r>
              <a:rPr lang="en-US" altLang="en-US" dirty="0">
                <a:latin typeface="Arial" panose="020B0604020202020204" pitchFamily="34" charset="0"/>
              </a:rPr>
              <a:t>    while ( </a:t>
            </a:r>
            <a:r>
              <a:rPr lang="en-US" altLang="en-US" dirty="0" err="1">
                <a:latin typeface="Arial" panose="020B0604020202020204" pitchFamily="34" charset="0"/>
              </a:rPr>
              <a:t>controller.wakeUp</a:t>
            </a:r>
            <a:r>
              <a:rPr lang="en-US" altLang="en-US" dirty="0">
                <a:latin typeface="Arial" panose="020B0604020202020204" pitchFamily="34" charset="0"/>
              </a:rPr>
              <a:t>() ) {</a:t>
            </a:r>
          </a:p>
          <a:p>
            <a:pPr marL="274320" lvl="0" indent="0" eaLnBrk="0" fontAlgn="base" hangingPunct="0">
              <a:lnSpc>
                <a:spcPct val="100000"/>
              </a:lnSpc>
              <a:spcBef>
                <a:spcPct val="0"/>
              </a:spcBef>
              <a:spcAft>
                <a:spcPct val="0"/>
              </a:spcAft>
              <a:buNone/>
            </a:pPr>
            <a:r>
              <a:rPr lang="en-US" altLang="en-US" dirty="0">
                <a:latin typeface="Arial" panose="020B0604020202020204" pitchFamily="34" charset="0"/>
              </a:rPr>
              <a:t>        </a:t>
            </a:r>
            <a:r>
              <a:rPr lang="en-US" altLang="en-US" dirty="0" err="1">
                <a:latin typeface="Arial" panose="020B0604020202020204" pitchFamily="34" charset="0"/>
              </a:rPr>
              <a:t>a.processEvents</a:t>
            </a:r>
            <a:r>
              <a:rPr lang="en-US" altLang="en-US" dirty="0">
                <a:latin typeface="Arial" panose="020B0604020202020204" pitchFamily="34" charset="0"/>
              </a:rPr>
              <a:t>();</a:t>
            </a:r>
          </a:p>
          <a:p>
            <a:pPr marL="274320" lvl="0" indent="0" eaLnBrk="0" fontAlgn="base" hangingPunct="0">
              <a:lnSpc>
                <a:spcPct val="100000"/>
              </a:lnSpc>
              <a:spcBef>
                <a:spcPct val="0"/>
              </a:spcBef>
              <a:spcAft>
                <a:spcPct val="0"/>
              </a:spcAft>
              <a:buNone/>
            </a:pPr>
            <a:r>
              <a:rPr lang="en-US" altLang="en-US" dirty="0">
                <a:latin typeface="Arial" panose="020B0604020202020204" pitchFamily="34" charset="0"/>
              </a:rPr>
              <a:t>        </a:t>
            </a:r>
            <a:r>
              <a:rPr lang="en-US" altLang="en-US" dirty="0" err="1">
                <a:latin typeface="Arial" panose="020B0604020202020204" pitchFamily="34" charset="0"/>
              </a:rPr>
              <a:t>QThread</a:t>
            </a:r>
            <a:r>
              <a:rPr lang="en-US" altLang="en-US" dirty="0">
                <a:latin typeface="Arial" panose="020B0604020202020204" pitchFamily="34" charset="0"/>
              </a:rPr>
              <a:t>::</a:t>
            </a:r>
            <a:r>
              <a:rPr lang="en-US" altLang="en-US" dirty="0" err="1">
                <a:latin typeface="Arial" panose="020B0604020202020204" pitchFamily="34" charset="0"/>
              </a:rPr>
              <a:t>msleep</a:t>
            </a:r>
            <a:r>
              <a:rPr lang="en-US" altLang="en-US" dirty="0">
                <a:latin typeface="Arial" panose="020B0604020202020204" pitchFamily="34" charset="0"/>
              </a:rPr>
              <a:t>(200);</a:t>
            </a:r>
          </a:p>
          <a:p>
            <a:pPr marL="274320" lvl="0" indent="0" eaLnBrk="0" fontAlgn="base" hangingPunct="0">
              <a:lnSpc>
                <a:spcPct val="100000"/>
              </a:lnSpc>
              <a:spcBef>
                <a:spcPct val="0"/>
              </a:spcBef>
              <a:spcAft>
                <a:spcPct val="0"/>
              </a:spcAft>
              <a:buNone/>
            </a:pPr>
            <a:r>
              <a:rPr lang="en-US" altLang="en-US" dirty="0">
                <a:latin typeface="Arial" panose="020B0604020202020204" pitchFamily="34" charset="0"/>
              </a:rPr>
              <a:t>    }</a:t>
            </a:r>
          </a:p>
          <a:p>
            <a:pPr marL="274320" lvl="0" indent="0" eaLnBrk="0" fontAlgn="base" hangingPunct="0">
              <a:lnSpc>
                <a:spcPct val="100000"/>
              </a:lnSpc>
              <a:spcBef>
                <a:spcPct val="0"/>
              </a:spcBef>
              <a:spcAft>
                <a:spcPct val="0"/>
              </a:spcAft>
              <a:buNone/>
            </a:pPr>
            <a:r>
              <a:rPr lang="en-US" altLang="en-US" dirty="0">
                <a:latin typeface="Arial" panose="020B0604020202020204" pitchFamily="34" charset="0"/>
              </a:rPr>
              <a:t>    return 0;</a:t>
            </a:r>
          </a:p>
          <a:p>
            <a:pPr marL="274320" lvl="0" indent="0" eaLnBrk="0" fontAlgn="base" hangingPunct="0">
              <a:lnSpc>
                <a:spcPct val="100000"/>
              </a:lnSpc>
              <a:spcBef>
                <a:spcPct val="0"/>
              </a:spcBef>
              <a:spcAft>
                <a:spcPct val="0"/>
              </a:spcAft>
              <a:buNone/>
            </a:pPr>
            <a:r>
              <a:rPr lang="en-US" altLang="en-US" dirty="0">
                <a:latin typeface="Arial" panose="020B0604020202020204" pitchFamily="34" charset="0"/>
              </a:rPr>
              <a:t>}</a:t>
            </a:r>
          </a:p>
          <a:p>
            <a:endParaRPr lang="en-US" dirty="0"/>
          </a:p>
        </p:txBody>
      </p:sp>
      <p:sp>
        <p:nvSpPr>
          <p:cNvPr id="3" name="TextBox 2"/>
          <p:cNvSpPr txBox="1"/>
          <p:nvPr/>
        </p:nvSpPr>
        <p:spPr>
          <a:xfrm>
            <a:off x="6248400" y="5233851"/>
            <a:ext cx="5312228" cy="1200329"/>
          </a:xfrm>
          <a:prstGeom prst="rect">
            <a:avLst/>
          </a:prstGeom>
          <a:noFill/>
        </p:spPr>
        <p:txBody>
          <a:bodyPr wrap="square" rtlCol="0">
            <a:spAutoFit/>
          </a:bodyPr>
          <a:lstStyle/>
          <a:p>
            <a:r>
              <a:rPr lang="en-US" dirty="0" err="1"/>
              <a:t>MainWindow</a:t>
            </a:r>
            <a:r>
              <a:rPr lang="en-US" dirty="0"/>
              <a:t> </a:t>
            </a:r>
            <a:r>
              <a:rPr lang="en-US" b="1" i="1" dirty="0"/>
              <a:t>is</a:t>
            </a:r>
            <a:r>
              <a:rPr lang="en-US" dirty="0"/>
              <a:t> the “Controller” now.  It </a:t>
            </a:r>
            <a:r>
              <a:rPr lang="en-US" b="1" i="1" dirty="0"/>
              <a:t>owns</a:t>
            </a:r>
            <a:r>
              <a:rPr lang="en-US" dirty="0"/>
              <a:t> the User interface elements.</a:t>
            </a:r>
          </a:p>
          <a:p>
            <a:endParaRPr lang="en-US" dirty="0"/>
          </a:p>
          <a:p>
            <a:r>
              <a:rPr lang="en-US" dirty="0"/>
              <a:t>Awkward naming, but a convention.</a:t>
            </a:r>
          </a:p>
        </p:txBody>
      </p:sp>
      <p:sp>
        <p:nvSpPr>
          <p:cNvPr id="7" name="Arrow: Right 6"/>
          <p:cNvSpPr/>
          <p:nvPr/>
        </p:nvSpPr>
        <p:spPr>
          <a:xfrm>
            <a:off x="5148943" y="3222171"/>
            <a:ext cx="1099457" cy="10232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0648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9514" y="1131115"/>
            <a:ext cx="5652650" cy="5632311"/>
          </a:xfrm>
          <a:prstGeom prst="rect">
            <a:avLst/>
          </a:prstGeom>
          <a:noFill/>
          <a:ln>
            <a:solidFill>
              <a:schemeClr val="tx1"/>
            </a:solidFill>
          </a:ln>
        </p:spPr>
        <p:txBody>
          <a:bodyPr wrap="square" rtlCol="0">
            <a:spAutoFit/>
          </a:bodyPr>
          <a:lstStyle/>
          <a:p>
            <a:r>
              <a:rPr lang="en-US" b="1" dirty="0" err="1"/>
              <a:t>MainWindow.h</a:t>
            </a:r>
            <a:r>
              <a:rPr lang="en-US" b="1" dirty="0"/>
              <a:t>:</a:t>
            </a:r>
          </a:p>
          <a:p>
            <a:r>
              <a:rPr lang="en-US" altLang="en-US" dirty="0"/>
              <a:t>#include &lt;</a:t>
            </a:r>
            <a:r>
              <a:rPr lang="en-US" altLang="en-US" dirty="0" err="1"/>
              <a:t>QMainWindow</a:t>
            </a:r>
            <a:r>
              <a:rPr lang="en-US" altLang="en-US" dirty="0"/>
              <a:t>&gt;</a:t>
            </a:r>
          </a:p>
          <a:p>
            <a:r>
              <a:rPr lang="en-US" altLang="en-US" dirty="0"/>
              <a:t>#include "</a:t>
            </a:r>
            <a:r>
              <a:rPr lang="en-US" altLang="en-US" dirty="0" err="1"/>
              <a:t>TemperatureSensor.h</a:t>
            </a:r>
            <a:r>
              <a:rPr lang="en-US" altLang="en-US" dirty="0"/>
              <a:t>"</a:t>
            </a:r>
          </a:p>
          <a:p>
            <a:r>
              <a:rPr lang="en-US" altLang="en-US" dirty="0"/>
              <a:t>namespace </a:t>
            </a:r>
            <a:r>
              <a:rPr lang="en-US" altLang="en-US" dirty="0" err="1"/>
              <a:t>Ui</a:t>
            </a:r>
            <a:r>
              <a:rPr lang="en-US" altLang="en-US" dirty="0"/>
              <a:t> { class </a:t>
            </a:r>
            <a:r>
              <a:rPr lang="en-US" altLang="en-US" dirty="0" err="1"/>
              <a:t>MainWindow</a:t>
            </a:r>
            <a:r>
              <a:rPr lang="en-US" altLang="en-US" dirty="0"/>
              <a:t>; }</a:t>
            </a:r>
          </a:p>
          <a:p>
            <a:endParaRPr lang="en-US" altLang="en-US" dirty="0"/>
          </a:p>
          <a:p>
            <a:r>
              <a:rPr lang="en-US" altLang="en-US" dirty="0"/>
              <a:t>class </a:t>
            </a:r>
            <a:r>
              <a:rPr lang="en-US" altLang="en-US" dirty="0" err="1"/>
              <a:t>MainWindow</a:t>
            </a:r>
            <a:r>
              <a:rPr lang="en-US" altLang="en-US" dirty="0"/>
              <a:t> : public </a:t>
            </a:r>
            <a:r>
              <a:rPr lang="en-US" altLang="en-US" dirty="0" err="1"/>
              <a:t>QMainWindow</a:t>
            </a:r>
            <a:endParaRPr lang="en-US" altLang="en-US" dirty="0"/>
          </a:p>
          <a:p>
            <a:r>
              <a:rPr lang="en-US" altLang="en-US" dirty="0"/>
              <a:t>{</a:t>
            </a:r>
          </a:p>
          <a:p>
            <a:r>
              <a:rPr lang="en-US" altLang="en-US" b="1" dirty="0">
                <a:solidFill>
                  <a:srgbClr val="0070C0"/>
                </a:solidFill>
              </a:rPr>
              <a:t>    Q_OBJECT</a:t>
            </a:r>
            <a:endParaRPr lang="en-US" altLang="en-US" dirty="0"/>
          </a:p>
          <a:p>
            <a:r>
              <a:rPr lang="en-US" altLang="en-US" dirty="0"/>
              <a:t>public:</a:t>
            </a:r>
          </a:p>
          <a:p>
            <a:r>
              <a:rPr lang="en-US" altLang="en-US" dirty="0"/>
              <a:t>    explicit </a:t>
            </a:r>
            <a:r>
              <a:rPr lang="en-US" altLang="en-US" dirty="0" err="1"/>
              <a:t>MainWindow</a:t>
            </a:r>
            <a:r>
              <a:rPr lang="en-US" altLang="en-US" dirty="0"/>
              <a:t>(</a:t>
            </a:r>
            <a:r>
              <a:rPr lang="en-US" altLang="en-US" dirty="0" err="1"/>
              <a:t>QWidget</a:t>
            </a:r>
            <a:r>
              <a:rPr lang="en-US" altLang="en-US" dirty="0"/>
              <a:t> *parent = 0);</a:t>
            </a:r>
          </a:p>
          <a:p>
            <a:r>
              <a:rPr lang="en-US" altLang="en-US" dirty="0"/>
              <a:t>    ~</a:t>
            </a:r>
            <a:r>
              <a:rPr lang="en-US" altLang="en-US" dirty="0" err="1"/>
              <a:t>MainWindow</a:t>
            </a:r>
            <a:r>
              <a:rPr lang="en-US" altLang="en-US" dirty="0"/>
              <a:t>();</a:t>
            </a:r>
          </a:p>
          <a:p>
            <a:endParaRPr lang="en-US" altLang="en-US" dirty="0"/>
          </a:p>
          <a:p>
            <a:r>
              <a:rPr lang="en-US" altLang="en-US" b="1" dirty="0">
                <a:solidFill>
                  <a:srgbClr val="0070C0"/>
                </a:solidFill>
              </a:rPr>
              <a:t>private slots:</a:t>
            </a:r>
          </a:p>
          <a:p>
            <a:r>
              <a:rPr lang="en-US" altLang="en-US" b="1" dirty="0">
                <a:solidFill>
                  <a:srgbClr val="0070C0"/>
                </a:solidFill>
              </a:rPr>
              <a:t>    void </a:t>
            </a:r>
            <a:r>
              <a:rPr lang="en-US" altLang="en-US" b="1" dirty="0" err="1">
                <a:solidFill>
                  <a:srgbClr val="0070C0"/>
                </a:solidFill>
              </a:rPr>
              <a:t>temperatureHasChangedTo</a:t>
            </a:r>
            <a:r>
              <a:rPr lang="en-US" altLang="en-US" b="1" dirty="0">
                <a:solidFill>
                  <a:srgbClr val="0070C0"/>
                </a:solidFill>
              </a:rPr>
              <a:t>(double temperature);</a:t>
            </a:r>
          </a:p>
          <a:p>
            <a:endParaRPr lang="en-US" altLang="en-US" dirty="0"/>
          </a:p>
          <a:p>
            <a:r>
              <a:rPr lang="en-US" altLang="en-US" dirty="0"/>
              <a:t>private:</a:t>
            </a:r>
          </a:p>
          <a:p>
            <a:r>
              <a:rPr lang="en-US" altLang="en-US" dirty="0"/>
              <a:t>    void </a:t>
            </a:r>
            <a:r>
              <a:rPr lang="en-US" altLang="en-US" dirty="0" err="1"/>
              <a:t>setupSensor</a:t>
            </a:r>
            <a:r>
              <a:rPr lang="en-US" altLang="en-US" dirty="0"/>
              <a:t>();</a:t>
            </a:r>
          </a:p>
          <a:p>
            <a:r>
              <a:rPr lang="en-US" altLang="en-US" b="1" dirty="0">
                <a:solidFill>
                  <a:srgbClr val="0070C0"/>
                </a:solidFill>
              </a:rPr>
              <a:t>    </a:t>
            </a:r>
            <a:r>
              <a:rPr lang="en-US" altLang="en-US" b="1" dirty="0" err="1">
                <a:solidFill>
                  <a:srgbClr val="0070C0"/>
                </a:solidFill>
              </a:rPr>
              <a:t>Ui</a:t>
            </a:r>
            <a:r>
              <a:rPr lang="en-US" altLang="en-US" b="1" dirty="0">
                <a:solidFill>
                  <a:srgbClr val="0070C0"/>
                </a:solidFill>
              </a:rPr>
              <a:t>::</a:t>
            </a:r>
            <a:r>
              <a:rPr lang="en-US" altLang="en-US" b="1" dirty="0" err="1">
                <a:solidFill>
                  <a:srgbClr val="0070C0"/>
                </a:solidFill>
              </a:rPr>
              <a:t>MainWindow</a:t>
            </a:r>
            <a:r>
              <a:rPr lang="en-US" altLang="en-US" b="1" dirty="0">
                <a:solidFill>
                  <a:srgbClr val="0070C0"/>
                </a:solidFill>
              </a:rPr>
              <a:t> *</a:t>
            </a:r>
            <a:r>
              <a:rPr lang="en-US" altLang="en-US" b="1" dirty="0" err="1">
                <a:solidFill>
                  <a:srgbClr val="0070C0"/>
                </a:solidFill>
              </a:rPr>
              <a:t>ui</a:t>
            </a:r>
            <a:r>
              <a:rPr lang="en-US" altLang="en-US" b="1" dirty="0">
                <a:solidFill>
                  <a:srgbClr val="0070C0"/>
                </a:solidFill>
              </a:rPr>
              <a:t>;  // the view</a:t>
            </a:r>
          </a:p>
          <a:p>
            <a:r>
              <a:rPr lang="en-US" altLang="en-US" dirty="0"/>
              <a:t>    </a:t>
            </a:r>
            <a:r>
              <a:rPr lang="en-US" altLang="en-US" dirty="0" err="1"/>
              <a:t>TemperatureSensor</a:t>
            </a:r>
            <a:r>
              <a:rPr lang="en-US" altLang="en-US" dirty="0"/>
              <a:t> </a:t>
            </a:r>
            <a:r>
              <a:rPr lang="en-US" altLang="en-US" dirty="0" err="1"/>
              <a:t>m_sensor</a:t>
            </a:r>
            <a:r>
              <a:rPr lang="en-US" altLang="en-US" dirty="0"/>
              <a:t>;</a:t>
            </a:r>
          </a:p>
          <a:p>
            <a:r>
              <a:rPr lang="en-US" altLang="en-US" dirty="0"/>
              <a:t>};</a:t>
            </a:r>
            <a:endParaRPr lang="en-US" dirty="0"/>
          </a:p>
        </p:txBody>
      </p:sp>
      <p:sp>
        <p:nvSpPr>
          <p:cNvPr id="4" name="Title 3"/>
          <p:cNvSpPr>
            <a:spLocks noGrp="1"/>
          </p:cNvSpPr>
          <p:nvPr>
            <p:ph type="title"/>
          </p:nvPr>
        </p:nvSpPr>
        <p:spPr/>
        <p:txBody>
          <a:bodyPr/>
          <a:lstStyle/>
          <a:p>
            <a:r>
              <a:rPr lang="en-US" dirty="0"/>
              <a:t>Signal/Slot </a:t>
            </a:r>
            <a:r>
              <a:rPr lang="en-US" dirty="0" err="1"/>
              <a:t>MainWindow.h</a:t>
            </a:r>
            <a:r>
              <a:rPr lang="en-US" dirty="0"/>
              <a:t> (Controller)</a:t>
            </a:r>
          </a:p>
        </p:txBody>
      </p:sp>
    </p:spTree>
    <p:extLst>
      <p:ext uri="{BB962C8B-B14F-4D97-AF65-F5344CB8AC3E}">
        <p14:creationId xmlns:p14="http://schemas.microsoft.com/office/powerpoint/2010/main" val="922812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16" y="1228275"/>
            <a:ext cx="4980761" cy="4524315"/>
          </a:xfrm>
          <a:prstGeom prst="rect">
            <a:avLst/>
          </a:prstGeom>
          <a:noFill/>
          <a:ln>
            <a:solidFill>
              <a:schemeClr val="tx1"/>
            </a:solidFill>
          </a:ln>
        </p:spPr>
        <p:txBody>
          <a:bodyPr wrap="square" rtlCol="0">
            <a:spAutoFit/>
          </a:bodyPr>
          <a:lstStyle/>
          <a:p>
            <a:r>
              <a:rPr lang="en-US" altLang="en-US" dirty="0"/>
              <a:t>#include "</a:t>
            </a:r>
            <a:r>
              <a:rPr lang="en-US" altLang="en-US" dirty="0" err="1"/>
              <a:t>MainWindow.h</a:t>
            </a:r>
            <a:r>
              <a:rPr lang="en-US" altLang="en-US" dirty="0"/>
              <a:t>"</a:t>
            </a:r>
          </a:p>
          <a:p>
            <a:r>
              <a:rPr lang="en-US" altLang="en-US" dirty="0"/>
              <a:t>#include "</a:t>
            </a:r>
            <a:r>
              <a:rPr lang="en-US" altLang="en-US" dirty="0" err="1"/>
              <a:t>ui_MainWindow.h</a:t>
            </a:r>
            <a:r>
              <a:rPr lang="en-US" altLang="en-US" dirty="0"/>
              <a:t>"</a:t>
            </a:r>
          </a:p>
          <a:p>
            <a:endParaRPr lang="en-US" altLang="en-US" dirty="0"/>
          </a:p>
          <a:p>
            <a:r>
              <a:rPr lang="en-US" altLang="en-US" dirty="0" err="1"/>
              <a:t>MainWindow</a:t>
            </a:r>
            <a:r>
              <a:rPr lang="en-US" altLang="en-US" dirty="0"/>
              <a:t>::</a:t>
            </a:r>
            <a:r>
              <a:rPr lang="en-US" altLang="en-US" dirty="0" err="1"/>
              <a:t>MainWindow</a:t>
            </a:r>
            <a:r>
              <a:rPr lang="en-US" altLang="en-US" dirty="0"/>
              <a:t>(</a:t>
            </a:r>
            <a:r>
              <a:rPr lang="en-US" altLang="en-US" dirty="0" err="1"/>
              <a:t>QWidget</a:t>
            </a:r>
            <a:r>
              <a:rPr lang="en-US" altLang="en-US" dirty="0"/>
              <a:t> *parent) :</a:t>
            </a:r>
          </a:p>
          <a:p>
            <a:r>
              <a:rPr lang="en-US" altLang="en-US" dirty="0"/>
              <a:t>    </a:t>
            </a:r>
            <a:r>
              <a:rPr lang="en-US" altLang="en-US" dirty="0" err="1"/>
              <a:t>QMainWindow</a:t>
            </a:r>
            <a:r>
              <a:rPr lang="en-US" altLang="en-US" dirty="0"/>
              <a:t>(parent),</a:t>
            </a:r>
          </a:p>
          <a:p>
            <a:r>
              <a:rPr lang="en-US" altLang="en-US" dirty="0"/>
              <a:t>    </a:t>
            </a:r>
            <a:r>
              <a:rPr lang="en-US" altLang="en-US" dirty="0" err="1"/>
              <a:t>ui</a:t>
            </a:r>
            <a:r>
              <a:rPr lang="en-US" altLang="en-US" dirty="0"/>
              <a:t>(new </a:t>
            </a:r>
            <a:r>
              <a:rPr lang="en-US" altLang="en-US" dirty="0" err="1"/>
              <a:t>Ui</a:t>
            </a:r>
            <a:r>
              <a:rPr lang="en-US" altLang="en-US" dirty="0"/>
              <a:t>::</a:t>
            </a:r>
            <a:r>
              <a:rPr lang="en-US" altLang="en-US" dirty="0" err="1"/>
              <a:t>MainWindow</a:t>
            </a:r>
            <a:r>
              <a:rPr lang="en-US" altLang="en-US" dirty="0"/>
              <a:t>)</a:t>
            </a:r>
          </a:p>
          <a:p>
            <a:r>
              <a:rPr lang="en-US" altLang="en-US" dirty="0"/>
              <a:t>{</a:t>
            </a:r>
          </a:p>
          <a:p>
            <a:r>
              <a:rPr lang="en-US" altLang="en-US" dirty="0"/>
              <a:t>    </a:t>
            </a:r>
            <a:r>
              <a:rPr lang="en-US" altLang="en-US" dirty="0" err="1"/>
              <a:t>ui</a:t>
            </a:r>
            <a:r>
              <a:rPr lang="en-US" altLang="en-US" dirty="0"/>
              <a:t>-&gt;</a:t>
            </a:r>
            <a:r>
              <a:rPr lang="en-US" altLang="en-US" dirty="0" err="1"/>
              <a:t>setupUi</a:t>
            </a:r>
            <a:r>
              <a:rPr lang="en-US" altLang="en-US" dirty="0"/>
              <a:t>(this);</a:t>
            </a:r>
          </a:p>
          <a:p>
            <a:r>
              <a:rPr lang="en-US" altLang="en-US" dirty="0"/>
              <a:t>    </a:t>
            </a:r>
            <a:r>
              <a:rPr lang="en-US" altLang="en-US" dirty="0" err="1"/>
              <a:t>setupSensor</a:t>
            </a:r>
            <a:r>
              <a:rPr lang="en-US" altLang="en-US" dirty="0"/>
              <a:t>();</a:t>
            </a:r>
          </a:p>
          <a:p>
            <a:r>
              <a:rPr lang="en-US" altLang="en-US" dirty="0"/>
              <a:t>}</a:t>
            </a:r>
          </a:p>
          <a:p>
            <a:endParaRPr lang="en-US" altLang="en-US" dirty="0"/>
          </a:p>
          <a:p>
            <a:r>
              <a:rPr lang="en-US" altLang="en-US" dirty="0" err="1"/>
              <a:t>MainWindow</a:t>
            </a:r>
            <a:r>
              <a:rPr lang="en-US" altLang="en-US" dirty="0"/>
              <a:t>::~</a:t>
            </a:r>
            <a:r>
              <a:rPr lang="en-US" altLang="en-US" dirty="0" err="1"/>
              <a:t>MainWindow</a:t>
            </a:r>
            <a:r>
              <a:rPr lang="en-US" altLang="en-US" dirty="0"/>
              <a:t>()</a:t>
            </a:r>
          </a:p>
          <a:p>
            <a:r>
              <a:rPr lang="en-US" altLang="en-US" dirty="0"/>
              <a:t>{</a:t>
            </a:r>
          </a:p>
          <a:p>
            <a:r>
              <a:rPr lang="en-US" altLang="en-US" dirty="0"/>
              <a:t>    delete </a:t>
            </a:r>
            <a:r>
              <a:rPr lang="en-US" altLang="en-US" dirty="0" err="1"/>
              <a:t>ui</a:t>
            </a:r>
            <a:r>
              <a:rPr lang="en-US" altLang="en-US" dirty="0"/>
              <a:t>;</a:t>
            </a:r>
          </a:p>
          <a:p>
            <a:r>
              <a:rPr lang="en-US" altLang="en-US" dirty="0"/>
              <a:t>}</a:t>
            </a:r>
          </a:p>
          <a:p>
            <a:endParaRPr lang="en-US" altLang="en-US" dirty="0"/>
          </a:p>
        </p:txBody>
      </p:sp>
      <p:sp>
        <p:nvSpPr>
          <p:cNvPr id="4" name="TextBox 3"/>
          <p:cNvSpPr txBox="1"/>
          <p:nvPr/>
        </p:nvSpPr>
        <p:spPr>
          <a:xfrm>
            <a:off x="5469524" y="1228275"/>
            <a:ext cx="6635390" cy="4247317"/>
          </a:xfrm>
          <a:prstGeom prst="rect">
            <a:avLst/>
          </a:prstGeom>
          <a:noFill/>
          <a:ln>
            <a:solidFill>
              <a:schemeClr val="tx1"/>
            </a:solidFill>
          </a:ln>
        </p:spPr>
        <p:txBody>
          <a:bodyPr wrap="square" rtlCol="0">
            <a:spAutoFit/>
          </a:bodyPr>
          <a:lstStyle/>
          <a:p>
            <a:endParaRPr lang="en-US" altLang="en-US" dirty="0"/>
          </a:p>
          <a:p>
            <a:endParaRPr lang="en-US" altLang="en-US" dirty="0"/>
          </a:p>
          <a:p>
            <a:r>
              <a:rPr lang="en-US" altLang="en-US" dirty="0"/>
              <a:t>void </a:t>
            </a:r>
            <a:r>
              <a:rPr lang="en-US" altLang="en-US" dirty="0" err="1"/>
              <a:t>MainWindow</a:t>
            </a:r>
            <a:r>
              <a:rPr lang="en-US" altLang="en-US" dirty="0"/>
              <a:t>::</a:t>
            </a:r>
            <a:r>
              <a:rPr lang="en-US" altLang="en-US" dirty="0" err="1"/>
              <a:t>setupSensor</a:t>
            </a:r>
            <a:r>
              <a:rPr lang="en-US" altLang="en-US" dirty="0"/>
              <a:t>()</a:t>
            </a:r>
          </a:p>
          <a:p>
            <a:r>
              <a:rPr lang="en-US" altLang="en-US" dirty="0"/>
              <a:t>{</a:t>
            </a:r>
          </a:p>
          <a:p>
            <a:r>
              <a:rPr lang="en-US" altLang="en-US" dirty="0"/>
              <a:t>    connect(&amp;</a:t>
            </a:r>
            <a:r>
              <a:rPr lang="en-US" altLang="en-US" dirty="0" err="1"/>
              <a:t>m_sensor</a:t>
            </a:r>
            <a:r>
              <a:rPr lang="en-US" altLang="en-US" dirty="0"/>
              <a:t>, SIGNAL(</a:t>
            </a:r>
            <a:r>
              <a:rPr lang="en-US" altLang="en-US" dirty="0" err="1"/>
              <a:t>newTemperature</a:t>
            </a:r>
            <a:r>
              <a:rPr lang="en-US" altLang="en-US" dirty="0"/>
              <a:t>(double)),</a:t>
            </a:r>
          </a:p>
          <a:p>
            <a:r>
              <a:rPr lang="en-US" altLang="en-US" dirty="0"/>
              <a:t>                                 this, SLOT(</a:t>
            </a:r>
            <a:r>
              <a:rPr lang="en-US" altLang="en-US" dirty="0" err="1"/>
              <a:t>temperatureHasChangedTo</a:t>
            </a:r>
            <a:r>
              <a:rPr lang="en-US" altLang="en-US" dirty="0"/>
              <a:t>(double)));</a:t>
            </a:r>
          </a:p>
          <a:p>
            <a:r>
              <a:rPr lang="en-US" altLang="en-US" dirty="0"/>
              <a:t>}</a:t>
            </a:r>
          </a:p>
          <a:p>
            <a:endParaRPr lang="en-US" altLang="en-US" dirty="0"/>
          </a:p>
          <a:p>
            <a:endParaRPr lang="en-US" altLang="en-US" dirty="0"/>
          </a:p>
          <a:p>
            <a:r>
              <a:rPr lang="en-US" altLang="en-US" dirty="0"/>
              <a:t>void </a:t>
            </a:r>
            <a:r>
              <a:rPr lang="en-US" altLang="en-US" dirty="0" err="1"/>
              <a:t>MainWindow</a:t>
            </a:r>
            <a:r>
              <a:rPr lang="en-US" altLang="en-US" dirty="0"/>
              <a:t>::</a:t>
            </a:r>
            <a:r>
              <a:rPr lang="en-US" altLang="en-US" dirty="0" err="1"/>
              <a:t>temperatureHasChangedTo</a:t>
            </a:r>
            <a:r>
              <a:rPr lang="en-US" altLang="en-US" dirty="0"/>
              <a:t>(double temperature)</a:t>
            </a:r>
          </a:p>
          <a:p>
            <a:r>
              <a:rPr lang="en-US" altLang="en-US" dirty="0"/>
              <a:t>{</a:t>
            </a:r>
          </a:p>
          <a:p>
            <a:r>
              <a:rPr lang="en-US" altLang="en-US" dirty="0"/>
              <a:t>    </a:t>
            </a:r>
            <a:r>
              <a:rPr lang="en-US" altLang="en-US" dirty="0" err="1"/>
              <a:t>ui</a:t>
            </a:r>
            <a:r>
              <a:rPr lang="en-US" altLang="en-US" dirty="0"/>
              <a:t>-&gt;</a:t>
            </a:r>
            <a:r>
              <a:rPr lang="en-US" altLang="en-US" dirty="0" err="1"/>
              <a:t>temperatureLabel</a:t>
            </a:r>
            <a:r>
              <a:rPr lang="en-US" altLang="en-US" dirty="0"/>
              <a:t>-&gt;</a:t>
            </a:r>
            <a:r>
              <a:rPr lang="en-US" altLang="en-US" dirty="0" err="1"/>
              <a:t>setText</a:t>
            </a:r>
            <a:r>
              <a:rPr lang="en-US" altLang="en-US" dirty="0"/>
              <a:t>(</a:t>
            </a:r>
            <a:r>
              <a:rPr lang="en-US" altLang="en-US" dirty="0" err="1"/>
              <a:t>QString</a:t>
            </a:r>
            <a:r>
              <a:rPr lang="en-US" altLang="en-US" dirty="0"/>
              <a:t>("%1").</a:t>
            </a:r>
            <a:r>
              <a:rPr lang="en-US" altLang="en-US" dirty="0" err="1"/>
              <a:t>arg</a:t>
            </a:r>
            <a:r>
              <a:rPr lang="en-US" altLang="en-US" dirty="0"/>
              <a:t>(temperature));</a:t>
            </a:r>
          </a:p>
          <a:p>
            <a:r>
              <a:rPr lang="en-US" altLang="en-US" dirty="0"/>
              <a:t>}</a:t>
            </a:r>
          </a:p>
          <a:p>
            <a:endParaRPr lang="en-US" altLang="en-US" dirty="0"/>
          </a:p>
          <a:p>
            <a:endParaRPr lang="en-US" altLang="en-US" dirty="0"/>
          </a:p>
        </p:txBody>
      </p:sp>
      <p:sp>
        <p:nvSpPr>
          <p:cNvPr id="6" name="Title 5"/>
          <p:cNvSpPr>
            <a:spLocks noGrp="1"/>
          </p:cNvSpPr>
          <p:nvPr>
            <p:ph type="title"/>
          </p:nvPr>
        </p:nvSpPr>
        <p:spPr/>
        <p:txBody>
          <a:bodyPr/>
          <a:lstStyle/>
          <a:p>
            <a:r>
              <a:rPr lang="en-US" dirty="0"/>
              <a:t>Signal/Slot MainWindow.cpp (Controller)</a:t>
            </a:r>
          </a:p>
        </p:txBody>
      </p:sp>
      <p:cxnSp>
        <p:nvCxnSpPr>
          <p:cNvPr id="8" name="Connector: Curved 7"/>
          <p:cNvCxnSpPr/>
          <p:nvPr/>
        </p:nvCxnSpPr>
        <p:spPr>
          <a:xfrm flipV="1">
            <a:off x="2119745" y="1986742"/>
            <a:ext cx="3349779" cy="1662545"/>
          </a:xfrm>
          <a:prstGeom prst="curvedConnector3">
            <a:avLst>
              <a:gd name="adj1" fmla="val 81268"/>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412480" y="2992582"/>
            <a:ext cx="556953" cy="7730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4900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Signal/Slot </a:t>
            </a:r>
            <a:r>
              <a:rPr lang="en-US" dirty="0" err="1"/>
              <a:t>TemperatureSensor.h</a:t>
            </a:r>
            <a:endParaRPr lang="en-US" dirty="0"/>
          </a:p>
        </p:txBody>
      </p:sp>
      <p:sp>
        <p:nvSpPr>
          <p:cNvPr id="7" name="TextBox 6"/>
          <p:cNvSpPr txBox="1"/>
          <p:nvPr/>
        </p:nvSpPr>
        <p:spPr>
          <a:xfrm>
            <a:off x="6775268" y="1148140"/>
            <a:ext cx="5199017" cy="5355312"/>
          </a:xfrm>
          <a:prstGeom prst="rect">
            <a:avLst/>
          </a:prstGeom>
          <a:noFill/>
          <a:ln>
            <a:solidFill>
              <a:schemeClr val="tx1"/>
            </a:solidFill>
          </a:ln>
        </p:spPr>
        <p:txBody>
          <a:bodyPr wrap="square" rtlCol="0">
            <a:spAutoFit/>
          </a:bodyPr>
          <a:lstStyle/>
          <a:p>
            <a:pPr lvl="0" eaLnBrk="0" fontAlgn="base" hangingPunct="0">
              <a:spcBef>
                <a:spcPct val="0"/>
              </a:spcBef>
              <a:spcAft>
                <a:spcPct val="0"/>
              </a:spcAft>
            </a:pPr>
            <a:r>
              <a:rPr lang="en-US" altLang="en-US" b="1" dirty="0">
                <a:solidFill>
                  <a:srgbClr val="0070C0"/>
                </a:solidFill>
              </a:rPr>
              <a:t>#include &lt;</a:t>
            </a:r>
            <a:r>
              <a:rPr lang="en-US" altLang="en-US" b="1" dirty="0" err="1">
                <a:solidFill>
                  <a:srgbClr val="0070C0"/>
                </a:solidFill>
              </a:rPr>
              <a:t>QObject</a:t>
            </a:r>
            <a:r>
              <a:rPr lang="en-US" altLang="en-US" b="1" dirty="0">
                <a:solidFill>
                  <a:srgbClr val="0070C0"/>
                </a:solidFill>
              </a:rPr>
              <a:t>&gt;</a:t>
            </a:r>
          </a:p>
          <a:p>
            <a:pPr lvl="0" eaLnBrk="0" fontAlgn="base" hangingPunct="0">
              <a:spcBef>
                <a:spcPct val="0"/>
              </a:spcBef>
              <a:spcAft>
                <a:spcPct val="0"/>
              </a:spcAft>
            </a:pPr>
            <a:r>
              <a:rPr lang="en-US" altLang="en-US" b="1" dirty="0">
                <a:solidFill>
                  <a:srgbClr val="0070C0"/>
                </a:solidFill>
              </a:rPr>
              <a:t>#include &lt;</a:t>
            </a:r>
            <a:r>
              <a:rPr lang="en-US" altLang="en-US" b="1" dirty="0" err="1">
                <a:solidFill>
                  <a:srgbClr val="0070C0"/>
                </a:solidFill>
              </a:rPr>
              <a:t>QTimer</a:t>
            </a:r>
            <a:r>
              <a:rPr lang="en-US" altLang="en-US" b="1" dirty="0">
                <a:solidFill>
                  <a:srgbClr val="0070C0"/>
                </a:solidFill>
              </a:rPr>
              <a:t>&gt;</a:t>
            </a:r>
          </a:p>
          <a:p>
            <a:pPr lvl="0" eaLnBrk="0" fontAlgn="base" hangingPunct="0">
              <a:spcBef>
                <a:spcPct val="0"/>
              </a:spcBef>
              <a:spcAft>
                <a:spcPct val="0"/>
              </a:spcAft>
            </a:pPr>
            <a:r>
              <a:rPr lang="en-US" altLang="en-US" dirty="0"/>
              <a:t>class </a:t>
            </a:r>
            <a:r>
              <a:rPr lang="en-US" altLang="en-US" dirty="0" err="1"/>
              <a:t>TemperatureSensor</a:t>
            </a:r>
            <a:r>
              <a:rPr lang="en-US" altLang="en-US" dirty="0"/>
              <a:t> : public </a:t>
            </a:r>
            <a:r>
              <a:rPr lang="en-US" altLang="en-US" b="1" dirty="0" err="1">
                <a:solidFill>
                  <a:srgbClr val="0070C0"/>
                </a:solidFill>
              </a:rPr>
              <a:t>QObject</a:t>
            </a:r>
            <a:endParaRPr lang="en-US" altLang="en-US" b="1" dirty="0">
              <a:solidFill>
                <a:srgbClr val="0070C0"/>
              </a:solidFill>
            </a:endParaRPr>
          </a:p>
          <a:p>
            <a:pPr lvl="0" eaLnBrk="0" fontAlgn="base" hangingPunct="0">
              <a:spcBef>
                <a:spcPct val="0"/>
              </a:spcBef>
              <a:spcAft>
                <a:spcPct val="0"/>
              </a:spcAft>
            </a:pPr>
            <a:r>
              <a:rPr lang="en-US" altLang="en-US" dirty="0"/>
              <a:t>{</a:t>
            </a:r>
          </a:p>
          <a:p>
            <a:pPr lvl="0" eaLnBrk="0" fontAlgn="base" hangingPunct="0">
              <a:spcBef>
                <a:spcPct val="0"/>
              </a:spcBef>
              <a:spcAft>
                <a:spcPct val="0"/>
              </a:spcAft>
            </a:pPr>
            <a:r>
              <a:rPr lang="en-US" altLang="en-US" b="1" dirty="0">
                <a:solidFill>
                  <a:srgbClr val="0070C0"/>
                </a:solidFill>
              </a:rPr>
              <a:t>    Q_OBJECT</a:t>
            </a:r>
          </a:p>
          <a:p>
            <a:pPr lvl="0" eaLnBrk="0" fontAlgn="base" hangingPunct="0">
              <a:spcBef>
                <a:spcPct val="0"/>
              </a:spcBef>
              <a:spcAft>
                <a:spcPct val="0"/>
              </a:spcAft>
            </a:pPr>
            <a:r>
              <a:rPr lang="en-US" altLang="en-US" dirty="0"/>
              <a:t>public:</a:t>
            </a:r>
          </a:p>
          <a:p>
            <a:pPr lvl="0" eaLnBrk="0" fontAlgn="base" hangingPunct="0">
              <a:spcBef>
                <a:spcPct val="0"/>
              </a:spcBef>
              <a:spcAft>
                <a:spcPct val="0"/>
              </a:spcAft>
            </a:pPr>
            <a:r>
              <a:rPr lang="en-US" altLang="en-US" dirty="0"/>
              <a:t>    explicit </a:t>
            </a:r>
            <a:r>
              <a:rPr lang="en-US" altLang="en-US" dirty="0" err="1"/>
              <a:t>TemperatureSensor</a:t>
            </a:r>
            <a:r>
              <a:rPr lang="en-US" altLang="en-US" dirty="0"/>
              <a:t>(</a:t>
            </a:r>
            <a:r>
              <a:rPr lang="en-US" altLang="en-US" b="1" dirty="0" err="1">
                <a:solidFill>
                  <a:srgbClr val="0070C0"/>
                </a:solidFill>
              </a:rPr>
              <a:t>QObject</a:t>
            </a:r>
            <a:r>
              <a:rPr lang="en-US" altLang="en-US" b="1" dirty="0">
                <a:solidFill>
                  <a:srgbClr val="0070C0"/>
                </a:solidFill>
              </a:rPr>
              <a:t> *parent = 0</a:t>
            </a:r>
            <a:r>
              <a:rPr lang="en-US" altLang="en-US" dirty="0"/>
              <a:t>);</a:t>
            </a:r>
          </a:p>
          <a:p>
            <a:pPr lvl="0" eaLnBrk="0" fontAlgn="base" hangingPunct="0">
              <a:spcBef>
                <a:spcPct val="0"/>
              </a:spcBef>
              <a:spcAft>
                <a:spcPct val="0"/>
              </a:spcAft>
            </a:pPr>
            <a:r>
              <a:rPr lang="en-US" altLang="en-US" dirty="0"/>
              <a:t>    double </a:t>
            </a:r>
            <a:r>
              <a:rPr lang="en-US" altLang="en-US" dirty="0" err="1"/>
              <a:t>getCurrentTemperature</a:t>
            </a:r>
            <a:r>
              <a:rPr lang="en-US" altLang="en-US" dirty="0"/>
              <a:t>() </a:t>
            </a:r>
            <a:r>
              <a:rPr lang="en-US" altLang="en-US" dirty="0" err="1"/>
              <a:t>const</a:t>
            </a:r>
            <a:r>
              <a:rPr lang="en-US" altLang="en-US" dirty="0"/>
              <a:t> </a:t>
            </a:r>
          </a:p>
          <a:p>
            <a:pPr lvl="0" eaLnBrk="0" fontAlgn="base" hangingPunct="0">
              <a:spcBef>
                <a:spcPct val="0"/>
              </a:spcBef>
              <a:spcAft>
                <a:spcPct val="0"/>
              </a:spcAft>
            </a:pPr>
            <a:r>
              <a:rPr lang="en-US" altLang="en-US" dirty="0"/>
              <a:t>                     { return </a:t>
            </a:r>
            <a:r>
              <a:rPr lang="en-US" altLang="en-US" dirty="0" err="1"/>
              <a:t>m_lastTemperature</a:t>
            </a:r>
            <a:r>
              <a:rPr lang="en-US" altLang="en-US" dirty="0"/>
              <a:t>; }</a:t>
            </a:r>
          </a:p>
          <a:p>
            <a:pPr lvl="0" eaLnBrk="0" fontAlgn="base" hangingPunct="0">
              <a:spcBef>
                <a:spcPct val="0"/>
              </a:spcBef>
              <a:spcAft>
                <a:spcPct val="0"/>
              </a:spcAft>
            </a:pPr>
            <a:endParaRPr lang="en-US" altLang="en-US" dirty="0"/>
          </a:p>
          <a:p>
            <a:pPr lvl="0" eaLnBrk="0" fontAlgn="base" hangingPunct="0">
              <a:spcBef>
                <a:spcPct val="0"/>
              </a:spcBef>
              <a:spcAft>
                <a:spcPct val="0"/>
              </a:spcAft>
            </a:pPr>
            <a:r>
              <a:rPr lang="en-US" altLang="en-US" b="1" dirty="0">
                <a:solidFill>
                  <a:srgbClr val="0070C0"/>
                </a:solidFill>
              </a:rPr>
              <a:t>signals:</a:t>
            </a:r>
          </a:p>
          <a:p>
            <a:pPr lvl="0" eaLnBrk="0" fontAlgn="base" hangingPunct="0">
              <a:spcBef>
                <a:spcPct val="0"/>
              </a:spcBef>
              <a:spcAft>
                <a:spcPct val="0"/>
              </a:spcAft>
            </a:pPr>
            <a:r>
              <a:rPr lang="en-US" altLang="en-US" b="1" dirty="0">
                <a:solidFill>
                  <a:srgbClr val="0070C0"/>
                </a:solidFill>
              </a:rPr>
              <a:t>    void </a:t>
            </a:r>
            <a:r>
              <a:rPr lang="en-US" altLang="en-US" b="1" dirty="0" err="1">
                <a:solidFill>
                  <a:srgbClr val="0070C0"/>
                </a:solidFill>
              </a:rPr>
              <a:t>newTemperature</a:t>
            </a:r>
            <a:r>
              <a:rPr lang="en-US" altLang="en-US" b="1" dirty="0">
                <a:solidFill>
                  <a:srgbClr val="0070C0"/>
                </a:solidFill>
              </a:rPr>
              <a:t>(double);</a:t>
            </a:r>
          </a:p>
          <a:p>
            <a:pPr lvl="0" eaLnBrk="0" fontAlgn="base" hangingPunct="0">
              <a:spcBef>
                <a:spcPct val="0"/>
              </a:spcBef>
              <a:spcAft>
                <a:spcPct val="0"/>
              </a:spcAft>
            </a:pPr>
            <a:endParaRPr lang="en-US" altLang="en-US" b="1" dirty="0">
              <a:solidFill>
                <a:srgbClr val="0070C0"/>
              </a:solidFill>
            </a:endParaRPr>
          </a:p>
          <a:p>
            <a:pPr lvl="0" eaLnBrk="0" fontAlgn="base" hangingPunct="0">
              <a:spcBef>
                <a:spcPct val="0"/>
              </a:spcBef>
              <a:spcAft>
                <a:spcPct val="0"/>
              </a:spcAft>
            </a:pPr>
            <a:r>
              <a:rPr lang="en-US" altLang="en-US" b="1" dirty="0">
                <a:solidFill>
                  <a:srgbClr val="0070C0"/>
                </a:solidFill>
              </a:rPr>
              <a:t>private slots:</a:t>
            </a:r>
          </a:p>
          <a:p>
            <a:pPr lvl="0" eaLnBrk="0" fontAlgn="base" hangingPunct="0">
              <a:spcBef>
                <a:spcPct val="0"/>
              </a:spcBef>
              <a:spcAft>
                <a:spcPct val="0"/>
              </a:spcAft>
            </a:pPr>
            <a:r>
              <a:rPr lang="en-US" altLang="en-US" b="1" dirty="0">
                <a:solidFill>
                  <a:srgbClr val="0070C0"/>
                </a:solidFill>
              </a:rPr>
              <a:t>    void </a:t>
            </a:r>
            <a:r>
              <a:rPr lang="en-US" altLang="en-US" b="1" dirty="0" err="1">
                <a:solidFill>
                  <a:srgbClr val="0070C0"/>
                </a:solidFill>
              </a:rPr>
              <a:t>clockTick</a:t>
            </a:r>
            <a:r>
              <a:rPr lang="en-US" altLang="en-US" b="1" dirty="0">
                <a:solidFill>
                  <a:srgbClr val="0070C0"/>
                </a:solidFill>
              </a:rPr>
              <a:t>();</a:t>
            </a:r>
          </a:p>
          <a:p>
            <a:pPr lvl="0" eaLnBrk="0" fontAlgn="base" hangingPunct="0">
              <a:spcBef>
                <a:spcPct val="0"/>
              </a:spcBef>
              <a:spcAft>
                <a:spcPct val="0"/>
              </a:spcAft>
            </a:pPr>
            <a:endParaRPr lang="en-US" altLang="en-US" dirty="0"/>
          </a:p>
          <a:p>
            <a:pPr lvl="0" eaLnBrk="0" fontAlgn="base" hangingPunct="0">
              <a:spcBef>
                <a:spcPct val="0"/>
              </a:spcBef>
              <a:spcAft>
                <a:spcPct val="0"/>
              </a:spcAft>
            </a:pPr>
            <a:r>
              <a:rPr lang="en-US" altLang="en-US" dirty="0"/>
              <a:t>private:</a:t>
            </a:r>
          </a:p>
          <a:p>
            <a:pPr lvl="0" eaLnBrk="0" fontAlgn="base" hangingPunct="0">
              <a:spcBef>
                <a:spcPct val="0"/>
              </a:spcBef>
              <a:spcAft>
                <a:spcPct val="0"/>
              </a:spcAft>
            </a:pPr>
            <a:r>
              <a:rPr lang="en-US" altLang="en-US" dirty="0"/>
              <a:t>   // … unchanged</a:t>
            </a:r>
          </a:p>
          <a:p>
            <a:pPr lvl="0" eaLnBrk="0" fontAlgn="base" hangingPunct="0">
              <a:spcBef>
                <a:spcPct val="0"/>
              </a:spcBef>
              <a:spcAft>
                <a:spcPct val="0"/>
              </a:spcAft>
            </a:pPr>
            <a:r>
              <a:rPr lang="en-US" altLang="en-US" dirty="0"/>
              <a:t>};</a:t>
            </a:r>
          </a:p>
        </p:txBody>
      </p:sp>
      <p:sp>
        <p:nvSpPr>
          <p:cNvPr id="4" name="TextBox 3"/>
          <p:cNvSpPr txBox="1"/>
          <p:nvPr/>
        </p:nvSpPr>
        <p:spPr>
          <a:xfrm>
            <a:off x="1142197" y="1148140"/>
            <a:ext cx="4072077" cy="5078313"/>
          </a:xfrm>
          <a:prstGeom prst="rect">
            <a:avLst/>
          </a:prstGeom>
          <a:noFill/>
          <a:ln>
            <a:solidFill>
              <a:schemeClr val="tx1"/>
            </a:solidFill>
          </a:ln>
        </p:spPr>
        <p:txBody>
          <a:bodyPr wrap="none" rtlCol="0">
            <a:spAutoFit/>
          </a:bodyPr>
          <a:lstStyle/>
          <a:p>
            <a:r>
              <a:rPr lang="en-US" dirty="0"/>
              <a:t>#include "</a:t>
            </a:r>
            <a:r>
              <a:rPr lang="en-US" dirty="0" err="1"/>
              <a:t>Subject.h</a:t>
            </a:r>
            <a:r>
              <a:rPr lang="en-US" dirty="0"/>
              <a:t>“</a:t>
            </a:r>
          </a:p>
          <a:p>
            <a:endParaRPr lang="en-US" dirty="0"/>
          </a:p>
          <a:p>
            <a:r>
              <a:rPr lang="en-US" dirty="0"/>
              <a:t>class </a:t>
            </a:r>
            <a:r>
              <a:rPr lang="en-US" dirty="0" err="1"/>
              <a:t>TemperatureSensor</a:t>
            </a:r>
            <a:r>
              <a:rPr lang="en-US" dirty="0"/>
              <a:t> : public Subject</a:t>
            </a:r>
          </a:p>
          <a:p>
            <a:r>
              <a:rPr lang="en-US" dirty="0"/>
              <a:t>{</a:t>
            </a:r>
          </a:p>
          <a:p>
            <a:endParaRPr lang="en-US" dirty="0"/>
          </a:p>
          <a:p>
            <a:r>
              <a:rPr lang="en-US" dirty="0"/>
              <a:t>public:</a:t>
            </a:r>
          </a:p>
          <a:p>
            <a:r>
              <a:rPr lang="en-US" dirty="0"/>
              <a:t>    explicit </a:t>
            </a:r>
            <a:r>
              <a:rPr lang="en-US" dirty="0" err="1"/>
              <a:t>TemperatureSensor</a:t>
            </a:r>
            <a:r>
              <a:rPr lang="en-US" dirty="0"/>
              <a:t>();</a:t>
            </a:r>
          </a:p>
          <a:p>
            <a:r>
              <a:rPr lang="en-US" dirty="0"/>
              <a:t>    double </a:t>
            </a:r>
            <a:r>
              <a:rPr lang="en-US" dirty="0" err="1"/>
              <a:t>getCurrentTemperature</a:t>
            </a:r>
            <a:r>
              <a:rPr lang="en-US" dirty="0"/>
              <a:t>() </a:t>
            </a:r>
            <a:r>
              <a:rPr lang="en-US" dirty="0" err="1"/>
              <a:t>const</a:t>
            </a:r>
            <a:r>
              <a:rPr lang="en-US" dirty="0"/>
              <a:t> </a:t>
            </a:r>
          </a:p>
          <a:p>
            <a:r>
              <a:rPr lang="en-US" dirty="0"/>
              <a:t>                   { return </a:t>
            </a:r>
            <a:r>
              <a:rPr lang="en-US" dirty="0" err="1"/>
              <a:t>m_lastTemperature</a:t>
            </a:r>
            <a:r>
              <a:rPr lang="en-US" dirty="0"/>
              <a:t>; }</a:t>
            </a:r>
          </a:p>
          <a:p>
            <a:endParaRPr lang="en-US" dirty="0"/>
          </a:p>
          <a:p>
            <a:r>
              <a:rPr lang="en-US" dirty="0"/>
              <a:t>    void </a:t>
            </a:r>
            <a:r>
              <a:rPr lang="en-US" dirty="0" err="1"/>
              <a:t>clockTick</a:t>
            </a:r>
            <a:r>
              <a:rPr lang="en-US" dirty="0"/>
              <a:t>();</a:t>
            </a:r>
          </a:p>
          <a:p>
            <a:endParaRPr lang="en-US" dirty="0"/>
          </a:p>
          <a:p>
            <a:r>
              <a:rPr lang="en-US" dirty="0"/>
              <a:t>private:</a:t>
            </a:r>
          </a:p>
          <a:p>
            <a:r>
              <a:rPr lang="en-US" dirty="0"/>
              <a:t>    void </a:t>
            </a:r>
            <a:r>
              <a:rPr lang="en-US" dirty="0" err="1"/>
              <a:t>updateTimeOfDay</a:t>
            </a:r>
            <a:r>
              <a:rPr lang="en-US" dirty="0"/>
              <a:t>();</a:t>
            </a:r>
          </a:p>
          <a:p>
            <a:r>
              <a:rPr lang="en-US" dirty="0"/>
              <a:t>    double </a:t>
            </a:r>
            <a:r>
              <a:rPr lang="en-US" dirty="0" err="1"/>
              <a:t>tempFromTimeOfDay</a:t>
            </a:r>
            <a:r>
              <a:rPr lang="en-US" dirty="0"/>
              <a:t>();</a:t>
            </a:r>
          </a:p>
          <a:p>
            <a:endParaRPr lang="en-US" dirty="0"/>
          </a:p>
          <a:p>
            <a:pPr lvl="0" eaLnBrk="0" fontAlgn="base" hangingPunct="0">
              <a:spcBef>
                <a:spcPct val="0"/>
              </a:spcBef>
              <a:spcAft>
                <a:spcPct val="0"/>
              </a:spcAft>
            </a:pPr>
            <a:r>
              <a:rPr lang="en-US" altLang="en-US" dirty="0"/>
              <a:t>    // … unchanged</a:t>
            </a:r>
          </a:p>
          <a:p>
            <a:r>
              <a:rPr lang="en-US" dirty="0"/>
              <a:t>};</a:t>
            </a:r>
          </a:p>
        </p:txBody>
      </p:sp>
      <p:sp>
        <p:nvSpPr>
          <p:cNvPr id="5" name="Arrow: Right 4"/>
          <p:cNvSpPr/>
          <p:nvPr/>
        </p:nvSpPr>
        <p:spPr>
          <a:xfrm>
            <a:off x="5397896" y="3192247"/>
            <a:ext cx="1099457" cy="10232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09619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Signal/Slot Temperature Sensor.cpp</a:t>
            </a:r>
          </a:p>
        </p:txBody>
      </p:sp>
      <p:sp>
        <p:nvSpPr>
          <p:cNvPr id="6" name="Arrow: Right 5"/>
          <p:cNvSpPr/>
          <p:nvPr/>
        </p:nvSpPr>
        <p:spPr>
          <a:xfrm>
            <a:off x="5148943" y="3222171"/>
            <a:ext cx="1099457" cy="10232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248400" y="1097280"/>
            <a:ext cx="5718489" cy="5632311"/>
          </a:xfrm>
          <a:prstGeom prst="rect">
            <a:avLst/>
          </a:prstGeom>
          <a:noFill/>
          <a:ln>
            <a:solidFill>
              <a:schemeClr val="tx1"/>
            </a:solidFill>
          </a:ln>
        </p:spPr>
        <p:txBody>
          <a:bodyPr wrap="none" rtlCol="0">
            <a:spAutoFit/>
          </a:bodyPr>
          <a:lstStyle/>
          <a:p>
            <a:r>
              <a:rPr lang="en-US" dirty="0"/>
              <a:t>#include "</a:t>
            </a:r>
            <a:r>
              <a:rPr lang="en-US" dirty="0" err="1"/>
              <a:t>TemperatureSensor.h</a:t>
            </a:r>
            <a:r>
              <a:rPr lang="en-US" dirty="0"/>
              <a:t>"</a:t>
            </a:r>
          </a:p>
          <a:p>
            <a:endParaRPr lang="en-US" dirty="0"/>
          </a:p>
          <a:p>
            <a:r>
              <a:rPr lang="en-US" dirty="0" err="1"/>
              <a:t>TemperatureSensor</a:t>
            </a:r>
            <a:r>
              <a:rPr lang="en-US" dirty="0"/>
              <a:t>::</a:t>
            </a:r>
            <a:r>
              <a:rPr lang="en-US" dirty="0" err="1"/>
              <a:t>TemperatureSensor</a:t>
            </a:r>
            <a:r>
              <a:rPr lang="en-US" dirty="0"/>
              <a:t>(</a:t>
            </a:r>
            <a:r>
              <a:rPr lang="en-US" b="1" dirty="0" err="1">
                <a:solidFill>
                  <a:srgbClr val="0070C0"/>
                </a:solidFill>
              </a:rPr>
              <a:t>QObject</a:t>
            </a:r>
            <a:r>
              <a:rPr lang="en-US" b="1" dirty="0">
                <a:solidFill>
                  <a:srgbClr val="0070C0"/>
                </a:solidFill>
              </a:rPr>
              <a:t> *parent</a:t>
            </a:r>
            <a:r>
              <a:rPr lang="en-US" dirty="0"/>
              <a:t>)</a:t>
            </a:r>
          </a:p>
          <a:p>
            <a:r>
              <a:rPr lang="en-US" dirty="0"/>
              <a:t>    : </a:t>
            </a:r>
            <a:r>
              <a:rPr lang="en-US" b="1" dirty="0" err="1">
                <a:solidFill>
                  <a:srgbClr val="0070C0"/>
                </a:solidFill>
              </a:rPr>
              <a:t>QObject</a:t>
            </a:r>
            <a:r>
              <a:rPr lang="en-US" b="1" dirty="0">
                <a:solidFill>
                  <a:srgbClr val="0070C0"/>
                </a:solidFill>
              </a:rPr>
              <a:t>(parent), </a:t>
            </a:r>
            <a:r>
              <a:rPr lang="en-US" dirty="0" err="1"/>
              <a:t>m_lastTemperature</a:t>
            </a:r>
            <a:r>
              <a:rPr lang="en-US" dirty="0"/>
              <a:t>(0.0)</a:t>
            </a:r>
          </a:p>
          <a:p>
            <a:r>
              <a:rPr lang="en-US" dirty="0"/>
              <a:t>    , </a:t>
            </a:r>
            <a:r>
              <a:rPr lang="en-US" dirty="0" err="1"/>
              <a:t>m_timeOfDay</a:t>
            </a:r>
            <a:r>
              <a:rPr lang="en-US" dirty="0"/>
              <a:t>(0.0), </a:t>
            </a:r>
            <a:r>
              <a:rPr lang="en-US" dirty="0" err="1"/>
              <a:t>m_timeStep</a:t>
            </a:r>
            <a:r>
              <a:rPr lang="en-US" dirty="0"/>
              <a:t>(0.50)</a:t>
            </a:r>
          </a:p>
          <a:p>
            <a:r>
              <a:rPr lang="en-US" dirty="0"/>
              <a:t>    , </a:t>
            </a:r>
            <a:r>
              <a:rPr lang="en-US" dirty="0" err="1"/>
              <a:t>m_tempSpan</a:t>
            </a:r>
            <a:r>
              <a:rPr lang="en-US" dirty="0"/>
              <a:t>(30.0), </a:t>
            </a:r>
            <a:r>
              <a:rPr lang="en-US" dirty="0" err="1"/>
              <a:t>m_lowTemp</a:t>
            </a:r>
            <a:r>
              <a:rPr lang="en-US" dirty="0"/>
              <a:t>(55.0)</a:t>
            </a:r>
          </a:p>
          <a:p>
            <a:r>
              <a:rPr lang="en-US" dirty="0"/>
              <a:t>{</a:t>
            </a:r>
          </a:p>
          <a:p>
            <a:r>
              <a:rPr lang="en-US" b="1" dirty="0">
                <a:solidFill>
                  <a:srgbClr val="0070C0"/>
                </a:solidFill>
              </a:rPr>
              <a:t>    </a:t>
            </a:r>
            <a:r>
              <a:rPr lang="en-US" b="1" dirty="0" err="1">
                <a:solidFill>
                  <a:srgbClr val="0070C0"/>
                </a:solidFill>
              </a:rPr>
              <a:t>m_pollTimer.setInterval</a:t>
            </a:r>
            <a:r>
              <a:rPr lang="en-US" b="1" dirty="0">
                <a:solidFill>
                  <a:srgbClr val="0070C0"/>
                </a:solidFill>
              </a:rPr>
              <a:t>(250);</a:t>
            </a:r>
          </a:p>
          <a:p>
            <a:r>
              <a:rPr lang="en-US" b="1" dirty="0">
                <a:solidFill>
                  <a:srgbClr val="0070C0"/>
                </a:solidFill>
              </a:rPr>
              <a:t>    connect(&amp;</a:t>
            </a:r>
            <a:r>
              <a:rPr lang="en-US" b="1" dirty="0" err="1">
                <a:solidFill>
                  <a:srgbClr val="0070C0"/>
                </a:solidFill>
              </a:rPr>
              <a:t>m_pollTimer</a:t>
            </a:r>
            <a:r>
              <a:rPr lang="en-US" b="1" dirty="0">
                <a:solidFill>
                  <a:srgbClr val="0070C0"/>
                </a:solidFill>
              </a:rPr>
              <a:t>, SIGNAL(timeout()),</a:t>
            </a:r>
          </a:p>
          <a:p>
            <a:r>
              <a:rPr lang="en-US" b="1" dirty="0">
                <a:solidFill>
                  <a:srgbClr val="0070C0"/>
                </a:solidFill>
              </a:rPr>
              <a:t>            this, SLOT(</a:t>
            </a:r>
            <a:r>
              <a:rPr lang="en-US" b="1" dirty="0" err="1">
                <a:solidFill>
                  <a:srgbClr val="0070C0"/>
                </a:solidFill>
              </a:rPr>
              <a:t>clockTick</a:t>
            </a:r>
            <a:r>
              <a:rPr lang="en-US" b="1" dirty="0">
                <a:solidFill>
                  <a:srgbClr val="0070C0"/>
                </a:solidFill>
              </a:rPr>
              <a:t>()));</a:t>
            </a:r>
          </a:p>
          <a:p>
            <a:r>
              <a:rPr lang="en-US" b="1" dirty="0">
                <a:solidFill>
                  <a:srgbClr val="0070C0"/>
                </a:solidFill>
              </a:rPr>
              <a:t>    </a:t>
            </a:r>
            <a:r>
              <a:rPr lang="en-US" b="1" dirty="0" err="1">
                <a:solidFill>
                  <a:srgbClr val="0070C0"/>
                </a:solidFill>
              </a:rPr>
              <a:t>m_pollTimer.start</a:t>
            </a:r>
            <a:r>
              <a:rPr lang="en-US" b="1" dirty="0">
                <a:solidFill>
                  <a:srgbClr val="0070C0"/>
                </a:solidFill>
              </a:rPr>
              <a:t>();</a:t>
            </a:r>
          </a:p>
          <a:p>
            <a:r>
              <a:rPr lang="en-US" dirty="0"/>
              <a:t>}</a:t>
            </a:r>
          </a:p>
          <a:p>
            <a:endParaRPr lang="en-US" dirty="0"/>
          </a:p>
          <a:p>
            <a:r>
              <a:rPr lang="en-US" dirty="0"/>
              <a:t>void </a:t>
            </a:r>
            <a:r>
              <a:rPr lang="en-US" dirty="0" err="1"/>
              <a:t>TemperatureSensor</a:t>
            </a:r>
            <a:r>
              <a:rPr lang="en-US" dirty="0"/>
              <a:t>::</a:t>
            </a:r>
            <a:r>
              <a:rPr lang="en-US" dirty="0" err="1"/>
              <a:t>clockTick</a:t>
            </a:r>
            <a:r>
              <a:rPr lang="en-US" dirty="0"/>
              <a:t>()</a:t>
            </a:r>
          </a:p>
          <a:p>
            <a:r>
              <a:rPr lang="en-US" dirty="0"/>
              <a:t>{</a:t>
            </a:r>
          </a:p>
          <a:p>
            <a:r>
              <a:rPr lang="en-US" dirty="0"/>
              <a:t>    </a:t>
            </a:r>
            <a:r>
              <a:rPr lang="en-US" dirty="0" err="1"/>
              <a:t>updateTimeOfDay</a:t>
            </a:r>
            <a:r>
              <a:rPr lang="en-US" dirty="0"/>
              <a:t>();</a:t>
            </a:r>
          </a:p>
          <a:p>
            <a:r>
              <a:rPr lang="en-US" dirty="0"/>
              <a:t>    double t = </a:t>
            </a:r>
            <a:r>
              <a:rPr lang="en-US" dirty="0" err="1"/>
              <a:t>tempFromTimeOfDay</a:t>
            </a:r>
            <a:r>
              <a:rPr lang="en-US" dirty="0"/>
              <a:t>();</a:t>
            </a:r>
          </a:p>
          <a:p>
            <a:r>
              <a:rPr lang="en-US" dirty="0"/>
              <a:t>    if (t != </a:t>
            </a:r>
            <a:r>
              <a:rPr lang="en-US" dirty="0" err="1"/>
              <a:t>m_lastTemperature</a:t>
            </a:r>
            <a:r>
              <a:rPr lang="en-US" dirty="0"/>
              <a:t>)</a:t>
            </a:r>
          </a:p>
          <a:p>
            <a:r>
              <a:rPr lang="en-US" b="1" dirty="0">
                <a:solidFill>
                  <a:srgbClr val="0070C0"/>
                </a:solidFill>
              </a:rPr>
              <a:t>        emit </a:t>
            </a:r>
            <a:r>
              <a:rPr lang="en-US" b="1" dirty="0" err="1">
                <a:solidFill>
                  <a:srgbClr val="0070C0"/>
                </a:solidFill>
              </a:rPr>
              <a:t>newTemperature</a:t>
            </a:r>
            <a:r>
              <a:rPr lang="en-US" b="1" dirty="0">
                <a:solidFill>
                  <a:srgbClr val="0070C0"/>
                </a:solidFill>
              </a:rPr>
              <a:t>(</a:t>
            </a:r>
            <a:r>
              <a:rPr lang="en-US" b="1" dirty="0" err="1">
                <a:solidFill>
                  <a:srgbClr val="0070C0"/>
                </a:solidFill>
              </a:rPr>
              <a:t>m_lastTemperature</a:t>
            </a:r>
            <a:r>
              <a:rPr lang="en-US" b="1" dirty="0">
                <a:solidFill>
                  <a:srgbClr val="0070C0"/>
                </a:solidFill>
              </a:rPr>
              <a:t> = t);</a:t>
            </a:r>
          </a:p>
          <a:p>
            <a:r>
              <a:rPr lang="en-US" dirty="0"/>
              <a:t>}</a:t>
            </a:r>
          </a:p>
        </p:txBody>
      </p:sp>
      <p:sp>
        <p:nvSpPr>
          <p:cNvPr id="4" name="TextBox 3"/>
          <p:cNvSpPr txBox="1"/>
          <p:nvPr/>
        </p:nvSpPr>
        <p:spPr>
          <a:xfrm>
            <a:off x="140096" y="1097280"/>
            <a:ext cx="5008847" cy="5632311"/>
          </a:xfrm>
          <a:prstGeom prst="rect">
            <a:avLst/>
          </a:prstGeom>
          <a:noFill/>
          <a:ln>
            <a:solidFill>
              <a:schemeClr val="tx1"/>
            </a:solidFill>
          </a:ln>
        </p:spPr>
        <p:txBody>
          <a:bodyPr wrap="square" rtlCol="0">
            <a:spAutoFit/>
          </a:bodyPr>
          <a:lstStyle/>
          <a:p>
            <a:r>
              <a:rPr lang="en-US" dirty="0"/>
              <a:t>#include "</a:t>
            </a:r>
            <a:r>
              <a:rPr lang="en-US" dirty="0" err="1"/>
              <a:t>TemperatureSensor.h</a:t>
            </a:r>
            <a:r>
              <a:rPr lang="en-US" dirty="0"/>
              <a:t>"</a:t>
            </a:r>
          </a:p>
          <a:p>
            <a:endParaRPr lang="en-US" dirty="0"/>
          </a:p>
          <a:p>
            <a:r>
              <a:rPr lang="en-US" dirty="0" err="1"/>
              <a:t>TemperatureSensor</a:t>
            </a:r>
            <a:r>
              <a:rPr lang="en-US" dirty="0"/>
              <a:t>::</a:t>
            </a:r>
            <a:r>
              <a:rPr lang="en-US" dirty="0" err="1"/>
              <a:t>TemperatureSensor</a:t>
            </a:r>
            <a:r>
              <a:rPr lang="en-US" dirty="0"/>
              <a:t>()</a:t>
            </a:r>
          </a:p>
          <a:p>
            <a:r>
              <a:rPr lang="en-US" dirty="0"/>
              <a:t>    : </a:t>
            </a:r>
            <a:r>
              <a:rPr lang="en-US" dirty="0" err="1"/>
              <a:t>m_lastTemperature</a:t>
            </a:r>
            <a:r>
              <a:rPr lang="en-US" dirty="0"/>
              <a:t>(0.0)</a:t>
            </a:r>
          </a:p>
          <a:p>
            <a:r>
              <a:rPr lang="en-US" dirty="0"/>
              <a:t>    , </a:t>
            </a:r>
            <a:r>
              <a:rPr lang="en-US" dirty="0" err="1"/>
              <a:t>m_timeOfDay</a:t>
            </a:r>
            <a:r>
              <a:rPr lang="en-US" dirty="0"/>
              <a:t>(0.0), </a:t>
            </a:r>
            <a:r>
              <a:rPr lang="en-US" dirty="0" err="1"/>
              <a:t>m_timeStep</a:t>
            </a:r>
            <a:r>
              <a:rPr lang="en-US" dirty="0"/>
              <a:t>(0.50)</a:t>
            </a:r>
          </a:p>
          <a:p>
            <a:r>
              <a:rPr lang="en-US" dirty="0"/>
              <a:t>    , </a:t>
            </a:r>
            <a:r>
              <a:rPr lang="en-US" dirty="0" err="1"/>
              <a:t>m_tempSpan</a:t>
            </a:r>
            <a:r>
              <a:rPr lang="en-US" dirty="0"/>
              <a:t>(30.0), </a:t>
            </a:r>
            <a:r>
              <a:rPr lang="en-US" dirty="0" err="1"/>
              <a:t>m_lowTemp</a:t>
            </a:r>
            <a:r>
              <a:rPr lang="en-US" dirty="0"/>
              <a:t>(55.0)</a:t>
            </a:r>
          </a:p>
          <a:p>
            <a:r>
              <a:rPr lang="en-US" dirty="0"/>
              <a:t>{</a:t>
            </a:r>
          </a:p>
          <a:p>
            <a:r>
              <a:rPr lang="en-US" dirty="0"/>
              <a:t>}</a:t>
            </a:r>
          </a:p>
          <a:p>
            <a:endParaRPr lang="en-US" dirty="0"/>
          </a:p>
          <a:p>
            <a:endParaRPr lang="en-US" dirty="0"/>
          </a:p>
          <a:p>
            <a:endParaRPr lang="en-US" dirty="0"/>
          </a:p>
          <a:p>
            <a:r>
              <a:rPr lang="en-US" dirty="0"/>
              <a:t>void </a:t>
            </a:r>
            <a:r>
              <a:rPr lang="en-US" dirty="0" err="1"/>
              <a:t>TemperatureSensor</a:t>
            </a:r>
            <a:r>
              <a:rPr lang="en-US" dirty="0"/>
              <a:t>::</a:t>
            </a:r>
            <a:r>
              <a:rPr lang="en-US" dirty="0" err="1"/>
              <a:t>clockTick</a:t>
            </a:r>
            <a:r>
              <a:rPr lang="en-US" dirty="0"/>
              <a:t>()</a:t>
            </a:r>
          </a:p>
          <a:p>
            <a:r>
              <a:rPr lang="en-US" dirty="0"/>
              <a:t>{</a:t>
            </a:r>
          </a:p>
          <a:p>
            <a:r>
              <a:rPr lang="en-US" dirty="0"/>
              <a:t>    </a:t>
            </a:r>
            <a:r>
              <a:rPr lang="en-US" dirty="0" err="1"/>
              <a:t>updateTimeOfDay</a:t>
            </a:r>
            <a:r>
              <a:rPr lang="en-US" dirty="0"/>
              <a:t>();</a:t>
            </a:r>
          </a:p>
          <a:p>
            <a:r>
              <a:rPr lang="en-US" dirty="0"/>
              <a:t>    double t = </a:t>
            </a:r>
            <a:r>
              <a:rPr lang="en-US" dirty="0" err="1"/>
              <a:t>tempFromTimeOfDay</a:t>
            </a:r>
            <a:r>
              <a:rPr lang="en-US" dirty="0"/>
              <a:t>();</a:t>
            </a:r>
          </a:p>
          <a:p>
            <a:r>
              <a:rPr lang="en-US" dirty="0"/>
              <a:t>    if (t != </a:t>
            </a:r>
            <a:r>
              <a:rPr lang="en-US" dirty="0" err="1"/>
              <a:t>m_lastTemperature</a:t>
            </a:r>
            <a:r>
              <a:rPr lang="en-US" dirty="0"/>
              <a:t>) {</a:t>
            </a:r>
          </a:p>
          <a:p>
            <a:r>
              <a:rPr lang="en-US" dirty="0"/>
              <a:t>        </a:t>
            </a:r>
            <a:r>
              <a:rPr lang="en-US" dirty="0" err="1"/>
              <a:t>m_lastTemperature</a:t>
            </a:r>
            <a:r>
              <a:rPr lang="en-US" dirty="0"/>
              <a:t> = t;</a:t>
            </a:r>
          </a:p>
          <a:p>
            <a:r>
              <a:rPr lang="en-US" dirty="0"/>
              <a:t>        </a:t>
            </a:r>
            <a:r>
              <a:rPr lang="en-US" dirty="0" err="1"/>
              <a:t>notifyObservers</a:t>
            </a:r>
            <a:r>
              <a:rPr lang="en-US" dirty="0"/>
              <a:t>();</a:t>
            </a:r>
          </a:p>
          <a:p>
            <a:r>
              <a:rPr lang="en-US" dirty="0"/>
              <a:t>    }</a:t>
            </a:r>
          </a:p>
          <a:p>
            <a:r>
              <a:rPr lang="en-US" dirty="0"/>
              <a:t>}</a:t>
            </a:r>
          </a:p>
        </p:txBody>
      </p:sp>
    </p:spTree>
    <p:extLst>
      <p:ext uri="{BB962C8B-B14F-4D97-AF65-F5344CB8AC3E}">
        <p14:creationId xmlns:p14="http://schemas.microsoft.com/office/powerpoint/2010/main" val="35236763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Adding a Set-Point</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80233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Model-View-Controller</a:t>
            </a:r>
          </a:p>
        </p:txBody>
      </p:sp>
      <p:sp>
        <p:nvSpPr>
          <p:cNvPr id="3" name="Content Placeholder 2"/>
          <p:cNvSpPr>
            <a:spLocks noGrp="1"/>
          </p:cNvSpPr>
          <p:nvPr>
            <p:ph idx="1"/>
          </p:nvPr>
        </p:nvSpPr>
        <p:spPr/>
        <p:txBody>
          <a:bodyPr>
            <a:normAutofit fontScale="85000" lnSpcReduction="20000"/>
          </a:bodyPr>
          <a:lstStyle/>
          <a:p>
            <a:r>
              <a:rPr lang="en-US" dirty="0">
                <a:solidFill>
                  <a:schemeClr val="tx1"/>
                </a:solidFill>
              </a:rPr>
              <a:t>Model</a:t>
            </a:r>
          </a:p>
          <a:p>
            <a:pPr lvl="1"/>
            <a:r>
              <a:rPr lang="en-US" dirty="0">
                <a:solidFill>
                  <a:schemeClr val="tx1"/>
                </a:solidFill>
              </a:rPr>
              <a:t>Holds data, serializes to/from disk</a:t>
            </a:r>
          </a:p>
          <a:p>
            <a:pPr lvl="1"/>
            <a:r>
              <a:rPr lang="en-US" dirty="0">
                <a:solidFill>
                  <a:schemeClr val="tx1"/>
                </a:solidFill>
              </a:rPr>
              <a:t>Defines valid operations on data</a:t>
            </a:r>
          </a:p>
          <a:p>
            <a:pPr lvl="1"/>
            <a:r>
              <a:rPr lang="en-US" dirty="0">
                <a:solidFill>
                  <a:schemeClr val="tx1"/>
                </a:solidFill>
              </a:rPr>
              <a:t>Performs actual data manipulation</a:t>
            </a:r>
          </a:p>
          <a:p>
            <a:pPr lvl="1"/>
            <a:r>
              <a:rPr lang="en-US" dirty="0">
                <a:solidFill>
                  <a:schemeClr val="tx1"/>
                </a:solidFill>
              </a:rPr>
              <a:t>Notifies the world when changes are made</a:t>
            </a:r>
          </a:p>
          <a:p>
            <a:pPr lvl="1"/>
            <a:r>
              <a:rPr lang="en-US" dirty="0"/>
              <a:t>Zero coupling (no knowledge of View or Controller)</a:t>
            </a:r>
            <a:endParaRPr lang="en-US" dirty="0">
              <a:solidFill>
                <a:schemeClr val="tx1"/>
              </a:solidFill>
            </a:endParaRPr>
          </a:p>
          <a:p>
            <a:r>
              <a:rPr lang="en-US" dirty="0">
                <a:solidFill>
                  <a:schemeClr val="tx1"/>
                </a:solidFill>
              </a:rPr>
              <a:t>View</a:t>
            </a:r>
          </a:p>
          <a:p>
            <a:pPr lvl="1"/>
            <a:r>
              <a:rPr lang="en-US" dirty="0">
                <a:solidFill>
                  <a:schemeClr val="tx1"/>
                </a:solidFill>
              </a:rPr>
              <a:t>Visual presentation of data (table, list, sliders, etc.)</a:t>
            </a:r>
          </a:p>
          <a:p>
            <a:pPr lvl="1"/>
            <a:r>
              <a:rPr lang="en-US" dirty="0">
                <a:solidFill>
                  <a:schemeClr val="tx1"/>
                </a:solidFill>
              </a:rPr>
              <a:t>Interacts with user</a:t>
            </a:r>
          </a:p>
          <a:p>
            <a:pPr lvl="1"/>
            <a:r>
              <a:rPr lang="en-US" dirty="0">
                <a:solidFill>
                  <a:schemeClr val="tx1"/>
                </a:solidFill>
              </a:rPr>
              <a:t>Requests changes on behalf of the user</a:t>
            </a:r>
          </a:p>
          <a:p>
            <a:pPr lvl="1"/>
            <a:r>
              <a:rPr lang="en-US" dirty="0"/>
              <a:t>Minor coupling to model in worst case (may know how to query Model)</a:t>
            </a:r>
          </a:p>
          <a:p>
            <a:r>
              <a:rPr lang="en-US" dirty="0">
                <a:solidFill>
                  <a:schemeClr val="tx1"/>
                </a:solidFill>
              </a:rPr>
              <a:t>Controller</a:t>
            </a:r>
          </a:p>
          <a:p>
            <a:pPr lvl="1"/>
            <a:r>
              <a:rPr lang="en-US" dirty="0">
                <a:solidFill>
                  <a:schemeClr val="tx1"/>
                </a:solidFill>
              </a:rPr>
              <a:t>Contains the “business logic”</a:t>
            </a:r>
          </a:p>
          <a:p>
            <a:pPr lvl="1"/>
            <a:r>
              <a:rPr lang="en-US" dirty="0">
                <a:solidFill>
                  <a:schemeClr val="tx1"/>
                </a:solidFill>
              </a:rPr>
              <a:t>Synchronizes views with model</a:t>
            </a:r>
          </a:p>
          <a:p>
            <a:pPr lvl="1"/>
            <a:r>
              <a:rPr lang="en-US" dirty="0">
                <a:solidFill>
                  <a:schemeClr val="tx1"/>
                </a:solidFill>
              </a:rPr>
              <a:t>Validates user data change requests (permission, </a:t>
            </a:r>
            <a:r>
              <a:rPr lang="en-US" dirty="0" err="1">
                <a:solidFill>
                  <a:schemeClr val="tx1"/>
                </a:solidFill>
              </a:rPr>
              <a:t>etc</a:t>
            </a:r>
            <a:r>
              <a:rPr lang="en-US" dirty="0">
                <a:solidFill>
                  <a:schemeClr val="tx1"/>
                </a:solidFill>
              </a:rPr>
              <a:t>)</a:t>
            </a:r>
          </a:p>
          <a:p>
            <a:pPr lvl="1"/>
            <a:r>
              <a:rPr lang="en-US" dirty="0"/>
              <a:t>Coupled to model and view (glue that makes the application work)</a:t>
            </a:r>
            <a:endParaRPr lang="en-US" dirty="0">
              <a:solidFill>
                <a:schemeClr val="tx1"/>
              </a:solidFill>
            </a:endParaRPr>
          </a:p>
          <a:p>
            <a:pPr lvl="1"/>
            <a:endParaRPr lang="en-US" dirty="0">
              <a:solidFill>
                <a:schemeClr val="tx1"/>
              </a:solidFill>
            </a:endParaRPr>
          </a:p>
        </p:txBody>
      </p:sp>
      <p:sp>
        <p:nvSpPr>
          <p:cNvPr id="69" name="Rectangle: Rounded Corners 68"/>
          <p:cNvSpPr/>
          <p:nvPr/>
        </p:nvSpPr>
        <p:spPr>
          <a:xfrm>
            <a:off x="7827696" y="2051613"/>
            <a:ext cx="936172" cy="3894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70" name="Rectangle: Rounded Corners 69"/>
          <p:cNvSpPr/>
          <p:nvPr/>
        </p:nvSpPr>
        <p:spPr>
          <a:xfrm>
            <a:off x="11031252" y="2051614"/>
            <a:ext cx="739140" cy="3894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sp>
        <p:nvSpPr>
          <p:cNvPr id="71" name="Rectangle: Rounded Corners 70"/>
          <p:cNvSpPr/>
          <p:nvPr/>
        </p:nvSpPr>
        <p:spPr>
          <a:xfrm>
            <a:off x="9255565" y="2808343"/>
            <a:ext cx="1159966" cy="3870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p:txBody>
      </p:sp>
      <p:sp>
        <p:nvSpPr>
          <p:cNvPr id="72" name="TextBox 71"/>
          <p:cNvSpPr txBox="1"/>
          <p:nvPr/>
        </p:nvSpPr>
        <p:spPr>
          <a:xfrm>
            <a:off x="8974753" y="1934944"/>
            <a:ext cx="938270" cy="369332"/>
          </a:xfrm>
          <a:prstGeom prst="rect">
            <a:avLst/>
          </a:prstGeom>
          <a:noFill/>
        </p:spPr>
        <p:txBody>
          <a:bodyPr wrap="none" rtlCol="0">
            <a:spAutoFit/>
          </a:bodyPr>
          <a:lstStyle/>
          <a:p>
            <a:r>
              <a:rPr lang="en-US" dirty="0"/>
              <a:t>updates</a:t>
            </a:r>
          </a:p>
        </p:txBody>
      </p:sp>
      <p:sp>
        <p:nvSpPr>
          <p:cNvPr id="73" name="TextBox 72"/>
          <p:cNvSpPr txBox="1"/>
          <p:nvPr/>
        </p:nvSpPr>
        <p:spPr>
          <a:xfrm>
            <a:off x="7778187" y="2703490"/>
            <a:ext cx="914033" cy="369332"/>
          </a:xfrm>
          <a:prstGeom prst="rect">
            <a:avLst/>
          </a:prstGeom>
          <a:noFill/>
        </p:spPr>
        <p:txBody>
          <a:bodyPr wrap="none" rtlCol="0">
            <a:spAutoFit/>
          </a:bodyPr>
          <a:lstStyle/>
          <a:p>
            <a:r>
              <a:rPr lang="en-US" dirty="0"/>
              <a:t>Notifies</a:t>
            </a:r>
          </a:p>
        </p:txBody>
      </p:sp>
      <p:sp>
        <p:nvSpPr>
          <p:cNvPr id="74" name="TextBox 73"/>
          <p:cNvSpPr txBox="1"/>
          <p:nvPr/>
        </p:nvSpPr>
        <p:spPr>
          <a:xfrm>
            <a:off x="10931687" y="2813049"/>
            <a:ext cx="938270" cy="369332"/>
          </a:xfrm>
          <a:prstGeom prst="rect">
            <a:avLst/>
          </a:prstGeom>
          <a:noFill/>
        </p:spPr>
        <p:txBody>
          <a:bodyPr wrap="none" rtlCol="0">
            <a:spAutoFit/>
          </a:bodyPr>
          <a:lstStyle/>
          <a:p>
            <a:r>
              <a:rPr lang="en-US" dirty="0"/>
              <a:t>updates</a:t>
            </a:r>
          </a:p>
        </p:txBody>
      </p:sp>
      <p:sp>
        <p:nvSpPr>
          <p:cNvPr id="75" name="TextBox 74"/>
          <p:cNvSpPr txBox="1"/>
          <p:nvPr/>
        </p:nvSpPr>
        <p:spPr>
          <a:xfrm>
            <a:off x="10144031" y="1690688"/>
            <a:ext cx="788999" cy="646331"/>
          </a:xfrm>
          <a:prstGeom prst="rect">
            <a:avLst/>
          </a:prstGeom>
          <a:noFill/>
        </p:spPr>
        <p:txBody>
          <a:bodyPr wrap="none" rtlCol="0">
            <a:spAutoFit/>
          </a:bodyPr>
          <a:lstStyle/>
          <a:p>
            <a:r>
              <a:rPr lang="en-US" dirty="0"/>
              <a:t>User</a:t>
            </a:r>
          </a:p>
          <a:p>
            <a:r>
              <a:rPr lang="en-US" dirty="0"/>
              <a:t>Action</a:t>
            </a:r>
          </a:p>
        </p:txBody>
      </p:sp>
      <p:cxnSp>
        <p:nvCxnSpPr>
          <p:cNvPr id="76" name="Connector: Curved 75"/>
          <p:cNvCxnSpPr>
            <a:stCxn id="69" idx="2"/>
            <a:endCxn id="71" idx="1"/>
          </p:cNvCxnSpPr>
          <p:nvPr/>
        </p:nvCxnSpPr>
        <p:spPr>
          <a:xfrm rot="16200000" flipH="1">
            <a:off x="8495249" y="2241560"/>
            <a:ext cx="560848" cy="959783"/>
          </a:xfrm>
          <a:prstGeom prst="curvedConnector2">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77" name="Connector: Curved 76"/>
          <p:cNvCxnSpPr>
            <a:stCxn id="71" idx="0"/>
            <a:endCxn id="69" idx="3"/>
          </p:cNvCxnSpPr>
          <p:nvPr/>
        </p:nvCxnSpPr>
        <p:spPr>
          <a:xfrm rot="16200000" flipV="1">
            <a:off x="9018697" y="1991492"/>
            <a:ext cx="562022" cy="1071680"/>
          </a:xfrm>
          <a:prstGeom prst="curvedConnector2">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78" name="Connector: Curved 77"/>
          <p:cNvCxnSpPr>
            <a:stCxn id="71" idx="3"/>
            <a:endCxn id="70" idx="2"/>
          </p:cNvCxnSpPr>
          <p:nvPr/>
        </p:nvCxnSpPr>
        <p:spPr>
          <a:xfrm flipV="1">
            <a:off x="10415531" y="2441028"/>
            <a:ext cx="985291" cy="560848"/>
          </a:xfrm>
          <a:prstGeom prst="curvedConnector2">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79" name="Connector: Curved 78"/>
          <p:cNvCxnSpPr>
            <a:stCxn id="70" idx="1"/>
            <a:endCxn id="71" idx="0"/>
          </p:cNvCxnSpPr>
          <p:nvPr/>
        </p:nvCxnSpPr>
        <p:spPr>
          <a:xfrm rot="10800000" flipV="1">
            <a:off x="9835548" y="2246321"/>
            <a:ext cx="1195704" cy="562022"/>
          </a:xfrm>
          <a:prstGeom prst="curvedConnector2">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82971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a:t>
            </a:r>
            <a:r>
              <a:rPr lang="en-US" baseline="0" dirty="0"/>
              <a:t> Set-Point (&amp; Furnace)</a:t>
            </a:r>
            <a:endParaRPr lang="en-US" dirty="0"/>
          </a:p>
        </p:txBody>
      </p:sp>
      <p:sp>
        <p:nvSpPr>
          <p:cNvPr id="3" name="Content Placeholder 2"/>
          <p:cNvSpPr>
            <a:spLocks noGrp="1"/>
          </p:cNvSpPr>
          <p:nvPr>
            <p:ph idx="1"/>
          </p:nvPr>
        </p:nvSpPr>
        <p:spPr>
          <a:xfrm>
            <a:off x="597159" y="1363127"/>
            <a:ext cx="10756641" cy="4879732"/>
          </a:xfrm>
        </p:spPr>
        <p:txBody>
          <a:bodyPr>
            <a:normAutofit/>
          </a:bodyPr>
          <a:lstStyle/>
          <a:p>
            <a:r>
              <a:rPr lang="en-US" dirty="0" err="1"/>
              <a:t>SetPoint</a:t>
            </a:r>
            <a:r>
              <a:rPr lang="en-US" dirty="0"/>
              <a:t> = Threshold for turning heat on/off (&amp; </a:t>
            </a:r>
            <a:r>
              <a:rPr lang="en-US" dirty="0" err="1"/>
              <a:t>deadband</a:t>
            </a:r>
            <a:r>
              <a:rPr lang="en-US" dirty="0"/>
              <a:t>/tolerance)</a:t>
            </a:r>
          </a:p>
          <a:p>
            <a:r>
              <a:rPr lang="en-US" dirty="0"/>
              <a:t>User interface: both numeric and analog control</a:t>
            </a:r>
          </a:p>
          <a:p>
            <a:pPr lvl="1"/>
            <a:r>
              <a:rPr lang="en-US" dirty="0"/>
              <a:t>Must be kept synchronized</a:t>
            </a:r>
          </a:p>
          <a:p>
            <a:pPr lvl="1"/>
            <a:endParaRPr lang="en-US" dirty="0"/>
          </a:p>
          <a:p>
            <a:r>
              <a:rPr lang="en-US" dirty="0"/>
              <a:t>Temptation:  UI elements have a “value” field, why not just store the value in there?</a:t>
            </a:r>
          </a:p>
          <a:p>
            <a:pPr lvl="1"/>
            <a:r>
              <a:rPr lang="en-US" dirty="0"/>
              <a:t>Which one is “authoritative” for the value?  Which updates the other (bad coupling)?  What if a third readout or input is created?</a:t>
            </a:r>
          </a:p>
          <a:p>
            <a:pPr lvl="1"/>
            <a:r>
              <a:rPr lang="en-US" dirty="0"/>
              <a:t>What if the application needs to use a completely different display mechanism?</a:t>
            </a:r>
          </a:p>
          <a:p>
            <a:pPr lvl="2"/>
            <a:r>
              <a:rPr lang="en-US" dirty="0"/>
              <a:t>Inserting business logic into user interface is bad.</a:t>
            </a:r>
          </a:p>
        </p:txBody>
      </p:sp>
    </p:spTree>
    <p:extLst>
      <p:ext uri="{BB962C8B-B14F-4D97-AF65-F5344CB8AC3E}">
        <p14:creationId xmlns:p14="http://schemas.microsoft.com/office/powerpoint/2010/main" val="2241851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Set Point</a:t>
            </a:r>
          </a:p>
        </p:txBody>
      </p:sp>
      <p:sp>
        <p:nvSpPr>
          <p:cNvPr id="4" name="Rectangle 1"/>
          <p:cNvSpPr>
            <a:spLocks noGrp="1" noChangeArrowheads="1"/>
          </p:cNvSpPr>
          <p:nvPr>
            <p:ph idx="1"/>
          </p:nvPr>
        </p:nvSpPr>
        <p:spPr bwMode="auto">
          <a:xfrm>
            <a:off x="221673" y="1198547"/>
            <a:ext cx="5874327" cy="548457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91440" lvl="0" indent="0" eaLnBrk="0" fontAlgn="base" hangingPunct="0">
              <a:spcBef>
                <a:spcPct val="0"/>
              </a:spcBef>
              <a:spcAft>
                <a:spcPct val="0"/>
              </a:spcAft>
              <a:buNone/>
            </a:pPr>
            <a:r>
              <a:rPr lang="en-US" altLang="en-US" sz="1800" b="1" dirty="0" err="1"/>
              <a:t>SetPoint.h</a:t>
            </a:r>
            <a:r>
              <a:rPr lang="en-US" altLang="en-US" sz="1800" b="1" dirty="0"/>
              <a:t>:</a:t>
            </a:r>
          </a:p>
          <a:p>
            <a:pPr marL="91440" lvl="0" indent="0" eaLnBrk="0" fontAlgn="base" hangingPunct="0">
              <a:spcBef>
                <a:spcPct val="0"/>
              </a:spcBef>
              <a:spcAft>
                <a:spcPct val="0"/>
              </a:spcAft>
              <a:buNone/>
            </a:pPr>
            <a:r>
              <a:rPr lang="en-US" altLang="en-US" sz="1800" dirty="0"/>
              <a:t>class </a:t>
            </a:r>
            <a:r>
              <a:rPr lang="en-US" altLang="en-US" sz="1800" dirty="0" err="1"/>
              <a:t>SetPoint</a:t>
            </a:r>
            <a:r>
              <a:rPr lang="en-US" altLang="en-US" sz="1800" dirty="0"/>
              <a:t> : public </a:t>
            </a:r>
            <a:r>
              <a:rPr lang="en-US" altLang="en-US" sz="1800" dirty="0" err="1"/>
              <a:t>QObject</a:t>
            </a:r>
            <a:endParaRPr lang="en-US" altLang="en-US" sz="1800" dirty="0"/>
          </a:p>
          <a:p>
            <a:pPr marL="91440" lvl="0" indent="0" eaLnBrk="0" fontAlgn="base" hangingPunct="0">
              <a:spcBef>
                <a:spcPct val="0"/>
              </a:spcBef>
              <a:spcAft>
                <a:spcPct val="0"/>
              </a:spcAft>
              <a:buNone/>
            </a:pPr>
            <a:r>
              <a:rPr lang="en-US" altLang="en-US" sz="1800" dirty="0"/>
              <a:t>{</a:t>
            </a:r>
          </a:p>
          <a:p>
            <a:pPr marL="91440" lvl="0" indent="0" eaLnBrk="0" fontAlgn="base" hangingPunct="0">
              <a:spcBef>
                <a:spcPct val="0"/>
              </a:spcBef>
              <a:spcAft>
                <a:spcPct val="0"/>
              </a:spcAft>
              <a:buNone/>
            </a:pPr>
            <a:r>
              <a:rPr lang="en-US" altLang="en-US" sz="1800" dirty="0"/>
              <a:t>    Q_OBJECT</a:t>
            </a:r>
          </a:p>
          <a:p>
            <a:pPr marL="91440" lvl="0" indent="0" eaLnBrk="0" fontAlgn="base" hangingPunct="0">
              <a:spcBef>
                <a:spcPct val="0"/>
              </a:spcBef>
              <a:spcAft>
                <a:spcPct val="0"/>
              </a:spcAft>
              <a:buNone/>
            </a:pPr>
            <a:r>
              <a:rPr lang="en-US" altLang="en-US" sz="1800" dirty="0"/>
              <a:t>public:</a:t>
            </a:r>
          </a:p>
          <a:p>
            <a:pPr marL="91440" lvl="0" indent="0" eaLnBrk="0" fontAlgn="base" hangingPunct="0">
              <a:spcBef>
                <a:spcPct val="0"/>
              </a:spcBef>
              <a:spcAft>
                <a:spcPct val="0"/>
              </a:spcAft>
              <a:buNone/>
            </a:pPr>
            <a:r>
              <a:rPr lang="en-US" altLang="en-US" sz="1800" dirty="0"/>
              <a:t>    explicit </a:t>
            </a:r>
            <a:r>
              <a:rPr lang="en-US" altLang="en-US" sz="1800" dirty="0" err="1"/>
              <a:t>SetPoint</a:t>
            </a:r>
            <a:r>
              <a:rPr lang="en-US" altLang="en-US" sz="1800" dirty="0"/>
              <a:t>(</a:t>
            </a:r>
            <a:r>
              <a:rPr lang="en-US" altLang="en-US" sz="1800" dirty="0" err="1"/>
              <a:t>int</a:t>
            </a:r>
            <a:r>
              <a:rPr lang="en-US" altLang="en-US" sz="1800" dirty="0"/>
              <a:t> </a:t>
            </a:r>
            <a:r>
              <a:rPr lang="en-US" altLang="en-US" sz="1800" dirty="0" err="1"/>
              <a:t>setPointTemp</a:t>
            </a:r>
            <a:r>
              <a:rPr lang="en-US" altLang="en-US" sz="1800" dirty="0"/>
              <a:t>, </a:t>
            </a:r>
            <a:r>
              <a:rPr lang="en-US" altLang="en-US" sz="1800" dirty="0" err="1"/>
              <a:t>QObject</a:t>
            </a:r>
            <a:r>
              <a:rPr lang="en-US" altLang="en-US" sz="1800" dirty="0"/>
              <a:t> *parent = 0);</a:t>
            </a:r>
          </a:p>
          <a:p>
            <a:pPr marL="91440" lvl="0" indent="0" eaLnBrk="0" fontAlgn="base" hangingPunct="0">
              <a:spcBef>
                <a:spcPct val="0"/>
              </a:spcBef>
              <a:spcAft>
                <a:spcPct val="0"/>
              </a:spcAft>
              <a:buNone/>
            </a:pPr>
            <a:r>
              <a:rPr lang="en-US" altLang="en-US" sz="1800" dirty="0"/>
              <a:t>    </a:t>
            </a:r>
            <a:r>
              <a:rPr lang="en-US" altLang="en-US" sz="1800" dirty="0" err="1"/>
              <a:t>int</a:t>
            </a:r>
            <a:r>
              <a:rPr lang="en-US" altLang="en-US" sz="1800" dirty="0"/>
              <a:t> </a:t>
            </a:r>
            <a:r>
              <a:rPr lang="en-US" altLang="en-US" sz="1800" dirty="0" err="1"/>
              <a:t>currentValue</a:t>
            </a:r>
            <a:r>
              <a:rPr lang="en-US" altLang="en-US" sz="1800" dirty="0"/>
              <a:t>() </a:t>
            </a:r>
            <a:r>
              <a:rPr lang="en-US" altLang="en-US" sz="1800" dirty="0" err="1"/>
              <a:t>const</a:t>
            </a:r>
            <a:r>
              <a:rPr lang="en-US" altLang="en-US" sz="1800" dirty="0"/>
              <a:t> { return </a:t>
            </a:r>
            <a:r>
              <a:rPr lang="en-US" altLang="en-US" sz="1800" dirty="0" err="1"/>
              <a:t>m_desiredTemperature</a:t>
            </a:r>
            <a:r>
              <a:rPr lang="en-US" altLang="en-US" sz="1800" dirty="0"/>
              <a:t>; }</a:t>
            </a:r>
          </a:p>
          <a:p>
            <a:pPr marL="91440" lvl="0" indent="0" eaLnBrk="0" fontAlgn="base" hangingPunct="0">
              <a:spcBef>
                <a:spcPct val="0"/>
              </a:spcBef>
              <a:spcAft>
                <a:spcPct val="0"/>
              </a:spcAft>
              <a:buNone/>
            </a:pPr>
            <a:endParaRPr lang="en-US" altLang="en-US" sz="1800" dirty="0"/>
          </a:p>
          <a:p>
            <a:pPr marL="91440" lvl="0" indent="0" eaLnBrk="0" fontAlgn="base" hangingPunct="0">
              <a:spcBef>
                <a:spcPct val="0"/>
              </a:spcBef>
              <a:spcAft>
                <a:spcPct val="0"/>
              </a:spcAft>
              <a:buNone/>
            </a:pPr>
            <a:r>
              <a:rPr lang="en-US" altLang="en-US" sz="1800" dirty="0"/>
              <a:t>    </a:t>
            </a:r>
            <a:r>
              <a:rPr lang="en-US" altLang="en-US" sz="1800" b="1" dirty="0">
                <a:solidFill>
                  <a:srgbClr val="0070C0"/>
                </a:solidFill>
              </a:rPr>
              <a:t>// Determine if on/off toggle is needed</a:t>
            </a:r>
          </a:p>
          <a:p>
            <a:pPr marL="91440" lvl="0" indent="0" eaLnBrk="0" fontAlgn="base" hangingPunct="0">
              <a:spcBef>
                <a:spcPct val="0"/>
              </a:spcBef>
              <a:spcAft>
                <a:spcPct val="0"/>
              </a:spcAft>
              <a:buNone/>
            </a:pPr>
            <a:r>
              <a:rPr lang="en-US" altLang="en-US" sz="1800" dirty="0"/>
              <a:t>    void </a:t>
            </a:r>
            <a:r>
              <a:rPr lang="en-US" altLang="en-US" sz="1800" dirty="0" err="1"/>
              <a:t>announceControlChanges</a:t>
            </a:r>
            <a:r>
              <a:rPr lang="en-US" altLang="en-US" sz="1800" dirty="0"/>
              <a:t>(</a:t>
            </a:r>
            <a:r>
              <a:rPr lang="en-US" altLang="en-US" sz="1800" dirty="0" err="1"/>
              <a:t>int</a:t>
            </a:r>
            <a:r>
              <a:rPr lang="en-US" altLang="en-US" sz="1800" dirty="0"/>
              <a:t> </a:t>
            </a:r>
            <a:r>
              <a:rPr lang="en-US" altLang="en-US" sz="1800" dirty="0" err="1"/>
              <a:t>curTemp</a:t>
            </a:r>
            <a:r>
              <a:rPr lang="en-US" altLang="en-US" sz="1800" dirty="0"/>
              <a:t>);</a:t>
            </a:r>
          </a:p>
          <a:p>
            <a:pPr marL="91440" lvl="0" indent="0" eaLnBrk="0" fontAlgn="base" hangingPunct="0">
              <a:spcBef>
                <a:spcPct val="0"/>
              </a:spcBef>
              <a:spcAft>
                <a:spcPct val="0"/>
              </a:spcAft>
              <a:buNone/>
            </a:pPr>
            <a:endParaRPr lang="en-US" altLang="en-US" sz="1800" dirty="0"/>
          </a:p>
          <a:p>
            <a:pPr marL="91440" lvl="0" indent="0" eaLnBrk="0" fontAlgn="base" hangingPunct="0">
              <a:spcBef>
                <a:spcPct val="0"/>
              </a:spcBef>
              <a:spcAft>
                <a:spcPct val="0"/>
              </a:spcAft>
              <a:buNone/>
            </a:pPr>
            <a:r>
              <a:rPr lang="en-US" altLang="en-US" sz="1800" dirty="0"/>
              <a:t>signals:</a:t>
            </a:r>
          </a:p>
          <a:p>
            <a:pPr marL="91440" lvl="0" indent="0" eaLnBrk="0" fontAlgn="base" hangingPunct="0">
              <a:spcBef>
                <a:spcPct val="0"/>
              </a:spcBef>
              <a:spcAft>
                <a:spcPct val="0"/>
              </a:spcAft>
              <a:buNone/>
            </a:pPr>
            <a:r>
              <a:rPr lang="en-US" altLang="en-US" sz="1800" dirty="0"/>
              <a:t>    void </a:t>
            </a:r>
            <a:r>
              <a:rPr lang="en-US" altLang="en-US" sz="1800" dirty="0" err="1"/>
              <a:t>newSetPoint</a:t>
            </a:r>
            <a:r>
              <a:rPr lang="en-US" altLang="en-US" sz="1800" dirty="0"/>
              <a:t>(</a:t>
            </a:r>
            <a:r>
              <a:rPr lang="en-US" altLang="en-US" sz="1800" dirty="0" err="1"/>
              <a:t>int</a:t>
            </a:r>
            <a:r>
              <a:rPr lang="en-US" altLang="en-US" sz="1800" dirty="0"/>
              <a:t>);  </a:t>
            </a:r>
            <a:r>
              <a:rPr lang="en-US" altLang="en-US" sz="1800" b="1" dirty="0">
                <a:solidFill>
                  <a:srgbClr val="0070C0"/>
                </a:solidFill>
              </a:rPr>
              <a:t>// set point has changed</a:t>
            </a:r>
          </a:p>
          <a:p>
            <a:pPr marL="91440" lvl="0" indent="0" eaLnBrk="0" fontAlgn="base" hangingPunct="0">
              <a:spcBef>
                <a:spcPct val="0"/>
              </a:spcBef>
              <a:spcAft>
                <a:spcPct val="0"/>
              </a:spcAft>
              <a:buNone/>
            </a:pPr>
            <a:r>
              <a:rPr lang="en-US" altLang="en-US" sz="1800" dirty="0"/>
              <a:t>    void </a:t>
            </a:r>
            <a:r>
              <a:rPr lang="en-US" altLang="en-US" sz="1800" dirty="0" err="1"/>
              <a:t>newControlState</a:t>
            </a:r>
            <a:r>
              <a:rPr lang="en-US" altLang="en-US" sz="1800" dirty="0"/>
              <a:t>(bool);  </a:t>
            </a:r>
            <a:r>
              <a:rPr lang="en-US" altLang="en-US" sz="1800" b="1" dirty="0">
                <a:solidFill>
                  <a:srgbClr val="0070C0"/>
                </a:solidFill>
              </a:rPr>
              <a:t>// temp below set point</a:t>
            </a:r>
          </a:p>
          <a:p>
            <a:pPr marL="91440" lvl="0" indent="0" eaLnBrk="0" fontAlgn="base" hangingPunct="0">
              <a:spcBef>
                <a:spcPct val="0"/>
              </a:spcBef>
              <a:spcAft>
                <a:spcPct val="0"/>
              </a:spcAft>
              <a:buNone/>
            </a:pPr>
            <a:endParaRPr lang="en-US" altLang="en-US" sz="1800" dirty="0"/>
          </a:p>
          <a:p>
            <a:pPr marL="91440" lvl="0" indent="0" eaLnBrk="0" fontAlgn="base" hangingPunct="0">
              <a:spcBef>
                <a:spcPct val="0"/>
              </a:spcBef>
              <a:spcAft>
                <a:spcPct val="0"/>
              </a:spcAft>
              <a:buNone/>
            </a:pPr>
            <a:r>
              <a:rPr lang="en-US" altLang="en-US" sz="1800" dirty="0"/>
              <a:t>public slots:</a:t>
            </a:r>
          </a:p>
          <a:p>
            <a:pPr marL="91440" lvl="0" indent="0" eaLnBrk="0" fontAlgn="base" hangingPunct="0">
              <a:spcBef>
                <a:spcPct val="0"/>
              </a:spcBef>
              <a:spcAft>
                <a:spcPct val="0"/>
              </a:spcAft>
              <a:buNone/>
            </a:pPr>
            <a:r>
              <a:rPr lang="en-US" altLang="en-US" sz="1800" dirty="0"/>
              <a:t>    void </a:t>
            </a:r>
            <a:r>
              <a:rPr lang="en-US" altLang="en-US" sz="1800" dirty="0" err="1"/>
              <a:t>setDesiredTemperature</a:t>
            </a:r>
            <a:r>
              <a:rPr lang="en-US" altLang="en-US" sz="1800" dirty="0"/>
              <a:t>(</a:t>
            </a:r>
            <a:r>
              <a:rPr lang="en-US" altLang="en-US" sz="1800" dirty="0" err="1"/>
              <a:t>int</a:t>
            </a:r>
            <a:r>
              <a:rPr lang="en-US" altLang="en-US" sz="1800" dirty="0"/>
              <a:t> </a:t>
            </a:r>
            <a:r>
              <a:rPr lang="en-US" altLang="en-US" sz="1800" dirty="0" err="1"/>
              <a:t>setPointTemp</a:t>
            </a:r>
            <a:r>
              <a:rPr lang="en-US" altLang="en-US" sz="1800" dirty="0"/>
              <a:t>);</a:t>
            </a:r>
          </a:p>
          <a:p>
            <a:pPr marL="91440" lvl="0" indent="0" eaLnBrk="0" fontAlgn="base" hangingPunct="0">
              <a:spcBef>
                <a:spcPct val="0"/>
              </a:spcBef>
              <a:spcAft>
                <a:spcPct val="0"/>
              </a:spcAft>
              <a:buNone/>
            </a:pPr>
            <a:endParaRPr lang="en-US" altLang="en-US" sz="1800" dirty="0"/>
          </a:p>
          <a:p>
            <a:pPr marL="91440" lvl="0" indent="0" eaLnBrk="0" fontAlgn="base" hangingPunct="0">
              <a:spcBef>
                <a:spcPct val="0"/>
              </a:spcBef>
              <a:spcAft>
                <a:spcPct val="0"/>
              </a:spcAft>
              <a:buNone/>
            </a:pPr>
            <a:r>
              <a:rPr lang="en-US" altLang="en-US" sz="1800" dirty="0"/>
              <a:t>private:</a:t>
            </a:r>
          </a:p>
          <a:p>
            <a:pPr marL="91440" lvl="0" indent="0" eaLnBrk="0" fontAlgn="base" hangingPunct="0">
              <a:spcBef>
                <a:spcPct val="0"/>
              </a:spcBef>
              <a:spcAft>
                <a:spcPct val="0"/>
              </a:spcAft>
              <a:buNone/>
            </a:pPr>
            <a:r>
              <a:rPr lang="en-US" altLang="en-US" sz="1800" dirty="0"/>
              <a:t>    </a:t>
            </a:r>
            <a:r>
              <a:rPr lang="en-US" altLang="en-US" sz="1800" dirty="0" err="1"/>
              <a:t>int</a:t>
            </a:r>
            <a:r>
              <a:rPr lang="en-US" altLang="en-US" sz="1800" dirty="0"/>
              <a:t> </a:t>
            </a:r>
            <a:r>
              <a:rPr lang="en-US" altLang="en-US" sz="1800" dirty="0" err="1"/>
              <a:t>m_desiredTemperature</a:t>
            </a:r>
            <a:r>
              <a:rPr lang="en-US" altLang="en-US" sz="1800" dirty="0"/>
              <a:t>;</a:t>
            </a:r>
          </a:p>
          <a:p>
            <a:pPr marL="91440" lvl="0" indent="0" eaLnBrk="0" fontAlgn="base" hangingPunct="0">
              <a:spcBef>
                <a:spcPct val="0"/>
              </a:spcBef>
              <a:spcAft>
                <a:spcPct val="0"/>
              </a:spcAft>
              <a:buNone/>
            </a:pPr>
            <a:r>
              <a:rPr lang="en-US" altLang="en-US" sz="1800" dirty="0"/>
              <a:t>    </a:t>
            </a:r>
            <a:r>
              <a:rPr lang="en-US" altLang="en-US" sz="1800" dirty="0" err="1"/>
              <a:t>int</a:t>
            </a:r>
            <a:r>
              <a:rPr lang="en-US" altLang="en-US" sz="1800" dirty="0"/>
              <a:t> </a:t>
            </a:r>
            <a:r>
              <a:rPr lang="en-US" altLang="en-US" sz="1800" dirty="0" err="1"/>
              <a:t>m_deadBand</a:t>
            </a:r>
            <a:r>
              <a:rPr lang="en-US" altLang="en-US" sz="1800" dirty="0"/>
              <a:t>;</a:t>
            </a:r>
          </a:p>
          <a:p>
            <a:pPr marL="91440" lvl="0" indent="0" eaLnBrk="0" fontAlgn="base" hangingPunct="0">
              <a:spcBef>
                <a:spcPct val="0"/>
              </a:spcBef>
              <a:spcAft>
                <a:spcPct val="0"/>
              </a:spcAft>
              <a:buNone/>
            </a:pPr>
            <a:r>
              <a:rPr lang="en-US" altLang="en-US" sz="1800" dirty="0"/>
              <a:t>};</a:t>
            </a:r>
          </a:p>
        </p:txBody>
      </p:sp>
      <p:sp>
        <p:nvSpPr>
          <p:cNvPr id="6" name="TextBox 5"/>
          <p:cNvSpPr txBox="1"/>
          <p:nvPr/>
        </p:nvSpPr>
        <p:spPr>
          <a:xfrm>
            <a:off x="6505306" y="219817"/>
            <a:ext cx="5606338" cy="6463308"/>
          </a:xfrm>
          <a:prstGeom prst="rect">
            <a:avLst/>
          </a:prstGeom>
          <a:noFill/>
          <a:ln>
            <a:solidFill>
              <a:schemeClr val="tx1"/>
            </a:solidFill>
          </a:ln>
        </p:spPr>
        <p:txBody>
          <a:bodyPr wrap="square" rtlCol="0">
            <a:spAutoFit/>
          </a:bodyPr>
          <a:lstStyle/>
          <a:p>
            <a:r>
              <a:rPr kumimoji="0" lang="en-US" altLang="en-US" b="1" u="none" strike="noStrike" cap="none" normalizeH="0" baseline="0" dirty="0">
                <a:ln>
                  <a:noFill/>
                </a:ln>
                <a:effectLst/>
              </a:rPr>
              <a:t>SetPoint.cpp:</a:t>
            </a:r>
          </a:p>
          <a:p>
            <a:r>
              <a:rPr lang="en-US" altLang="en-US" dirty="0"/>
              <a:t>#include "</a:t>
            </a:r>
            <a:r>
              <a:rPr lang="en-US" altLang="en-US" dirty="0" err="1"/>
              <a:t>SetPoint.h</a:t>
            </a:r>
            <a:r>
              <a:rPr lang="en-US" altLang="en-US" dirty="0"/>
              <a:t>"</a:t>
            </a:r>
          </a:p>
          <a:p>
            <a:r>
              <a:rPr lang="en-US" altLang="en-US" dirty="0" err="1"/>
              <a:t>SetPoint</a:t>
            </a:r>
            <a:r>
              <a:rPr lang="en-US" altLang="en-US" dirty="0"/>
              <a:t>::</a:t>
            </a:r>
            <a:r>
              <a:rPr lang="en-US" altLang="en-US" dirty="0" err="1"/>
              <a:t>SetPoint</a:t>
            </a:r>
            <a:r>
              <a:rPr lang="en-US" altLang="en-US" dirty="0"/>
              <a:t>(</a:t>
            </a:r>
            <a:r>
              <a:rPr lang="en-US" altLang="en-US" dirty="0" err="1"/>
              <a:t>int</a:t>
            </a:r>
            <a:r>
              <a:rPr lang="en-US" altLang="en-US" dirty="0"/>
              <a:t> </a:t>
            </a:r>
            <a:r>
              <a:rPr lang="en-US" altLang="en-US" dirty="0" err="1"/>
              <a:t>desiredTemp</a:t>
            </a:r>
            <a:r>
              <a:rPr lang="en-US" altLang="en-US" dirty="0"/>
              <a:t>,  </a:t>
            </a:r>
            <a:r>
              <a:rPr lang="en-US" altLang="en-US" dirty="0" err="1"/>
              <a:t>QObject</a:t>
            </a:r>
            <a:r>
              <a:rPr lang="en-US" altLang="en-US" dirty="0"/>
              <a:t> *parent)</a:t>
            </a:r>
          </a:p>
          <a:p>
            <a:r>
              <a:rPr lang="en-US" altLang="en-US" dirty="0"/>
              <a:t>    : </a:t>
            </a:r>
            <a:r>
              <a:rPr lang="en-US" altLang="en-US" dirty="0" err="1"/>
              <a:t>QObject</a:t>
            </a:r>
            <a:r>
              <a:rPr lang="en-US" altLang="en-US" dirty="0"/>
              <a:t>(parent)</a:t>
            </a:r>
          </a:p>
          <a:p>
            <a:r>
              <a:rPr lang="en-US" altLang="en-US" dirty="0"/>
              <a:t>    , </a:t>
            </a:r>
            <a:r>
              <a:rPr lang="en-US" altLang="en-US" dirty="0" err="1"/>
              <a:t>m_desiredTemperature</a:t>
            </a:r>
            <a:r>
              <a:rPr lang="en-US" altLang="en-US" dirty="0"/>
              <a:t>(</a:t>
            </a:r>
            <a:r>
              <a:rPr lang="en-US" altLang="en-US" dirty="0" err="1"/>
              <a:t>desiredTemp</a:t>
            </a:r>
            <a:r>
              <a:rPr lang="en-US" altLang="en-US" dirty="0"/>
              <a:t>)</a:t>
            </a:r>
          </a:p>
          <a:p>
            <a:r>
              <a:rPr lang="en-US" altLang="en-US" dirty="0"/>
              <a:t>    , </a:t>
            </a:r>
            <a:r>
              <a:rPr lang="en-US" altLang="en-US" dirty="0" err="1"/>
              <a:t>m_deadBand</a:t>
            </a:r>
            <a:r>
              <a:rPr lang="en-US" altLang="en-US" dirty="0"/>
              <a:t>(2)</a:t>
            </a:r>
          </a:p>
          <a:p>
            <a:r>
              <a:rPr lang="en-US" altLang="en-US" dirty="0"/>
              <a:t>{</a:t>
            </a:r>
          </a:p>
          <a:p>
            <a:r>
              <a:rPr lang="en-US" altLang="en-US" dirty="0"/>
              <a:t>}</a:t>
            </a:r>
          </a:p>
          <a:p>
            <a:endParaRPr lang="en-US" altLang="en-US" dirty="0"/>
          </a:p>
          <a:p>
            <a:r>
              <a:rPr lang="en-US" altLang="en-US" dirty="0"/>
              <a:t>void </a:t>
            </a:r>
            <a:r>
              <a:rPr lang="en-US" altLang="en-US" dirty="0" err="1"/>
              <a:t>SetPoint</a:t>
            </a:r>
            <a:r>
              <a:rPr lang="en-US" altLang="en-US" dirty="0"/>
              <a:t>::</a:t>
            </a:r>
            <a:r>
              <a:rPr lang="en-US" altLang="en-US" dirty="0" err="1"/>
              <a:t>announceControlChanges</a:t>
            </a:r>
            <a:r>
              <a:rPr lang="en-US" altLang="en-US" dirty="0"/>
              <a:t>(</a:t>
            </a:r>
            <a:r>
              <a:rPr lang="en-US" altLang="en-US" dirty="0" err="1"/>
              <a:t>int</a:t>
            </a:r>
            <a:r>
              <a:rPr lang="en-US" altLang="en-US" dirty="0"/>
              <a:t> </a:t>
            </a:r>
            <a:r>
              <a:rPr lang="en-US" altLang="en-US" dirty="0" err="1"/>
              <a:t>curTemp</a:t>
            </a:r>
            <a:r>
              <a:rPr lang="en-US" altLang="en-US" dirty="0"/>
              <a:t>)</a:t>
            </a:r>
          </a:p>
          <a:p>
            <a:r>
              <a:rPr lang="en-US" altLang="en-US" dirty="0"/>
              <a:t>{</a:t>
            </a:r>
          </a:p>
          <a:p>
            <a:r>
              <a:rPr lang="en-US" altLang="en-US" dirty="0"/>
              <a:t>    if (</a:t>
            </a:r>
            <a:r>
              <a:rPr lang="en-US" altLang="en-US" dirty="0" err="1"/>
              <a:t>curTemp</a:t>
            </a:r>
            <a:r>
              <a:rPr lang="en-US" altLang="en-US" dirty="0"/>
              <a:t> &lt; (</a:t>
            </a:r>
            <a:r>
              <a:rPr lang="en-US" altLang="en-US" dirty="0" err="1"/>
              <a:t>m_desiredTemperature</a:t>
            </a:r>
            <a:r>
              <a:rPr lang="en-US" altLang="en-US" dirty="0"/>
              <a:t> - </a:t>
            </a:r>
            <a:r>
              <a:rPr lang="en-US" altLang="en-US" dirty="0" err="1"/>
              <a:t>m_deadBand</a:t>
            </a:r>
            <a:r>
              <a:rPr lang="en-US" altLang="en-US" dirty="0"/>
              <a:t>))</a:t>
            </a:r>
          </a:p>
          <a:p>
            <a:r>
              <a:rPr lang="en-US" altLang="en-US" dirty="0"/>
              <a:t>        emit </a:t>
            </a:r>
            <a:r>
              <a:rPr lang="en-US" altLang="en-US" dirty="0" err="1"/>
              <a:t>newControlState</a:t>
            </a:r>
            <a:r>
              <a:rPr lang="en-US" altLang="en-US" dirty="0"/>
              <a:t>(true);</a:t>
            </a:r>
          </a:p>
          <a:p>
            <a:r>
              <a:rPr lang="en-US" altLang="en-US" dirty="0"/>
              <a:t>    if (</a:t>
            </a:r>
            <a:r>
              <a:rPr lang="en-US" altLang="en-US" dirty="0" err="1"/>
              <a:t>curTemp</a:t>
            </a:r>
            <a:r>
              <a:rPr lang="en-US" altLang="en-US" dirty="0"/>
              <a:t> &gt; (</a:t>
            </a:r>
            <a:r>
              <a:rPr lang="en-US" altLang="en-US" dirty="0" err="1"/>
              <a:t>m_desiredTemperature</a:t>
            </a:r>
            <a:r>
              <a:rPr lang="en-US" altLang="en-US" dirty="0"/>
              <a:t> + </a:t>
            </a:r>
            <a:r>
              <a:rPr lang="en-US" altLang="en-US" dirty="0" err="1"/>
              <a:t>m_deadBand</a:t>
            </a:r>
            <a:r>
              <a:rPr lang="en-US" altLang="en-US" dirty="0"/>
              <a:t>))</a:t>
            </a:r>
          </a:p>
          <a:p>
            <a:r>
              <a:rPr lang="en-US" altLang="en-US" dirty="0"/>
              <a:t>        emit </a:t>
            </a:r>
            <a:r>
              <a:rPr lang="en-US" altLang="en-US" dirty="0" err="1"/>
              <a:t>newControlState</a:t>
            </a:r>
            <a:r>
              <a:rPr lang="en-US" altLang="en-US" dirty="0"/>
              <a:t>(false);</a:t>
            </a:r>
          </a:p>
          <a:p>
            <a:r>
              <a:rPr lang="en-US" altLang="en-US" dirty="0"/>
              <a:t>}</a:t>
            </a:r>
          </a:p>
          <a:p>
            <a:endParaRPr lang="en-US" altLang="en-US" dirty="0"/>
          </a:p>
          <a:p>
            <a:r>
              <a:rPr lang="en-US" altLang="en-US" dirty="0"/>
              <a:t>void </a:t>
            </a:r>
            <a:r>
              <a:rPr lang="en-US" altLang="en-US" dirty="0" err="1"/>
              <a:t>SetPoint</a:t>
            </a:r>
            <a:r>
              <a:rPr lang="en-US" altLang="en-US" dirty="0"/>
              <a:t>::</a:t>
            </a:r>
            <a:r>
              <a:rPr lang="en-US" altLang="en-US" dirty="0" err="1"/>
              <a:t>setDesiredTemperature</a:t>
            </a:r>
            <a:r>
              <a:rPr lang="en-US" altLang="en-US" dirty="0"/>
              <a:t>(</a:t>
            </a:r>
            <a:r>
              <a:rPr lang="en-US" altLang="en-US" dirty="0" err="1"/>
              <a:t>int</a:t>
            </a:r>
            <a:r>
              <a:rPr lang="en-US" altLang="en-US" dirty="0"/>
              <a:t> </a:t>
            </a:r>
            <a:r>
              <a:rPr lang="en-US" altLang="en-US" dirty="0" err="1"/>
              <a:t>setPointTemp</a:t>
            </a:r>
            <a:r>
              <a:rPr lang="en-US" altLang="en-US" dirty="0"/>
              <a:t>)</a:t>
            </a:r>
          </a:p>
          <a:p>
            <a:r>
              <a:rPr lang="en-US" altLang="en-US" dirty="0"/>
              <a:t>{</a:t>
            </a:r>
          </a:p>
          <a:p>
            <a:r>
              <a:rPr lang="en-US" altLang="en-US" dirty="0"/>
              <a:t>    if (</a:t>
            </a:r>
            <a:r>
              <a:rPr lang="en-US" altLang="en-US" dirty="0" err="1"/>
              <a:t>setPointTemp</a:t>
            </a:r>
            <a:r>
              <a:rPr lang="en-US" altLang="en-US" dirty="0"/>
              <a:t> == </a:t>
            </a:r>
            <a:r>
              <a:rPr lang="en-US" altLang="en-US" dirty="0" err="1"/>
              <a:t>m_desiredTemperature</a:t>
            </a:r>
            <a:r>
              <a:rPr lang="en-US" altLang="en-US" dirty="0"/>
              <a:t> ) return;</a:t>
            </a:r>
          </a:p>
          <a:p>
            <a:r>
              <a:rPr lang="en-US" altLang="en-US" dirty="0"/>
              <a:t>    </a:t>
            </a:r>
            <a:r>
              <a:rPr lang="en-US" altLang="en-US" dirty="0" err="1"/>
              <a:t>m_desiredTemperature</a:t>
            </a:r>
            <a:r>
              <a:rPr lang="en-US" altLang="en-US" dirty="0"/>
              <a:t> = </a:t>
            </a:r>
            <a:r>
              <a:rPr lang="en-US" altLang="en-US" dirty="0" err="1"/>
              <a:t>setPointTemp</a:t>
            </a:r>
            <a:r>
              <a:rPr lang="en-US" altLang="en-US" dirty="0"/>
              <a:t>;</a:t>
            </a:r>
          </a:p>
          <a:p>
            <a:r>
              <a:rPr lang="en-US" altLang="en-US" dirty="0"/>
              <a:t>    emit </a:t>
            </a:r>
            <a:r>
              <a:rPr lang="en-US" altLang="en-US" dirty="0" err="1"/>
              <a:t>newSetPoint</a:t>
            </a:r>
            <a:r>
              <a:rPr lang="en-US" altLang="en-US" dirty="0"/>
              <a:t>(</a:t>
            </a:r>
            <a:r>
              <a:rPr lang="en-US" altLang="en-US" dirty="0" err="1"/>
              <a:t>m_desiredTemperature</a:t>
            </a:r>
            <a:r>
              <a:rPr lang="en-US" altLang="en-US" dirty="0"/>
              <a:t>);</a:t>
            </a:r>
          </a:p>
          <a:p>
            <a:r>
              <a:rPr lang="en-US" altLang="en-US" dirty="0"/>
              <a:t>}</a:t>
            </a:r>
            <a:endParaRPr kumimoji="0" lang="en-US" altLang="en-US" u="none" strike="noStrike" cap="none" normalizeH="0" baseline="0" dirty="0">
              <a:ln>
                <a:noFill/>
              </a:ln>
              <a:effectLst/>
            </a:endParaRPr>
          </a:p>
        </p:txBody>
      </p:sp>
    </p:spTree>
    <p:extLst>
      <p:ext uri="{BB962C8B-B14F-4D97-AF65-F5344CB8AC3E}">
        <p14:creationId xmlns:p14="http://schemas.microsoft.com/office/powerpoint/2010/main" val="313243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Controller</a:t>
            </a:r>
          </a:p>
        </p:txBody>
      </p:sp>
      <p:sp>
        <p:nvSpPr>
          <p:cNvPr id="3" name="Content Placeholder 2"/>
          <p:cNvSpPr>
            <a:spLocks noGrp="1"/>
          </p:cNvSpPr>
          <p:nvPr>
            <p:ph idx="1"/>
          </p:nvPr>
        </p:nvSpPr>
        <p:spPr/>
        <p:txBody>
          <a:bodyPr/>
          <a:lstStyle/>
          <a:p>
            <a:r>
              <a:rPr lang="en-US" dirty="0"/>
              <a:t>When the temperature changes</a:t>
            </a:r>
          </a:p>
          <a:p>
            <a:pPr lvl="1"/>
            <a:r>
              <a:rPr lang="en-US" dirty="0"/>
              <a:t>if it is below the set point, turn on the furnace</a:t>
            </a:r>
          </a:p>
          <a:p>
            <a:pPr lvl="1"/>
            <a:r>
              <a:rPr lang="en-US" dirty="0"/>
              <a:t>If it is above the set point, turn off the furnace</a:t>
            </a:r>
          </a:p>
          <a:p>
            <a:r>
              <a:rPr lang="en-US" dirty="0"/>
              <a:t>When the set point changes, </a:t>
            </a:r>
          </a:p>
          <a:p>
            <a:pPr lvl="1"/>
            <a:r>
              <a:rPr lang="en-US" dirty="0"/>
              <a:t>If it is below the temperature, turn off the furnace</a:t>
            </a:r>
          </a:p>
          <a:p>
            <a:pPr lvl="1"/>
            <a:r>
              <a:rPr lang="en-US" dirty="0"/>
              <a:t>If it is above the temperature, turn on the furnace</a:t>
            </a:r>
          </a:p>
        </p:txBody>
      </p:sp>
    </p:spTree>
    <p:extLst>
      <p:ext uri="{BB962C8B-B14F-4D97-AF65-F5344CB8AC3E}">
        <p14:creationId xmlns:p14="http://schemas.microsoft.com/office/powerpoint/2010/main" val="16366683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a:t>
            </a:r>
            <a:r>
              <a:rPr lang="en-US" dirty="0" err="1"/>
              <a:t>MainWindow.h</a:t>
            </a:r>
            <a:endParaRPr lang="en-US" dirty="0"/>
          </a:p>
        </p:txBody>
      </p:sp>
      <p:sp>
        <p:nvSpPr>
          <p:cNvPr id="4" name="TextBox 3"/>
          <p:cNvSpPr txBox="1"/>
          <p:nvPr/>
        </p:nvSpPr>
        <p:spPr>
          <a:xfrm>
            <a:off x="140096" y="1071155"/>
            <a:ext cx="5513432" cy="4801314"/>
          </a:xfrm>
          <a:prstGeom prst="rect">
            <a:avLst/>
          </a:prstGeom>
          <a:noFill/>
          <a:ln>
            <a:solidFill>
              <a:schemeClr val="tx1"/>
            </a:solidFill>
          </a:ln>
        </p:spPr>
        <p:txBody>
          <a:bodyPr wrap="none" rtlCol="0">
            <a:spAutoFit/>
          </a:bodyPr>
          <a:lstStyle/>
          <a:p>
            <a:r>
              <a:rPr lang="en-US" dirty="0"/>
              <a:t>#include &lt;</a:t>
            </a:r>
            <a:r>
              <a:rPr lang="en-US" dirty="0" err="1"/>
              <a:t>QMainWindow</a:t>
            </a:r>
            <a:r>
              <a:rPr lang="en-US" dirty="0"/>
              <a:t>&gt;</a:t>
            </a:r>
          </a:p>
          <a:p>
            <a:r>
              <a:rPr lang="en-US" dirty="0"/>
              <a:t>#include "</a:t>
            </a:r>
            <a:r>
              <a:rPr lang="en-US" dirty="0" err="1"/>
              <a:t>TemperatureSensor.h</a:t>
            </a:r>
            <a:r>
              <a:rPr lang="en-US" dirty="0"/>
              <a:t>"</a:t>
            </a:r>
          </a:p>
          <a:p>
            <a:r>
              <a:rPr lang="en-US" b="1" dirty="0">
                <a:solidFill>
                  <a:srgbClr val="0070C0"/>
                </a:solidFill>
              </a:rPr>
              <a:t>#include "</a:t>
            </a:r>
            <a:r>
              <a:rPr lang="en-US" b="1" dirty="0" err="1">
                <a:solidFill>
                  <a:srgbClr val="0070C0"/>
                </a:solidFill>
              </a:rPr>
              <a:t>Furnace.h</a:t>
            </a:r>
            <a:r>
              <a:rPr lang="en-US" b="1" dirty="0">
                <a:solidFill>
                  <a:srgbClr val="0070C0"/>
                </a:solidFill>
              </a:rPr>
              <a:t>"</a:t>
            </a:r>
          </a:p>
          <a:p>
            <a:r>
              <a:rPr lang="en-US" b="1" dirty="0">
                <a:solidFill>
                  <a:srgbClr val="0070C0"/>
                </a:solidFill>
              </a:rPr>
              <a:t>#include "</a:t>
            </a:r>
            <a:r>
              <a:rPr lang="en-US" b="1" dirty="0" err="1">
                <a:solidFill>
                  <a:srgbClr val="0070C0"/>
                </a:solidFill>
              </a:rPr>
              <a:t>SetPoint.h</a:t>
            </a:r>
            <a:r>
              <a:rPr lang="en-US" b="1" dirty="0">
                <a:solidFill>
                  <a:srgbClr val="0070C0"/>
                </a:solidFill>
              </a:rPr>
              <a:t>"</a:t>
            </a:r>
          </a:p>
          <a:p>
            <a:endParaRPr lang="en-US" dirty="0"/>
          </a:p>
          <a:p>
            <a:r>
              <a:rPr lang="en-US" dirty="0"/>
              <a:t>namespace </a:t>
            </a:r>
            <a:r>
              <a:rPr lang="en-US" dirty="0" err="1"/>
              <a:t>Ui</a:t>
            </a:r>
            <a:r>
              <a:rPr lang="en-US" dirty="0"/>
              <a:t> { class </a:t>
            </a:r>
            <a:r>
              <a:rPr lang="en-US" dirty="0" err="1"/>
              <a:t>MainWindow</a:t>
            </a:r>
            <a:r>
              <a:rPr lang="en-US" dirty="0"/>
              <a:t>; }</a:t>
            </a:r>
          </a:p>
          <a:p>
            <a:endParaRPr lang="en-US" dirty="0"/>
          </a:p>
          <a:p>
            <a:r>
              <a:rPr lang="en-US" dirty="0"/>
              <a:t>class </a:t>
            </a:r>
            <a:r>
              <a:rPr lang="en-US" dirty="0" err="1"/>
              <a:t>MainWindow</a:t>
            </a:r>
            <a:r>
              <a:rPr lang="en-US" dirty="0"/>
              <a:t> : public </a:t>
            </a:r>
            <a:r>
              <a:rPr lang="en-US" dirty="0" err="1"/>
              <a:t>QMainWindow</a:t>
            </a:r>
            <a:endParaRPr lang="en-US" dirty="0"/>
          </a:p>
          <a:p>
            <a:r>
              <a:rPr lang="en-US" dirty="0"/>
              <a:t>{</a:t>
            </a:r>
          </a:p>
          <a:p>
            <a:r>
              <a:rPr lang="en-US" dirty="0"/>
              <a:t>    Q_OBJECT</a:t>
            </a:r>
          </a:p>
          <a:p>
            <a:r>
              <a:rPr lang="en-US" dirty="0"/>
              <a:t>public:</a:t>
            </a:r>
          </a:p>
          <a:p>
            <a:r>
              <a:rPr lang="en-US" dirty="0"/>
              <a:t>    explicit </a:t>
            </a:r>
            <a:r>
              <a:rPr lang="en-US" dirty="0" err="1"/>
              <a:t>MainWindow</a:t>
            </a:r>
            <a:r>
              <a:rPr lang="en-US" dirty="0"/>
              <a:t>(</a:t>
            </a:r>
            <a:r>
              <a:rPr lang="en-US" dirty="0" err="1"/>
              <a:t>QWidget</a:t>
            </a:r>
            <a:r>
              <a:rPr lang="en-US" dirty="0"/>
              <a:t> *parent = 0);</a:t>
            </a:r>
          </a:p>
          <a:p>
            <a:r>
              <a:rPr lang="en-US" dirty="0"/>
              <a:t>    ~</a:t>
            </a:r>
            <a:r>
              <a:rPr lang="en-US" dirty="0" err="1"/>
              <a:t>MainWindow</a:t>
            </a:r>
            <a:r>
              <a:rPr lang="en-US" dirty="0"/>
              <a:t>() {delete </a:t>
            </a:r>
            <a:r>
              <a:rPr lang="en-US" dirty="0" err="1"/>
              <a:t>ui</a:t>
            </a:r>
            <a:r>
              <a:rPr lang="en-US" dirty="0"/>
              <a:t>; }</a:t>
            </a:r>
          </a:p>
          <a:p>
            <a:endParaRPr lang="en-US" dirty="0"/>
          </a:p>
          <a:p>
            <a:r>
              <a:rPr lang="en-US" dirty="0"/>
              <a:t>private slots:</a:t>
            </a:r>
          </a:p>
          <a:p>
            <a:r>
              <a:rPr lang="en-US" dirty="0"/>
              <a:t>    void </a:t>
            </a:r>
            <a:r>
              <a:rPr lang="en-US" dirty="0" err="1"/>
              <a:t>temperatureHasChangedTo</a:t>
            </a:r>
            <a:r>
              <a:rPr lang="en-US" dirty="0"/>
              <a:t>(double temperature);</a:t>
            </a:r>
          </a:p>
          <a:p>
            <a:r>
              <a:rPr lang="en-US" b="1" dirty="0">
                <a:solidFill>
                  <a:srgbClr val="0070C0"/>
                </a:solidFill>
              </a:rPr>
              <a:t>    void </a:t>
            </a:r>
            <a:r>
              <a:rPr lang="en-US" b="1" dirty="0" err="1">
                <a:solidFill>
                  <a:srgbClr val="0070C0"/>
                </a:solidFill>
              </a:rPr>
              <a:t>setpointHasChanged</a:t>
            </a:r>
            <a:r>
              <a:rPr lang="en-US" b="1" dirty="0">
                <a:solidFill>
                  <a:srgbClr val="0070C0"/>
                </a:solidFill>
              </a:rPr>
              <a:t>(</a:t>
            </a:r>
            <a:r>
              <a:rPr lang="en-US" b="1" dirty="0" err="1">
                <a:solidFill>
                  <a:srgbClr val="0070C0"/>
                </a:solidFill>
              </a:rPr>
              <a:t>int</a:t>
            </a:r>
            <a:r>
              <a:rPr lang="en-US" b="1" dirty="0">
                <a:solidFill>
                  <a:srgbClr val="0070C0"/>
                </a:solidFill>
              </a:rPr>
              <a:t> </a:t>
            </a:r>
            <a:r>
              <a:rPr lang="en-US" b="1" dirty="0" err="1">
                <a:solidFill>
                  <a:srgbClr val="0070C0"/>
                </a:solidFill>
              </a:rPr>
              <a:t>val</a:t>
            </a:r>
            <a:r>
              <a:rPr lang="en-US" b="1" dirty="0">
                <a:solidFill>
                  <a:srgbClr val="0070C0"/>
                </a:solidFill>
              </a:rPr>
              <a:t>);</a:t>
            </a:r>
          </a:p>
        </p:txBody>
      </p:sp>
      <p:sp>
        <p:nvSpPr>
          <p:cNvPr id="6" name="TextBox 5"/>
          <p:cNvSpPr txBox="1"/>
          <p:nvPr/>
        </p:nvSpPr>
        <p:spPr>
          <a:xfrm>
            <a:off x="6384961" y="1071155"/>
            <a:ext cx="3539302" cy="3139321"/>
          </a:xfrm>
          <a:prstGeom prst="rect">
            <a:avLst/>
          </a:prstGeom>
          <a:noFill/>
          <a:ln>
            <a:solidFill>
              <a:schemeClr val="tx1"/>
            </a:solidFill>
          </a:ln>
        </p:spPr>
        <p:txBody>
          <a:bodyPr wrap="none" rtlCol="0">
            <a:spAutoFit/>
          </a:bodyPr>
          <a:lstStyle/>
          <a:p>
            <a:endParaRPr lang="en-US" dirty="0"/>
          </a:p>
          <a:p>
            <a:r>
              <a:rPr lang="en-US" dirty="0"/>
              <a:t>private:</a:t>
            </a:r>
          </a:p>
          <a:p>
            <a:r>
              <a:rPr lang="en-US" dirty="0"/>
              <a:t>    void </a:t>
            </a:r>
            <a:r>
              <a:rPr lang="en-US" dirty="0" err="1"/>
              <a:t>setupSensor</a:t>
            </a:r>
            <a:r>
              <a:rPr lang="en-US" dirty="0"/>
              <a:t>();</a:t>
            </a:r>
          </a:p>
          <a:p>
            <a:r>
              <a:rPr lang="en-US" b="1" dirty="0">
                <a:solidFill>
                  <a:srgbClr val="0070C0"/>
                </a:solidFill>
              </a:rPr>
              <a:t>    void </a:t>
            </a:r>
            <a:r>
              <a:rPr lang="en-US" b="1" dirty="0" err="1">
                <a:solidFill>
                  <a:srgbClr val="0070C0"/>
                </a:solidFill>
              </a:rPr>
              <a:t>setupFurnace</a:t>
            </a:r>
            <a:r>
              <a:rPr lang="en-US" b="1" dirty="0">
                <a:solidFill>
                  <a:srgbClr val="0070C0"/>
                </a:solidFill>
              </a:rPr>
              <a:t>();</a:t>
            </a:r>
          </a:p>
          <a:p>
            <a:r>
              <a:rPr lang="en-US" b="1" dirty="0">
                <a:solidFill>
                  <a:srgbClr val="0070C0"/>
                </a:solidFill>
              </a:rPr>
              <a:t>    void </a:t>
            </a:r>
            <a:r>
              <a:rPr lang="en-US" b="1" dirty="0" err="1">
                <a:solidFill>
                  <a:srgbClr val="0070C0"/>
                </a:solidFill>
              </a:rPr>
              <a:t>setupUiControls</a:t>
            </a:r>
            <a:r>
              <a:rPr lang="en-US" b="1" dirty="0">
                <a:solidFill>
                  <a:srgbClr val="0070C0"/>
                </a:solidFill>
              </a:rPr>
              <a:t>();</a:t>
            </a:r>
          </a:p>
          <a:p>
            <a:endParaRPr lang="en-US" dirty="0"/>
          </a:p>
          <a:p>
            <a:r>
              <a:rPr lang="en-US" dirty="0"/>
              <a:t>    </a:t>
            </a:r>
            <a:r>
              <a:rPr lang="en-US" dirty="0" err="1"/>
              <a:t>Ui</a:t>
            </a:r>
            <a:r>
              <a:rPr lang="en-US" dirty="0"/>
              <a:t>::</a:t>
            </a:r>
            <a:r>
              <a:rPr lang="en-US" dirty="0" err="1"/>
              <a:t>MainWindow</a:t>
            </a:r>
            <a:r>
              <a:rPr lang="en-US" dirty="0"/>
              <a:t> *</a:t>
            </a:r>
            <a:r>
              <a:rPr lang="en-US" dirty="0" err="1"/>
              <a:t>ui</a:t>
            </a:r>
            <a:r>
              <a:rPr lang="en-US" dirty="0"/>
              <a:t>;  // the view</a:t>
            </a:r>
          </a:p>
          <a:p>
            <a:r>
              <a:rPr lang="en-US" dirty="0"/>
              <a:t>    </a:t>
            </a:r>
            <a:r>
              <a:rPr lang="en-US" dirty="0" err="1"/>
              <a:t>TemperatureSensor</a:t>
            </a:r>
            <a:r>
              <a:rPr lang="en-US" dirty="0"/>
              <a:t> </a:t>
            </a:r>
            <a:r>
              <a:rPr lang="en-US" dirty="0" err="1"/>
              <a:t>m_sensor</a:t>
            </a:r>
            <a:r>
              <a:rPr lang="en-US" dirty="0"/>
              <a:t>;</a:t>
            </a:r>
          </a:p>
          <a:p>
            <a:r>
              <a:rPr lang="en-US" b="1" dirty="0">
                <a:solidFill>
                  <a:srgbClr val="0070C0"/>
                </a:solidFill>
              </a:rPr>
              <a:t>    Furnace </a:t>
            </a:r>
            <a:r>
              <a:rPr lang="en-US" b="1" dirty="0" err="1">
                <a:solidFill>
                  <a:srgbClr val="0070C0"/>
                </a:solidFill>
              </a:rPr>
              <a:t>m_furnace</a:t>
            </a:r>
            <a:r>
              <a:rPr lang="en-US" b="1" dirty="0">
                <a:solidFill>
                  <a:srgbClr val="0070C0"/>
                </a:solidFill>
              </a:rPr>
              <a:t>;</a:t>
            </a:r>
          </a:p>
          <a:p>
            <a:r>
              <a:rPr lang="en-US" b="1" dirty="0">
                <a:solidFill>
                  <a:srgbClr val="0070C0"/>
                </a:solidFill>
              </a:rPr>
              <a:t>    </a:t>
            </a:r>
            <a:r>
              <a:rPr lang="en-US" b="1" dirty="0" err="1">
                <a:solidFill>
                  <a:srgbClr val="0070C0"/>
                </a:solidFill>
              </a:rPr>
              <a:t>SetPoint</a:t>
            </a:r>
            <a:r>
              <a:rPr lang="en-US" b="1" dirty="0">
                <a:solidFill>
                  <a:srgbClr val="0070C0"/>
                </a:solidFill>
              </a:rPr>
              <a:t> </a:t>
            </a:r>
            <a:r>
              <a:rPr lang="en-US" b="1" dirty="0" err="1">
                <a:solidFill>
                  <a:srgbClr val="0070C0"/>
                </a:solidFill>
              </a:rPr>
              <a:t>m_setPoint</a:t>
            </a:r>
            <a:r>
              <a:rPr lang="en-US" b="1" dirty="0">
                <a:solidFill>
                  <a:srgbClr val="0070C0"/>
                </a:solidFill>
              </a:rPr>
              <a:t>;</a:t>
            </a:r>
          </a:p>
          <a:p>
            <a:r>
              <a:rPr lang="en-US" dirty="0"/>
              <a:t>};</a:t>
            </a:r>
          </a:p>
        </p:txBody>
      </p:sp>
    </p:spTree>
    <p:extLst>
      <p:ext uri="{BB962C8B-B14F-4D97-AF65-F5344CB8AC3E}">
        <p14:creationId xmlns:p14="http://schemas.microsoft.com/office/powerpoint/2010/main" val="30521857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MainWindow.cpp</a:t>
            </a:r>
          </a:p>
        </p:txBody>
      </p:sp>
      <p:sp>
        <p:nvSpPr>
          <p:cNvPr id="4" name="TextBox 3"/>
          <p:cNvSpPr txBox="1"/>
          <p:nvPr/>
        </p:nvSpPr>
        <p:spPr>
          <a:xfrm>
            <a:off x="140096" y="1088571"/>
            <a:ext cx="5660575" cy="3416320"/>
          </a:xfrm>
          <a:prstGeom prst="rect">
            <a:avLst/>
          </a:prstGeom>
          <a:noFill/>
          <a:ln>
            <a:solidFill>
              <a:schemeClr val="tx1"/>
            </a:solidFill>
          </a:ln>
        </p:spPr>
        <p:txBody>
          <a:bodyPr wrap="square" rtlCol="0">
            <a:spAutoFit/>
          </a:bodyPr>
          <a:lstStyle/>
          <a:p>
            <a:r>
              <a:rPr lang="en-US" dirty="0"/>
              <a:t>#include "</a:t>
            </a:r>
            <a:r>
              <a:rPr lang="en-US" dirty="0" err="1"/>
              <a:t>MainWindow.h</a:t>
            </a:r>
            <a:r>
              <a:rPr lang="en-US" dirty="0"/>
              <a:t>"</a:t>
            </a:r>
          </a:p>
          <a:p>
            <a:r>
              <a:rPr lang="en-US" dirty="0"/>
              <a:t>#include "</a:t>
            </a:r>
            <a:r>
              <a:rPr lang="en-US" dirty="0" err="1"/>
              <a:t>ui_MainWindow.h</a:t>
            </a:r>
            <a:r>
              <a:rPr lang="en-US" dirty="0"/>
              <a:t>"</a:t>
            </a:r>
          </a:p>
          <a:p>
            <a:r>
              <a:rPr lang="en-US" dirty="0" err="1"/>
              <a:t>MainWindow</a:t>
            </a:r>
            <a:r>
              <a:rPr lang="en-US" dirty="0"/>
              <a:t>::</a:t>
            </a:r>
            <a:r>
              <a:rPr lang="en-US" dirty="0" err="1"/>
              <a:t>MainWindow</a:t>
            </a:r>
            <a:r>
              <a:rPr lang="en-US" dirty="0"/>
              <a:t>(</a:t>
            </a:r>
            <a:r>
              <a:rPr lang="en-US" dirty="0" err="1"/>
              <a:t>QWidget</a:t>
            </a:r>
            <a:r>
              <a:rPr lang="en-US" dirty="0"/>
              <a:t> *parent) :</a:t>
            </a:r>
          </a:p>
          <a:p>
            <a:r>
              <a:rPr lang="en-US" dirty="0"/>
              <a:t>    </a:t>
            </a:r>
            <a:r>
              <a:rPr lang="en-US" dirty="0" err="1"/>
              <a:t>QMainWindow</a:t>
            </a:r>
            <a:r>
              <a:rPr lang="en-US" dirty="0"/>
              <a:t>(parent),  </a:t>
            </a:r>
            <a:r>
              <a:rPr lang="en-US" dirty="0" err="1"/>
              <a:t>ui</a:t>
            </a:r>
            <a:r>
              <a:rPr lang="en-US" dirty="0"/>
              <a:t>(new </a:t>
            </a:r>
            <a:r>
              <a:rPr lang="en-US" dirty="0" err="1"/>
              <a:t>Ui</a:t>
            </a:r>
            <a:r>
              <a:rPr lang="en-US" dirty="0"/>
              <a:t>::</a:t>
            </a:r>
            <a:r>
              <a:rPr lang="en-US" dirty="0" err="1"/>
              <a:t>MainWindow</a:t>
            </a:r>
            <a:r>
              <a:rPr lang="en-US" dirty="0"/>
              <a:t>),</a:t>
            </a:r>
          </a:p>
          <a:p>
            <a:r>
              <a:rPr lang="en-US" dirty="0"/>
              <a:t>    </a:t>
            </a:r>
            <a:r>
              <a:rPr lang="en-US" dirty="0" err="1"/>
              <a:t>m_setPoint</a:t>
            </a:r>
            <a:r>
              <a:rPr lang="en-US" dirty="0"/>
              <a:t>(68)</a:t>
            </a:r>
          </a:p>
          <a:p>
            <a:r>
              <a:rPr lang="en-US" dirty="0"/>
              <a:t>{</a:t>
            </a:r>
          </a:p>
          <a:p>
            <a:r>
              <a:rPr lang="en-US" dirty="0"/>
              <a:t>    </a:t>
            </a:r>
            <a:r>
              <a:rPr lang="en-US" dirty="0" err="1"/>
              <a:t>ui</a:t>
            </a:r>
            <a:r>
              <a:rPr lang="en-US" dirty="0"/>
              <a:t>-&gt;</a:t>
            </a:r>
            <a:r>
              <a:rPr lang="en-US" dirty="0" err="1"/>
              <a:t>setupUi</a:t>
            </a:r>
            <a:r>
              <a:rPr lang="en-US" dirty="0"/>
              <a:t>(this);</a:t>
            </a:r>
          </a:p>
          <a:p>
            <a:r>
              <a:rPr lang="en-US" dirty="0"/>
              <a:t>    </a:t>
            </a:r>
            <a:r>
              <a:rPr lang="en-US" dirty="0" err="1"/>
              <a:t>setupSensor</a:t>
            </a:r>
            <a:r>
              <a:rPr lang="en-US" dirty="0"/>
              <a:t>();    // unchanged</a:t>
            </a:r>
          </a:p>
          <a:p>
            <a:r>
              <a:rPr lang="en-US" b="1" dirty="0">
                <a:solidFill>
                  <a:srgbClr val="0070C0"/>
                </a:solidFill>
              </a:rPr>
              <a:t>    </a:t>
            </a:r>
            <a:r>
              <a:rPr lang="en-US" b="1" dirty="0" err="1">
                <a:solidFill>
                  <a:srgbClr val="0070C0"/>
                </a:solidFill>
              </a:rPr>
              <a:t>setupFurnace</a:t>
            </a:r>
            <a:r>
              <a:rPr lang="en-US" b="1" dirty="0">
                <a:solidFill>
                  <a:srgbClr val="0070C0"/>
                </a:solidFill>
              </a:rPr>
              <a:t>();</a:t>
            </a:r>
          </a:p>
          <a:p>
            <a:r>
              <a:rPr lang="en-US" b="1" dirty="0">
                <a:solidFill>
                  <a:srgbClr val="0070C0"/>
                </a:solidFill>
              </a:rPr>
              <a:t>    </a:t>
            </a:r>
            <a:r>
              <a:rPr lang="en-US" b="1" dirty="0" err="1">
                <a:solidFill>
                  <a:srgbClr val="0070C0"/>
                </a:solidFill>
              </a:rPr>
              <a:t>setupUiControls</a:t>
            </a:r>
            <a:r>
              <a:rPr lang="en-US" b="1" dirty="0">
                <a:solidFill>
                  <a:srgbClr val="0070C0"/>
                </a:solidFill>
              </a:rPr>
              <a:t>();</a:t>
            </a:r>
          </a:p>
          <a:p>
            <a:r>
              <a:rPr lang="en-US" dirty="0"/>
              <a:t>}</a:t>
            </a:r>
          </a:p>
          <a:p>
            <a:endParaRPr lang="en-US" dirty="0"/>
          </a:p>
        </p:txBody>
      </p:sp>
      <p:sp>
        <p:nvSpPr>
          <p:cNvPr id="5" name="TextBox 4"/>
          <p:cNvSpPr txBox="1"/>
          <p:nvPr/>
        </p:nvSpPr>
        <p:spPr>
          <a:xfrm>
            <a:off x="6252755" y="409301"/>
            <a:ext cx="5834743" cy="5909310"/>
          </a:xfrm>
          <a:prstGeom prst="rect">
            <a:avLst/>
          </a:prstGeom>
          <a:noFill/>
          <a:ln>
            <a:solidFill>
              <a:schemeClr val="tx1"/>
            </a:solidFill>
          </a:ln>
        </p:spPr>
        <p:txBody>
          <a:bodyPr wrap="square" rtlCol="0">
            <a:spAutoFit/>
          </a:bodyPr>
          <a:lstStyle/>
          <a:p>
            <a:r>
              <a:rPr lang="en-US" b="1" dirty="0">
                <a:solidFill>
                  <a:srgbClr val="0070C0"/>
                </a:solidFill>
              </a:rPr>
              <a:t>void </a:t>
            </a:r>
            <a:r>
              <a:rPr lang="en-US" b="1" dirty="0" err="1">
                <a:solidFill>
                  <a:srgbClr val="0070C0"/>
                </a:solidFill>
              </a:rPr>
              <a:t>MainWindow</a:t>
            </a:r>
            <a:r>
              <a:rPr lang="en-US" b="1" dirty="0">
                <a:solidFill>
                  <a:srgbClr val="0070C0"/>
                </a:solidFill>
              </a:rPr>
              <a:t>::</a:t>
            </a:r>
            <a:r>
              <a:rPr lang="en-US" b="1" dirty="0" err="1">
                <a:solidFill>
                  <a:srgbClr val="0070C0"/>
                </a:solidFill>
              </a:rPr>
              <a:t>setupFurnace</a:t>
            </a:r>
            <a:r>
              <a:rPr lang="en-US" b="1" dirty="0">
                <a:solidFill>
                  <a:srgbClr val="0070C0"/>
                </a:solidFill>
              </a:rPr>
              <a:t>()</a:t>
            </a:r>
          </a:p>
          <a:p>
            <a:r>
              <a:rPr lang="en-US" b="1" dirty="0">
                <a:solidFill>
                  <a:srgbClr val="0070C0"/>
                </a:solidFill>
              </a:rPr>
              <a:t>{</a:t>
            </a:r>
          </a:p>
          <a:p>
            <a:r>
              <a:rPr lang="en-US" b="1" dirty="0">
                <a:solidFill>
                  <a:srgbClr val="0070C0"/>
                </a:solidFill>
              </a:rPr>
              <a:t>    connect(&amp;</a:t>
            </a:r>
            <a:r>
              <a:rPr lang="en-US" b="1" dirty="0" err="1">
                <a:solidFill>
                  <a:srgbClr val="0070C0"/>
                </a:solidFill>
              </a:rPr>
              <a:t>m_furnace</a:t>
            </a:r>
            <a:r>
              <a:rPr lang="en-US" b="1" dirty="0">
                <a:solidFill>
                  <a:srgbClr val="0070C0"/>
                </a:solidFill>
              </a:rPr>
              <a:t>,                SIGNAL(heating(bool)),</a:t>
            </a:r>
          </a:p>
          <a:p>
            <a:r>
              <a:rPr lang="en-US" b="1" dirty="0">
                <a:solidFill>
                  <a:srgbClr val="0070C0"/>
                </a:solidFill>
              </a:rPr>
              <a:t>            </a:t>
            </a:r>
            <a:r>
              <a:rPr lang="en-US" b="1" dirty="0" err="1">
                <a:solidFill>
                  <a:srgbClr val="0070C0"/>
                </a:solidFill>
              </a:rPr>
              <a:t>ui</a:t>
            </a:r>
            <a:r>
              <a:rPr lang="en-US" b="1" dirty="0">
                <a:solidFill>
                  <a:srgbClr val="0070C0"/>
                </a:solidFill>
              </a:rPr>
              <a:t>-&gt;</a:t>
            </a:r>
            <a:r>
              <a:rPr lang="en-US" b="1" dirty="0" err="1">
                <a:solidFill>
                  <a:srgbClr val="0070C0"/>
                </a:solidFill>
              </a:rPr>
              <a:t>isHeatingRadioButton</a:t>
            </a:r>
            <a:r>
              <a:rPr lang="en-US" b="1" dirty="0">
                <a:solidFill>
                  <a:srgbClr val="0070C0"/>
                </a:solidFill>
              </a:rPr>
              <a:t>, SLOT(</a:t>
            </a:r>
            <a:r>
              <a:rPr lang="en-US" b="1" dirty="0" err="1">
                <a:solidFill>
                  <a:srgbClr val="0070C0"/>
                </a:solidFill>
              </a:rPr>
              <a:t>setChecked</a:t>
            </a:r>
            <a:r>
              <a:rPr lang="en-US" b="1" dirty="0">
                <a:solidFill>
                  <a:srgbClr val="0070C0"/>
                </a:solidFill>
              </a:rPr>
              <a:t>(bool)));</a:t>
            </a:r>
          </a:p>
          <a:p>
            <a:endParaRPr lang="en-US" b="1" dirty="0">
              <a:solidFill>
                <a:srgbClr val="0070C0"/>
              </a:solidFill>
            </a:endParaRPr>
          </a:p>
          <a:p>
            <a:r>
              <a:rPr lang="en-US" b="1" dirty="0">
                <a:solidFill>
                  <a:srgbClr val="0070C0"/>
                </a:solidFill>
              </a:rPr>
              <a:t>    connect(&amp;</a:t>
            </a:r>
            <a:r>
              <a:rPr lang="en-US" b="1" dirty="0" err="1">
                <a:solidFill>
                  <a:srgbClr val="0070C0"/>
                </a:solidFill>
              </a:rPr>
              <a:t>m_setPoint</a:t>
            </a:r>
            <a:r>
              <a:rPr lang="en-US" b="1" dirty="0">
                <a:solidFill>
                  <a:srgbClr val="0070C0"/>
                </a:solidFill>
              </a:rPr>
              <a:t>, SIGNAL(</a:t>
            </a:r>
            <a:r>
              <a:rPr lang="en-US" b="1" dirty="0" err="1">
                <a:solidFill>
                  <a:srgbClr val="0070C0"/>
                </a:solidFill>
              </a:rPr>
              <a:t>newControlState</a:t>
            </a:r>
            <a:r>
              <a:rPr lang="en-US" b="1" dirty="0">
                <a:solidFill>
                  <a:srgbClr val="0070C0"/>
                </a:solidFill>
              </a:rPr>
              <a:t>(bool)),</a:t>
            </a:r>
          </a:p>
          <a:p>
            <a:r>
              <a:rPr lang="en-US" b="1" dirty="0">
                <a:solidFill>
                  <a:srgbClr val="0070C0"/>
                </a:solidFill>
              </a:rPr>
              <a:t>                    &amp;</a:t>
            </a:r>
            <a:r>
              <a:rPr lang="en-US" b="1" dirty="0" err="1">
                <a:solidFill>
                  <a:srgbClr val="0070C0"/>
                </a:solidFill>
              </a:rPr>
              <a:t>m_furnace</a:t>
            </a:r>
            <a:r>
              <a:rPr lang="en-US" b="1" dirty="0">
                <a:solidFill>
                  <a:srgbClr val="0070C0"/>
                </a:solidFill>
              </a:rPr>
              <a:t>,      SLOT(</a:t>
            </a:r>
            <a:r>
              <a:rPr lang="en-US" b="1" dirty="0" err="1">
                <a:solidFill>
                  <a:srgbClr val="0070C0"/>
                </a:solidFill>
              </a:rPr>
              <a:t>setOn</a:t>
            </a:r>
            <a:r>
              <a:rPr lang="en-US" b="1" dirty="0">
                <a:solidFill>
                  <a:srgbClr val="0070C0"/>
                </a:solidFill>
              </a:rPr>
              <a:t>(bool)));</a:t>
            </a:r>
          </a:p>
          <a:p>
            <a:r>
              <a:rPr lang="en-US" b="1" dirty="0">
                <a:solidFill>
                  <a:srgbClr val="0070C0"/>
                </a:solidFill>
              </a:rPr>
              <a:t>}</a:t>
            </a:r>
          </a:p>
          <a:p>
            <a:endParaRPr lang="en-US" b="1" dirty="0">
              <a:solidFill>
                <a:srgbClr val="0070C0"/>
              </a:solidFill>
            </a:endParaRPr>
          </a:p>
          <a:p>
            <a:r>
              <a:rPr lang="en-US" b="1" dirty="0">
                <a:solidFill>
                  <a:srgbClr val="0070C0"/>
                </a:solidFill>
              </a:rPr>
              <a:t>void </a:t>
            </a:r>
            <a:r>
              <a:rPr lang="en-US" b="1" dirty="0" err="1">
                <a:solidFill>
                  <a:srgbClr val="0070C0"/>
                </a:solidFill>
              </a:rPr>
              <a:t>MainWindow</a:t>
            </a:r>
            <a:r>
              <a:rPr lang="en-US" b="1" dirty="0">
                <a:solidFill>
                  <a:srgbClr val="0070C0"/>
                </a:solidFill>
              </a:rPr>
              <a:t>::</a:t>
            </a:r>
            <a:r>
              <a:rPr lang="en-US" b="1" dirty="0" err="1">
                <a:solidFill>
                  <a:srgbClr val="0070C0"/>
                </a:solidFill>
              </a:rPr>
              <a:t>setupUiControls</a:t>
            </a:r>
            <a:r>
              <a:rPr lang="en-US" b="1" dirty="0">
                <a:solidFill>
                  <a:srgbClr val="0070C0"/>
                </a:solidFill>
              </a:rPr>
              <a:t>()</a:t>
            </a:r>
          </a:p>
          <a:p>
            <a:r>
              <a:rPr lang="en-US" b="1" dirty="0">
                <a:solidFill>
                  <a:srgbClr val="0070C0"/>
                </a:solidFill>
              </a:rPr>
              <a:t>{</a:t>
            </a:r>
          </a:p>
          <a:p>
            <a:r>
              <a:rPr lang="en-US" b="1" dirty="0">
                <a:solidFill>
                  <a:srgbClr val="0070C0"/>
                </a:solidFill>
              </a:rPr>
              <a:t>   connect(</a:t>
            </a:r>
            <a:r>
              <a:rPr lang="en-US" b="1" dirty="0" err="1">
                <a:solidFill>
                  <a:srgbClr val="0070C0"/>
                </a:solidFill>
              </a:rPr>
              <a:t>ui</a:t>
            </a:r>
            <a:r>
              <a:rPr lang="en-US" b="1" dirty="0">
                <a:solidFill>
                  <a:srgbClr val="0070C0"/>
                </a:solidFill>
              </a:rPr>
              <a:t>-&gt;</a:t>
            </a:r>
            <a:r>
              <a:rPr lang="en-US" b="1" dirty="0" err="1">
                <a:solidFill>
                  <a:srgbClr val="0070C0"/>
                </a:solidFill>
              </a:rPr>
              <a:t>setPointSpinBox</a:t>
            </a:r>
            <a:r>
              <a:rPr lang="en-US" b="1" dirty="0">
                <a:solidFill>
                  <a:srgbClr val="0070C0"/>
                </a:solidFill>
              </a:rPr>
              <a:t>, SIGNAL(</a:t>
            </a:r>
            <a:r>
              <a:rPr lang="en-US" b="1" dirty="0" err="1">
                <a:solidFill>
                  <a:srgbClr val="0070C0"/>
                </a:solidFill>
              </a:rPr>
              <a:t>valueChanged</a:t>
            </a:r>
            <a:r>
              <a:rPr lang="en-US" b="1" dirty="0">
                <a:solidFill>
                  <a:srgbClr val="0070C0"/>
                </a:solidFill>
              </a:rPr>
              <a:t>(</a:t>
            </a:r>
            <a:r>
              <a:rPr lang="en-US" b="1" dirty="0" err="1">
                <a:solidFill>
                  <a:srgbClr val="0070C0"/>
                </a:solidFill>
              </a:rPr>
              <a:t>int</a:t>
            </a:r>
            <a:r>
              <a:rPr lang="en-US" b="1" dirty="0">
                <a:solidFill>
                  <a:srgbClr val="0070C0"/>
                </a:solidFill>
              </a:rPr>
              <a:t>)),</a:t>
            </a:r>
          </a:p>
          <a:p>
            <a:r>
              <a:rPr lang="en-US" b="1" dirty="0">
                <a:solidFill>
                  <a:srgbClr val="0070C0"/>
                </a:solidFill>
              </a:rPr>
              <a:t>                  &amp;</a:t>
            </a:r>
            <a:r>
              <a:rPr lang="en-US" b="1" dirty="0" err="1">
                <a:solidFill>
                  <a:srgbClr val="C00000"/>
                </a:solidFill>
              </a:rPr>
              <a:t>m_setPoint</a:t>
            </a:r>
            <a:r>
              <a:rPr lang="en-US" b="1" dirty="0">
                <a:solidFill>
                  <a:srgbClr val="0070C0"/>
                </a:solidFill>
              </a:rPr>
              <a:t>, SLOT(</a:t>
            </a:r>
            <a:r>
              <a:rPr lang="en-US" b="1" dirty="0" err="1">
                <a:solidFill>
                  <a:schemeClr val="accent6">
                    <a:lumMod val="75000"/>
                  </a:schemeClr>
                </a:solidFill>
              </a:rPr>
              <a:t>setDesiredTemperature</a:t>
            </a:r>
            <a:r>
              <a:rPr lang="en-US" b="1" dirty="0">
                <a:solidFill>
                  <a:schemeClr val="accent6">
                    <a:lumMod val="75000"/>
                  </a:schemeClr>
                </a:solidFill>
              </a:rPr>
              <a:t>(</a:t>
            </a:r>
            <a:r>
              <a:rPr lang="en-US" b="1" dirty="0" err="1">
                <a:solidFill>
                  <a:schemeClr val="accent6">
                    <a:lumMod val="75000"/>
                  </a:schemeClr>
                </a:solidFill>
              </a:rPr>
              <a:t>int</a:t>
            </a:r>
            <a:r>
              <a:rPr lang="en-US" b="1" dirty="0">
                <a:solidFill>
                  <a:schemeClr val="accent6">
                    <a:lumMod val="75000"/>
                  </a:schemeClr>
                </a:solidFill>
              </a:rPr>
              <a:t>)</a:t>
            </a:r>
            <a:r>
              <a:rPr lang="en-US" b="1" dirty="0">
                <a:solidFill>
                  <a:srgbClr val="0070C0"/>
                </a:solidFill>
              </a:rPr>
              <a:t>));</a:t>
            </a:r>
          </a:p>
          <a:p>
            <a:r>
              <a:rPr lang="en-US" b="1" dirty="0">
                <a:solidFill>
                  <a:srgbClr val="0070C0"/>
                </a:solidFill>
              </a:rPr>
              <a:t>    connect(</a:t>
            </a:r>
            <a:r>
              <a:rPr lang="en-US" b="1" dirty="0" err="1">
                <a:solidFill>
                  <a:srgbClr val="0070C0"/>
                </a:solidFill>
              </a:rPr>
              <a:t>ui</a:t>
            </a:r>
            <a:r>
              <a:rPr lang="en-US" b="1" dirty="0">
                <a:solidFill>
                  <a:srgbClr val="0070C0"/>
                </a:solidFill>
              </a:rPr>
              <a:t>-&gt;</a:t>
            </a:r>
            <a:r>
              <a:rPr lang="en-US" b="1" dirty="0" err="1">
                <a:solidFill>
                  <a:srgbClr val="0070C0"/>
                </a:solidFill>
              </a:rPr>
              <a:t>setPointSlider</a:t>
            </a:r>
            <a:r>
              <a:rPr lang="en-US" b="1" dirty="0">
                <a:solidFill>
                  <a:srgbClr val="0070C0"/>
                </a:solidFill>
              </a:rPr>
              <a:t>,    SIGNAL(</a:t>
            </a:r>
            <a:r>
              <a:rPr lang="en-US" b="1" dirty="0" err="1">
                <a:solidFill>
                  <a:srgbClr val="0070C0"/>
                </a:solidFill>
              </a:rPr>
              <a:t>valueChanged</a:t>
            </a:r>
            <a:r>
              <a:rPr lang="en-US" b="1" dirty="0">
                <a:solidFill>
                  <a:srgbClr val="0070C0"/>
                </a:solidFill>
              </a:rPr>
              <a:t>(</a:t>
            </a:r>
            <a:r>
              <a:rPr lang="en-US" b="1" dirty="0" err="1">
                <a:solidFill>
                  <a:srgbClr val="0070C0"/>
                </a:solidFill>
              </a:rPr>
              <a:t>int</a:t>
            </a:r>
            <a:r>
              <a:rPr lang="en-US" b="1" dirty="0">
                <a:solidFill>
                  <a:srgbClr val="0070C0"/>
                </a:solidFill>
              </a:rPr>
              <a:t>)),</a:t>
            </a:r>
          </a:p>
          <a:p>
            <a:r>
              <a:rPr lang="en-US" b="1" dirty="0">
                <a:solidFill>
                  <a:srgbClr val="0070C0"/>
                </a:solidFill>
              </a:rPr>
              <a:t>                  &amp;</a:t>
            </a:r>
            <a:r>
              <a:rPr lang="en-US" b="1" dirty="0" err="1">
                <a:solidFill>
                  <a:srgbClr val="C00000"/>
                </a:solidFill>
              </a:rPr>
              <a:t>m_setPoint</a:t>
            </a:r>
            <a:r>
              <a:rPr lang="en-US" b="1" dirty="0">
                <a:solidFill>
                  <a:srgbClr val="0070C0"/>
                </a:solidFill>
              </a:rPr>
              <a:t>, SLOT(</a:t>
            </a:r>
            <a:r>
              <a:rPr lang="en-US" b="1" dirty="0" err="1">
                <a:solidFill>
                  <a:schemeClr val="accent6">
                    <a:lumMod val="75000"/>
                  </a:schemeClr>
                </a:solidFill>
              </a:rPr>
              <a:t>setDesiredTemperature</a:t>
            </a:r>
            <a:r>
              <a:rPr lang="en-US" b="1" dirty="0">
                <a:solidFill>
                  <a:schemeClr val="accent6">
                    <a:lumMod val="75000"/>
                  </a:schemeClr>
                </a:solidFill>
              </a:rPr>
              <a:t>(</a:t>
            </a:r>
            <a:r>
              <a:rPr lang="en-US" b="1" dirty="0" err="1">
                <a:solidFill>
                  <a:schemeClr val="accent6">
                    <a:lumMod val="75000"/>
                  </a:schemeClr>
                </a:solidFill>
              </a:rPr>
              <a:t>int</a:t>
            </a:r>
            <a:r>
              <a:rPr lang="en-US" b="1" dirty="0">
                <a:solidFill>
                  <a:schemeClr val="accent6">
                    <a:lumMod val="75000"/>
                  </a:schemeClr>
                </a:solidFill>
              </a:rPr>
              <a:t>)</a:t>
            </a:r>
            <a:r>
              <a:rPr lang="en-US" b="1" dirty="0">
                <a:solidFill>
                  <a:srgbClr val="0070C0"/>
                </a:solidFill>
              </a:rPr>
              <a:t>));</a:t>
            </a:r>
          </a:p>
          <a:p>
            <a:endParaRPr lang="en-US" b="1" dirty="0">
              <a:solidFill>
                <a:srgbClr val="0070C0"/>
              </a:solidFill>
            </a:endParaRPr>
          </a:p>
          <a:p>
            <a:r>
              <a:rPr lang="en-US" b="1" dirty="0">
                <a:solidFill>
                  <a:srgbClr val="0070C0"/>
                </a:solidFill>
              </a:rPr>
              <a:t>    connect(&amp;</a:t>
            </a:r>
            <a:r>
              <a:rPr lang="en-US" b="1" dirty="0" err="1">
                <a:solidFill>
                  <a:srgbClr val="C00000"/>
                </a:solidFill>
              </a:rPr>
              <a:t>m_setPoint</a:t>
            </a:r>
            <a:r>
              <a:rPr lang="en-US" b="1" dirty="0">
                <a:solidFill>
                  <a:srgbClr val="0070C0"/>
                </a:solidFill>
              </a:rPr>
              <a:t>, SIGNAL(</a:t>
            </a:r>
            <a:r>
              <a:rPr lang="en-US" b="1" dirty="0" err="1">
                <a:solidFill>
                  <a:srgbClr val="0070C0"/>
                </a:solidFill>
              </a:rPr>
              <a:t>newSetPoint</a:t>
            </a:r>
            <a:r>
              <a:rPr lang="en-US" b="1" dirty="0">
                <a:solidFill>
                  <a:srgbClr val="0070C0"/>
                </a:solidFill>
              </a:rPr>
              <a:t>(</a:t>
            </a:r>
            <a:r>
              <a:rPr lang="en-US" b="1" dirty="0" err="1">
                <a:solidFill>
                  <a:srgbClr val="0070C0"/>
                </a:solidFill>
              </a:rPr>
              <a:t>int</a:t>
            </a:r>
            <a:r>
              <a:rPr lang="en-US" b="1" dirty="0">
                <a:solidFill>
                  <a:srgbClr val="0070C0"/>
                </a:solidFill>
              </a:rPr>
              <a:t>)),</a:t>
            </a:r>
          </a:p>
          <a:p>
            <a:r>
              <a:rPr lang="en-US" b="1" dirty="0">
                <a:solidFill>
                  <a:srgbClr val="0070C0"/>
                </a:solidFill>
              </a:rPr>
              <a:t>                                     this, SLOT(</a:t>
            </a:r>
            <a:r>
              <a:rPr lang="en-US" b="1" dirty="0" err="1">
                <a:solidFill>
                  <a:srgbClr val="0070C0"/>
                </a:solidFill>
              </a:rPr>
              <a:t>setpointHasChanged</a:t>
            </a:r>
            <a:r>
              <a:rPr lang="en-US" b="1" dirty="0">
                <a:solidFill>
                  <a:srgbClr val="0070C0"/>
                </a:solidFill>
              </a:rPr>
              <a:t>(</a:t>
            </a:r>
            <a:r>
              <a:rPr lang="en-US" b="1" dirty="0" err="1">
                <a:solidFill>
                  <a:srgbClr val="0070C0"/>
                </a:solidFill>
              </a:rPr>
              <a:t>int</a:t>
            </a:r>
            <a:r>
              <a:rPr lang="en-US" b="1" dirty="0">
                <a:solidFill>
                  <a:srgbClr val="0070C0"/>
                </a:solidFill>
              </a:rPr>
              <a:t>)));</a:t>
            </a:r>
          </a:p>
          <a:p>
            <a:endParaRPr lang="en-US" b="1" dirty="0">
              <a:solidFill>
                <a:srgbClr val="0070C0"/>
              </a:solidFill>
            </a:endParaRPr>
          </a:p>
          <a:p>
            <a:r>
              <a:rPr lang="en-US" b="1" dirty="0">
                <a:solidFill>
                  <a:srgbClr val="0070C0"/>
                </a:solidFill>
              </a:rPr>
              <a:t>    </a:t>
            </a:r>
            <a:r>
              <a:rPr lang="en-US" b="1" dirty="0" err="1">
                <a:solidFill>
                  <a:srgbClr val="0070C0"/>
                </a:solidFill>
              </a:rPr>
              <a:t>setpointHasChanged</a:t>
            </a:r>
            <a:r>
              <a:rPr lang="en-US" b="1" dirty="0">
                <a:solidFill>
                  <a:srgbClr val="0070C0"/>
                </a:solidFill>
              </a:rPr>
              <a:t>(</a:t>
            </a:r>
            <a:r>
              <a:rPr lang="en-US" b="1" dirty="0" err="1">
                <a:solidFill>
                  <a:srgbClr val="0070C0"/>
                </a:solidFill>
              </a:rPr>
              <a:t>m_setPoint.currentValue</a:t>
            </a:r>
            <a:r>
              <a:rPr lang="en-US" b="1" dirty="0">
                <a:solidFill>
                  <a:srgbClr val="0070C0"/>
                </a:solidFill>
              </a:rPr>
              <a:t>());</a:t>
            </a:r>
          </a:p>
          <a:p>
            <a:r>
              <a:rPr lang="en-US" b="1" dirty="0">
                <a:solidFill>
                  <a:srgbClr val="0070C0"/>
                </a:solidFill>
              </a:rPr>
              <a:t>}</a:t>
            </a:r>
            <a:endParaRPr lang="en-US" dirty="0"/>
          </a:p>
        </p:txBody>
      </p:sp>
    </p:spTree>
    <p:extLst>
      <p:ext uri="{BB962C8B-B14F-4D97-AF65-F5344CB8AC3E}">
        <p14:creationId xmlns:p14="http://schemas.microsoft.com/office/powerpoint/2010/main" val="23898049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MainWindow.cpp</a:t>
            </a:r>
          </a:p>
        </p:txBody>
      </p:sp>
      <p:sp>
        <p:nvSpPr>
          <p:cNvPr id="4" name="TextBox 3"/>
          <p:cNvSpPr txBox="1"/>
          <p:nvPr/>
        </p:nvSpPr>
        <p:spPr>
          <a:xfrm>
            <a:off x="95790" y="1280160"/>
            <a:ext cx="7733215" cy="4801314"/>
          </a:xfrm>
          <a:prstGeom prst="rect">
            <a:avLst/>
          </a:prstGeom>
          <a:noFill/>
          <a:ln>
            <a:solidFill>
              <a:schemeClr val="tx1"/>
            </a:solidFill>
          </a:ln>
        </p:spPr>
        <p:txBody>
          <a:bodyPr wrap="square" rtlCol="0">
            <a:spAutoFit/>
          </a:bodyPr>
          <a:lstStyle/>
          <a:p>
            <a:r>
              <a:rPr lang="en-US" dirty="0"/>
              <a:t>void </a:t>
            </a:r>
            <a:r>
              <a:rPr lang="en-US" dirty="0" err="1"/>
              <a:t>MainWindow</a:t>
            </a:r>
            <a:r>
              <a:rPr lang="en-US" dirty="0"/>
              <a:t>::</a:t>
            </a:r>
            <a:r>
              <a:rPr lang="en-US" dirty="0" err="1"/>
              <a:t>temperatureHasChangedTo</a:t>
            </a:r>
            <a:r>
              <a:rPr lang="en-US" dirty="0"/>
              <a:t>(double temperature)</a:t>
            </a:r>
          </a:p>
          <a:p>
            <a:r>
              <a:rPr lang="en-US" dirty="0"/>
              <a:t>{</a:t>
            </a:r>
          </a:p>
          <a:p>
            <a:r>
              <a:rPr lang="en-US" b="1" dirty="0">
                <a:solidFill>
                  <a:srgbClr val="0070C0"/>
                </a:solidFill>
              </a:rPr>
              <a:t>    // Keep both views in sync</a:t>
            </a:r>
          </a:p>
          <a:p>
            <a:r>
              <a:rPr lang="en-US" dirty="0"/>
              <a:t>    </a:t>
            </a:r>
            <a:r>
              <a:rPr lang="en-US" dirty="0" err="1"/>
              <a:t>ui</a:t>
            </a:r>
            <a:r>
              <a:rPr lang="en-US" dirty="0"/>
              <a:t>-&gt;</a:t>
            </a:r>
            <a:r>
              <a:rPr lang="en-US" dirty="0" err="1"/>
              <a:t>temperatureLabel</a:t>
            </a:r>
            <a:r>
              <a:rPr lang="en-US" dirty="0"/>
              <a:t>-&gt;</a:t>
            </a:r>
            <a:r>
              <a:rPr lang="en-US" dirty="0" err="1"/>
              <a:t>setText</a:t>
            </a:r>
            <a:r>
              <a:rPr lang="en-US" dirty="0"/>
              <a:t>(</a:t>
            </a:r>
            <a:r>
              <a:rPr lang="en-US" dirty="0" err="1"/>
              <a:t>QString</a:t>
            </a:r>
            <a:r>
              <a:rPr lang="en-US" dirty="0"/>
              <a:t>("%1").</a:t>
            </a:r>
            <a:r>
              <a:rPr lang="en-US" dirty="0" err="1"/>
              <a:t>arg</a:t>
            </a:r>
            <a:r>
              <a:rPr lang="en-US" dirty="0"/>
              <a:t>(temperature));</a:t>
            </a:r>
          </a:p>
          <a:p>
            <a:r>
              <a:rPr lang="en-US" b="1" dirty="0">
                <a:solidFill>
                  <a:srgbClr val="0070C0"/>
                </a:solidFill>
              </a:rPr>
              <a:t>    </a:t>
            </a:r>
            <a:r>
              <a:rPr lang="en-US" b="1" dirty="0" err="1">
                <a:solidFill>
                  <a:srgbClr val="0070C0"/>
                </a:solidFill>
              </a:rPr>
              <a:t>ui</a:t>
            </a:r>
            <a:r>
              <a:rPr lang="en-US" b="1" dirty="0">
                <a:solidFill>
                  <a:srgbClr val="0070C0"/>
                </a:solidFill>
              </a:rPr>
              <a:t>-&gt;</a:t>
            </a:r>
            <a:r>
              <a:rPr lang="en-US" b="1" dirty="0" err="1">
                <a:solidFill>
                  <a:srgbClr val="0070C0"/>
                </a:solidFill>
              </a:rPr>
              <a:t>temperatureSlider</a:t>
            </a:r>
            <a:r>
              <a:rPr lang="en-US" b="1" dirty="0">
                <a:solidFill>
                  <a:srgbClr val="0070C0"/>
                </a:solidFill>
              </a:rPr>
              <a:t>-&gt;</a:t>
            </a:r>
            <a:r>
              <a:rPr lang="en-US" b="1" dirty="0" err="1">
                <a:solidFill>
                  <a:srgbClr val="0070C0"/>
                </a:solidFill>
              </a:rPr>
              <a:t>setValue</a:t>
            </a:r>
            <a:r>
              <a:rPr lang="en-US" b="1" dirty="0">
                <a:solidFill>
                  <a:srgbClr val="0070C0"/>
                </a:solidFill>
              </a:rPr>
              <a:t>(</a:t>
            </a:r>
            <a:r>
              <a:rPr lang="en-US" b="1" dirty="0" err="1">
                <a:solidFill>
                  <a:srgbClr val="0070C0"/>
                </a:solidFill>
              </a:rPr>
              <a:t>int</a:t>
            </a:r>
            <a:r>
              <a:rPr lang="en-US" b="1" dirty="0">
                <a:solidFill>
                  <a:srgbClr val="0070C0"/>
                </a:solidFill>
              </a:rPr>
              <a:t>(temperature));</a:t>
            </a:r>
          </a:p>
          <a:p>
            <a:endParaRPr lang="en-US" b="1" dirty="0">
              <a:solidFill>
                <a:srgbClr val="0070C0"/>
              </a:solidFill>
            </a:endParaRPr>
          </a:p>
          <a:p>
            <a:r>
              <a:rPr lang="en-US" b="1" dirty="0">
                <a:solidFill>
                  <a:srgbClr val="0070C0"/>
                </a:solidFill>
              </a:rPr>
              <a:t>    </a:t>
            </a:r>
            <a:r>
              <a:rPr lang="en-US" b="1" dirty="0" err="1">
                <a:solidFill>
                  <a:srgbClr val="0070C0"/>
                </a:solidFill>
              </a:rPr>
              <a:t>m_setPoint.announceControlChanges</a:t>
            </a:r>
            <a:r>
              <a:rPr lang="en-US" b="1" dirty="0">
                <a:solidFill>
                  <a:srgbClr val="0070C0"/>
                </a:solidFill>
              </a:rPr>
              <a:t>(temperature);</a:t>
            </a:r>
          </a:p>
          <a:p>
            <a:r>
              <a:rPr lang="en-US" dirty="0"/>
              <a:t>}</a:t>
            </a:r>
          </a:p>
          <a:p>
            <a:endParaRPr lang="en-US" dirty="0"/>
          </a:p>
          <a:p>
            <a:r>
              <a:rPr lang="en-US" b="1" dirty="0">
                <a:solidFill>
                  <a:srgbClr val="0070C0"/>
                </a:solidFill>
              </a:rPr>
              <a:t>void </a:t>
            </a:r>
            <a:r>
              <a:rPr lang="en-US" b="1" dirty="0" err="1">
                <a:solidFill>
                  <a:srgbClr val="0070C0"/>
                </a:solidFill>
              </a:rPr>
              <a:t>MainWindow</a:t>
            </a:r>
            <a:r>
              <a:rPr lang="en-US" b="1" dirty="0">
                <a:solidFill>
                  <a:srgbClr val="0070C0"/>
                </a:solidFill>
              </a:rPr>
              <a:t>::</a:t>
            </a:r>
            <a:r>
              <a:rPr lang="en-US" b="1" dirty="0" err="1">
                <a:solidFill>
                  <a:srgbClr val="0070C0"/>
                </a:solidFill>
              </a:rPr>
              <a:t>setpointHasChanged</a:t>
            </a:r>
            <a:r>
              <a:rPr lang="en-US" b="1" dirty="0">
                <a:solidFill>
                  <a:srgbClr val="0070C0"/>
                </a:solidFill>
              </a:rPr>
              <a:t>(</a:t>
            </a:r>
            <a:r>
              <a:rPr lang="en-US" b="1" dirty="0" err="1">
                <a:solidFill>
                  <a:srgbClr val="0070C0"/>
                </a:solidFill>
              </a:rPr>
              <a:t>int</a:t>
            </a:r>
            <a:r>
              <a:rPr lang="en-US" b="1" dirty="0">
                <a:solidFill>
                  <a:srgbClr val="0070C0"/>
                </a:solidFill>
              </a:rPr>
              <a:t> </a:t>
            </a:r>
            <a:r>
              <a:rPr lang="en-US" b="1" dirty="0" err="1">
                <a:solidFill>
                  <a:srgbClr val="0070C0"/>
                </a:solidFill>
              </a:rPr>
              <a:t>val</a:t>
            </a:r>
            <a:r>
              <a:rPr lang="en-US" b="1" dirty="0">
                <a:solidFill>
                  <a:srgbClr val="0070C0"/>
                </a:solidFill>
              </a:rPr>
              <a:t>)</a:t>
            </a:r>
          </a:p>
          <a:p>
            <a:r>
              <a:rPr lang="en-US" b="1" dirty="0">
                <a:solidFill>
                  <a:srgbClr val="0070C0"/>
                </a:solidFill>
              </a:rPr>
              <a:t>{</a:t>
            </a:r>
          </a:p>
          <a:p>
            <a:r>
              <a:rPr lang="en-US" b="1" dirty="0">
                <a:solidFill>
                  <a:srgbClr val="0070C0"/>
                </a:solidFill>
              </a:rPr>
              <a:t>    </a:t>
            </a:r>
            <a:r>
              <a:rPr lang="en-US" b="1" dirty="0" err="1">
                <a:solidFill>
                  <a:srgbClr val="0070C0"/>
                </a:solidFill>
              </a:rPr>
              <a:t>ui</a:t>
            </a:r>
            <a:r>
              <a:rPr lang="en-US" b="1" dirty="0">
                <a:solidFill>
                  <a:srgbClr val="0070C0"/>
                </a:solidFill>
              </a:rPr>
              <a:t>-&gt;</a:t>
            </a:r>
            <a:r>
              <a:rPr lang="en-US" b="1" dirty="0" err="1">
                <a:solidFill>
                  <a:srgbClr val="0070C0"/>
                </a:solidFill>
              </a:rPr>
              <a:t>setPointSlider</a:t>
            </a:r>
            <a:r>
              <a:rPr lang="en-US" b="1" dirty="0">
                <a:solidFill>
                  <a:srgbClr val="0070C0"/>
                </a:solidFill>
              </a:rPr>
              <a:t>-&gt;</a:t>
            </a:r>
            <a:r>
              <a:rPr lang="en-US" b="1" dirty="0" err="1">
                <a:solidFill>
                  <a:srgbClr val="0070C0"/>
                </a:solidFill>
              </a:rPr>
              <a:t>setValue</a:t>
            </a:r>
            <a:r>
              <a:rPr lang="en-US" b="1" dirty="0">
                <a:solidFill>
                  <a:srgbClr val="0070C0"/>
                </a:solidFill>
              </a:rPr>
              <a:t>(</a:t>
            </a:r>
            <a:r>
              <a:rPr lang="en-US" b="1" dirty="0" err="1">
                <a:solidFill>
                  <a:srgbClr val="0070C0"/>
                </a:solidFill>
              </a:rPr>
              <a:t>val</a:t>
            </a:r>
            <a:r>
              <a:rPr lang="en-US" b="1" dirty="0">
                <a:solidFill>
                  <a:srgbClr val="0070C0"/>
                </a:solidFill>
              </a:rPr>
              <a:t>);</a:t>
            </a:r>
          </a:p>
          <a:p>
            <a:r>
              <a:rPr lang="en-US" b="1" dirty="0">
                <a:solidFill>
                  <a:srgbClr val="0070C0"/>
                </a:solidFill>
              </a:rPr>
              <a:t>    </a:t>
            </a:r>
            <a:r>
              <a:rPr lang="en-US" b="1" dirty="0" err="1">
                <a:solidFill>
                  <a:srgbClr val="0070C0"/>
                </a:solidFill>
              </a:rPr>
              <a:t>ui</a:t>
            </a:r>
            <a:r>
              <a:rPr lang="en-US" b="1" dirty="0">
                <a:solidFill>
                  <a:srgbClr val="0070C0"/>
                </a:solidFill>
              </a:rPr>
              <a:t>-&gt;</a:t>
            </a:r>
            <a:r>
              <a:rPr lang="en-US" b="1" dirty="0" err="1">
                <a:solidFill>
                  <a:srgbClr val="0070C0"/>
                </a:solidFill>
              </a:rPr>
              <a:t>setPointSpinBox</a:t>
            </a:r>
            <a:r>
              <a:rPr lang="en-US" b="1" dirty="0">
                <a:solidFill>
                  <a:srgbClr val="0070C0"/>
                </a:solidFill>
              </a:rPr>
              <a:t>-&gt;</a:t>
            </a:r>
            <a:r>
              <a:rPr lang="en-US" b="1" dirty="0" err="1">
                <a:solidFill>
                  <a:srgbClr val="0070C0"/>
                </a:solidFill>
              </a:rPr>
              <a:t>setValue</a:t>
            </a:r>
            <a:r>
              <a:rPr lang="en-US" b="1" dirty="0">
                <a:solidFill>
                  <a:srgbClr val="0070C0"/>
                </a:solidFill>
              </a:rPr>
              <a:t>(</a:t>
            </a:r>
            <a:r>
              <a:rPr lang="en-US" b="1" dirty="0" err="1">
                <a:solidFill>
                  <a:srgbClr val="0070C0"/>
                </a:solidFill>
              </a:rPr>
              <a:t>val</a:t>
            </a:r>
            <a:r>
              <a:rPr lang="en-US" b="1" dirty="0">
                <a:solidFill>
                  <a:srgbClr val="0070C0"/>
                </a:solidFill>
              </a:rPr>
              <a:t>);</a:t>
            </a:r>
          </a:p>
          <a:p>
            <a:endParaRPr lang="en-US" b="1" dirty="0">
              <a:solidFill>
                <a:srgbClr val="0070C0"/>
              </a:solidFill>
            </a:endParaRPr>
          </a:p>
          <a:p>
            <a:r>
              <a:rPr lang="en-US" b="1" dirty="0">
                <a:solidFill>
                  <a:srgbClr val="0070C0"/>
                </a:solidFill>
              </a:rPr>
              <a:t>    </a:t>
            </a:r>
            <a:r>
              <a:rPr lang="en-US" b="1" dirty="0" err="1">
                <a:solidFill>
                  <a:srgbClr val="0070C0"/>
                </a:solidFill>
              </a:rPr>
              <a:t>m_setPoint.announceControlChanges</a:t>
            </a:r>
            <a:r>
              <a:rPr lang="en-US" b="1" dirty="0">
                <a:solidFill>
                  <a:srgbClr val="0070C0"/>
                </a:solidFill>
              </a:rPr>
              <a:t>(</a:t>
            </a:r>
          </a:p>
          <a:p>
            <a:r>
              <a:rPr lang="en-US" b="1" dirty="0">
                <a:solidFill>
                  <a:srgbClr val="0070C0"/>
                </a:solidFill>
              </a:rPr>
              <a:t>                </a:t>
            </a:r>
            <a:r>
              <a:rPr lang="en-US" b="1" dirty="0" err="1">
                <a:solidFill>
                  <a:srgbClr val="0070C0"/>
                </a:solidFill>
              </a:rPr>
              <a:t>int</a:t>
            </a:r>
            <a:r>
              <a:rPr lang="en-US" b="1" dirty="0">
                <a:solidFill>
                  <a:srgbClr val="0070C0"/>
                </a:solidFill>
              </a:rPr>
              <a:t>(</a:t>
            </a:r>
            <a:r>
              <a:rPr lang="en-US" b="1" dirty="0" err="1">
                <a:solidFill>
                  <a:srgbClr val="0070C0"/>
                </a:solidFill>
              </a:rPr>
              <a:t>m_sensor.getCurrentTemperature</a:t>
            </a:r>
            <a:r>
              <a:rPr lang="en-US" b="1" dirty="0">
                <a:solidFill>
                  <a:srgbClr val="0070C0"/>
                </a:solidFill>
              </a:rPr>
              <a:t>()) );</a:t>
            </a:r>
          </a:p>
          <a:p>
            <a:r>
              <a:rPr lang="en-US" b="1" dirty="0">
                <a:solidFill>
                  <a:srgbClr val="0070C0"/>
                </a:solidFill>
              </a:rPr>
              <a:t>}</a:t>
            </a:r>
          </a:p>
        </p:txBody>
      </p:sp>
    </p:spTree>
    <p:extLst>
      <p:ext uri="{BB962C8B-B14F-4D97-AF65-F5344CB8AC3E}">
        <p14:creationId xmlns:p14="http://schemas.microsoft.com/office/powerpoint/2010/main" val="6657990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Furnace</a:t>
            </a:r>
          </a:p>
        </p:txBody>
      </p:sp>
      <p:sp>
        <p:nvSpPr>
          <p:cNvPr id="4" name="TextBox 3"/>
          <p:cNvSpPr txBox="1"/>
          <p:nvPr/>
        </p:nvSpPr>
        <p:spPr>
          <a:xfrm>
            <a:off x="309031" y="1363127"/>
            <a:ext cx="5871736" cy="4801314"/>
          </a:xfrm>
          <a:prstGeom prst="rect">
            <a:avLst/>
          </a:prstGeom>
          <a:noFill/>
          <a:ln>
            <a:solidFill>
              <a:schemeClr val="tx1"/>
            </a:solidFill>
          </a:ln>
        </p:spPr>
        <p:txBody>
          <a:bodyPr wrap="none" rtlCol="0">
            <a:spAutoFit/>
          </a:bodyPr>
          <a:lstStyle/>
          <a:p>
            <a:r>
              <a:rPr lang="en-US" dirty="0"/>
              <a:t>#include &lt;</a:t>
            </a:r>
            <a:r>
              <a:rPr lang="en-US" dirty="0" err="1"/>
              <a:t>QObject</a:t>
            </a:r>
            <a:r>
              <a:rPr lang="en-US" dirty="0"/>
              <a:t>&gt;</a:t>
            </a:r>
          </a:p>
          <a:p>
            <a:endParaRPr lang="en-US" dirty="0"/>
          </a:p>
          <a:p>
            <a:r>
              <a:rPr lang="en-US" dirty="0"/>
              <a:t>class Furnace : public </a:t>
            </a:r>
            <a:r>
              <a:rPr lang="en-US" dirty="0" err="1"/>
              <a:t>QObject</a:t>
            </a:r>
            <a:endParaRPr lang="en-US" dirty="0"/>
          </a:p>
          <a:p>
            <a:r>
              <a:rPr lang="en-US" dirty="0"/>
              <a:t>{</a:t>
            </a:r>
          </a:p>
          <a:p>
            <a:r>
              <a:rPr lang="en-US" dirty="0"/>
              <a:t>    Q_OBJECT</a:t>
            </a:r>
          </a:p>
          <a:p>
            <a:r>
              <a:rPr lang="en-US" dirty="0"/>
              <a:t>public:</a:t>
            </a:r>
          </a:p>
          <a:p>
            <a:r>
              <a:rPr lang="en-US" dirty="0"/>
              <a:t>    explicit Furnace(</a:t>
            </a:r>
            <a:r>
              <a:rPr lang="en-US" dirty="0" err="1"/>
              <a:t>QObject</a:t>
            </a:r>
            <a:r>
              <a:rPr lang="en-US" dirty="0"/>
              <a:t> *parent = 0);</a:t>
            </a:r>
          </a:p>
          <a:p>
            <a:endParaRPr lang="en-US" dirty="0"/>
          </a:p>
          <a:p>
            <a:r>
              <a:rPr lang="en-US" dirty="0"/>
              <a:t>signals:</a:t>
            </a:r>
          </a:p>
          <a:p>
            <a:r>
              <a:rPr lang="en-US" dirty="0"/>
              <a:t>    void heating(bool);  </a:t>
            </a:r>
            <a:r>
              <a:rPr lang="en-US" b="1" dirty="0">
                <a:solidFill>
                  <a:srgbClr val="0070C0"/>
                </a:solidFill>
              </a:rPr>
              <a:t>// emitted when furnace turns on/off</a:t>
            </a:r>
          </a:p>
          <a:p>
            <a:endParaRPr lang="en-US" dirty="0"/>
          </a:p>
          <a:p>
            <a:r>
              <a:rPr lang="en-US" dirty="0"/>
              <a:t>public slots:</a:t>
            </a:r>
          </a:p>
          <a:p>
            <a:r>
              <a:rPr lang="en-US" dirty="0"/>
              <a:t>    void </a:t>
            </a:r>
            <a:r>
              <a:rPr lang="en-US" dirty="0" err="1"/>
              <a:t>setOn</a:t>
            </a:r>
            <a:r>
              <a:rPr lang="en-US" dirty="0"/>
              <a:t>(bool </a:t>
            </a:r>
            <a:r>
              <a:rPr lang="en-US" dirty="0" err="1"/>
              <a:t>turnOn</a:t>
            </a:r>
            <a:r>
              <a:rPr lang="en-US" dirty="0"/>
              <a:t>);  </a:t>
            </a:r>
            <a:r>
              <a:rPr lang="en-US" b="1" dirty="0">
                <a:solidFill>
                  <a:srgbClr val="0070C0"/>
                </a:solidFill>
              </a:rPr>
              <a:t>// request state change</a:t>
            </a:r>
          </a:p>
          <a:p>
            <a:r>
              <a:rPr lang="en-US" dirty="0"/>
              <a:t>	</a:t>
            </a:r>
          </a:p>
          <a:p>
            <a:r>
              <a:rPr lang="en-US" dirty="0"/>
              <a:t>private:</a:t>
            </a:r>
          </a:p>
          <a:p>
            <a:r>
              <a:rPr lang="en-US" dirty="0"/>
              <a:t>    bool </a:t>
            </a:r>
            <a:r>
              <a:rPr lang="en-US" dirty="0" err="1"/>
              <a:t>m_isOn</a:t>
            </a:r>
            <a:r>
              <a:rPr lang="en-US" dirty="0"/>
              <a:t>;</a:t>
            </a:r>
          </a:p>
          <a:p>
            <a:r>
              <a:rPr lang="en-US" dirty="0"/>
              <a:t>};</a:t>
            </a:r>
          </a:p>
        </p:txBody>
      </p:sp>
      <p:sp>
        <p:nvSpPr>
          <p:cNvPr id="5" name="TextBox 4"/>
          <p:cNvSpPr txBox="1"/>
          <p:nvPr/>
        </p:nvSpPr>
        <p:spPr>
          <a:xfrm>
            <a:off x="6795051" y="1640125"/>
            <a:ext cx="3574697" cy="4247317"/>
          </a:xfrm>
          <a:prstGeom prst="rect">
            <a:avLst/>
          </a:prstGeom>
          <a:noFill/>
          <a:ln>
            <a:solidFill>
              <a:schemeClr val="tx1"/>
            </a:solidFill>
          </a:ln>
        </p:spPr>
        <p:txBody>
          <a:bodyPr wrap="none" rtlCol="0">
            <a:spAutoFit/>
          </a:bodyPr>
          <a:lstStyle/>
          <a:p>
            <a:r>
              <a:rPr lang="en-US" dirty="0"/>
              <a:t>#include "</a:t>
            </a:r>
            <a:r>
              <a:rPr lang="en-US" dirty="0" err="1"/>
              <a:t>Furnace.h</a:t>
            </a:r>
            <a:r>
              <a:rPr lang="en-US" dirty="0"/>
              <a:t>"</a:t>
            </a:r>
          </a:p>
          <a:p>
            <a:endParaRPr lang="en-US" dirty="0"/>
          </a:p>
          <a:p>
            <a:r>
              <a:rPr lang="en-US" dirty="0"/>
              <a:t>Furnace::Furnace(</a:t>
            </a:r>
            <a:r>
              <a:rPr lang="en-US" dirty="0" err="1"/>
              <a:t>QObject</a:t>
            </a:r>
            <a:r>
              <a:rPr lang="en-US" dirty="0"/>
              <a:t> *parent) </a:t>
            </a:r>
          </a:p>
          <a:p>
            <a:r>
              <a:rPr lang="en-US" dirty="0"/>
              <a:t>    : </a:t>
            </a:r>
            <a:r>
              <a:rPr lang="en-US" dirty="0" err="1"/>
              <a:t>QObject</a:t>
            </a:r>
            <a:r>
              <a:rPr lang="en-US" dirty="0"/>
              <a:t>(parent), </a:t>
            </a:r>
            <a:r>
              <a:rPr lang="en-US" dirty="0" err="1"/>
              <a:t>m_isOn</a:t>
            </a:r>
            <a:r>
              <a:rPr lang="en-US" dirty="0"/>
              <a:t>(false)</a:t>
            </a:r>
          </a:p>
          <a:p>
            <a:r>
              <a:rPr lang="en-US" dirty="0"/>
              <a:t>{</a:t>
            </a:r>
          </a:p>
          <a:p>
            <a:endParaRPr lang="en-US" dirty="0"/>
          </a:p>
          <a:p>
            <a:r>
              <a:rPr lang="en-US" dirty="0"/>
              <a:t>}</a:t>
            </a:r>
          </a:p>
          <a:p>
            <a:endParaRPr lang="en-US" dirty="0"/>
          </a:p>
          <a:p>
            <a:r>
              <a:rPr lang="en-US" dirty="0"/>
              <a:t>void Furnace::</a:t>
            </a:r>
            <a:r>
              <a:rPr lang="en-US" dirty="0" err="1"/>
              <a:t>setOn</a:t>
            </a:r>
            <a:r>
              <a:rPr lang="en-US" dirty="0"/>
              <a:t>(bool </a:t>
            </a:r>
            <a:r>
              <a:rPr lang="en-US" dirty="0" err="1"/>
              <a:t>turnOn</a:t>
            </a:r>
            <a:r>
              <a:rPr lang="en-US" dirty="0"/>
              <a:t>)</a:t>
            </a:r>
          </a:p>
          <a:p>
            <a:r>
              <a:rPr lang="en-US" dirty="0"/>
              <a:t>{</a:t>
            </a:r>
          </a:p>
          <a:p>
            <a:r>
              <a:rPr lang="en-US" dirty="0"/>
              <a:t>    if (</a:t>
            </a:r>
            <a:r>
              <a:rPr lang="en-US" dirty="0" err="1"/>
              <a:t>turnOn</a:t>
            </a:r>
            <a:r>
              <a:rPr lang="en-US" dirty="0"/>
              <a:t> != </a:t>
            </a:r>
            <a:r>
              <a:rPr lang="en-US" dirty="0" err="1"/>
              <a:t>m_isOn</a:t>
            </a:r>
            <a:r>
              <a:rPr lang="en-US" dirty="0"/>
              <a:t>) {</a:t>
            </a:r>
          </a:p>
          <a:p>
            <a:r>
              <a:rPr lang="en-US" dirty="0"/>
              <a:t>        </a:t>
            </a:r>
            <a:r>
              <a:rPr lang="en-US" dirty="0" err="1"/>
              <a:t>m_isOn</a:t>
            </a:r>
            <a:r>
              <a:rPr lang="en-US" dirty="0"/>
              <a:t> = </a:t>
            </a:r>
            <a:r>
              <a:rPr lang="en-US" dirty="0" err="1"/>
              <a:t>turnOn</a:t>
            </a:r>
            <a:r>
              <a:rPr lang="en-US" dirty="0"/>
              <a:t>;</a:t>
            </a:r>
          </a:p>
          <a:p>
            <a:r>
              <a:rPr lang="en-US" dirty="0"/>
              <a:t>        emit heating(</a:t>
            </a:r>
            <a:r>
              <a:rPr lang="en-US" dirty="0" err="1"/>
              <a:t>m_isOn</a:t>
            </a:r>
            <a:r>
              <a:rPr lang="en-US" dirty="0"/>
              <a:t>);</a:t>
            </a:r>
          </a:p>
          <a:p>
            <a:r>
              <a:rPr lang="en-US" dirty="0"/>
              <a:t>    }</a:t>
            </a:r>
          </a:p>
          <a:p>
            <a:r>
              <a:rPr lang="en-US" dirty="0"/>
              <a:t>}</a:t>
            </a:r>
          </a:p>
        </p:txBody>
      </p:sp>
    </p:spTree>
    <p:extLst>
      <p:ext uri="{BB962C8B-B14F-4D97-AF65-F5344CB8AC3E}">
        <p14:creationId xmlns:p14="http://schemas.microsoft.com/office/powerpoint/2010/main" val="1455130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Interaction Diagram: Temperature Change</a:t>
            </a:r>
          </a:p>
        </p:txBody>
      </p:sp>
      <p:sp>
        <p:nvSpPr>
          <p:cNvPr id="7" name="TextBox 6"/>
          <p:cNvSpPr txBox="1"/>
          <p:nvPr/>
        </p:nvSpPr>
        <p:spPr>
          <a:xfrm>
            <a:off x="260186" y="3833809"/>
            <a:ext cx="3363686" cy="369332"/>
          </a:xfrm>
          <a:prstGeom prst="rect">
            <a:avLst/>
          </a:prstGeom>
          <a:noFill/>
        </p:spPr>
        <p:txBody>
          <a:bodyPr wrap="square" rtlCol="0">
            <a:spAutoFit/>
          </a:bodyPr>
          <a:lstStyle/>
          <a:p>
            <a:r>
              <a:rPr lang="en-US" dirty="0"/>
              <a:t>    </a:t>
            </a:r>
            <a:r>
              <a:rPr lang="en-US" dirty="0" err="1"/>
              <a:t>announceControlChanges</a:t>
            </a:r>
            <a:r>
              <a:rPr lang="en-US" dirty="0"/>
              <a:t>(bool)</a:t>
            </a:r>
          </a:p>
        </p:txBody>
      </p:sp>
      <p:sp>
        <p:nvSpPr>
          <p:cNvPr id="8" name="TextBox 7"/>
          <p:cNvSpPr txBox="1"/>
          <p:nvPr/>
        </p:nvSpPr>
        <p:spPr>
          <a:xfrm>
            <a:off x="1118149" y="5833205"/>
            <a:ext cx="1494422" cy="369332"/>
          </a:xfrm>
          <a:prstGeom prst="rect">
            <a:avLst/>
          </a:prstGeom>
          <a:noFill/>
        </p:spPr>
        <p:txBody>
          <a:bodyPr wrap="square" rtlCol="0">
            <a:spAutoFit/>
          </a:bodyPr>
          <a:lstStyle/>
          <a:p>
            <a:r>
              <a:rPr lang="en-US" dirty="0">
                <a:solidFill>
                  <a:schemeClr val="accent2">
                    <a:lumMod val="75000"/>
                  </a:schemeClr>
                </a:solidFill>
              </a:rPr>
              <a:t>heating</a:t>
            </a:r>
            <a:r>
              <a:rPr lang="en-US" dirty="0"/>
              <a:t>(bool)</a:t>
            </a:r>
          </a:p>
        </p:txBody>
      </p:sp>
      <p:sp>
        <p:nvSpPr>
          <p:cNvPr id="9" name="TextBox 8"/>
          <p:cNvSpPr txBox="1"/>
          <p:nvPr/>
        </p:nvSpPr>
        <p:spPr>
          <a:xfrm>
            <a:off x="140096" y="1426693"/>
            <a:ext cx="2797628" cy="923330"/>
          </a:xfrm>
          <a:prstGeom prst="rect">
            <a:avLst/>
          </a:prstGeom>
          <a:noFill/>
        </p:spPr>
        <p:txBody>
          <a:bodyPr wrap="square" rtlCol="0">
            <a:spAutoFit/>
          </a:bodyPr>
          <a:lstStyle/>
          <a:p>
            <a:r>
              <a:rPr lang="en-US" b="1" u="sng" dirty="0" err="1"/>
              <a:t>TemperatureSensor</a:t>
            </a:r>
            <a:endParaRPr lang="en-US" b="1" u="sng" dirty="0"/>
          </a:p>
          <a:p>
            <a:r>
              <a:rPr lang="en-US" dirty="0"/>
              <a:t>    </a:t>
            </a:r>
            <a:r>
              <a:rPr lang="en-US" dirty="0" err="1">
                <a:solidFill>
                  <a:schemeClr val="accent2">
                    <a:lumMod val="75000"/>
                  </a:schemeClr>
                </a:solidFill>
              </a:rPr>
              <a:t>newTemperature</a:t>
            </a:r>
            <a:r>
              <a:rPr lang="en-US" dirty="0"/>
              <a:t>(double)</a:t>
            </a:r>
          </a:p>
          <a:p>
            <a:endParaRPr lang="en-US" dirty="0"/>
          </a:p>
        </p:txBody>
      </p:sp>
      <p:sp>
        <p:nvSpPr>
          <p:cNvPr id="10" name="TextBox 9"/>
          <p:cNvSpPr txBox="1"/>
          <p:nvPr/>
        </p:nvSpPr>
        <p:spPr>
          <a:xfrm>
            <a:off x="3614056" y="2302852"/>
            <a:ext cx="3037113" cy="369332"/>
          </a:xfrm>
          <a:prstGeom prst="rect">
            <a:avLst/>
          </a:prstGeom>
          <a:noFill/>
        </p:spPr>
        <p:txBody>
          <a:bodyPr wrap="square" rtlCol="0">
            <a:spAutoFit/>
          </a:bodyPr>
          <a:lstStyle/>
          <a:p>
            <a:r>
              <a:rPr lang="en-US" b="1" u="sng" dirty="0"/>
              <a:t>Controller</a:t>
            </a:r>
          </a:p>
        </p:txBody>
      </p:sp>
      <p:sp>
        <p:nvSpPr>
          <p:cNvPr id="11" name="TextBox 10"/>
          <p:cNvSpPr txBox="1"/>
          <p:nvPr/>
        </p:nvSpPr>
        <p:spPr>
          <a:xfrm>
            <a:off x="8997746" y="1743989"/>
            <a:ext cx="2242457" cy="369332"/>
          </a:xfrm>
          <a:prstGeom prst="rect">
            <a:avLst/>
          </a:prstGeom>
          <a:noFill/>
        </p:spPr>
        <p:txBody>
          <a:bodyPr wrap="square" rtlCol="0">
            <a:spAutoFit/>
          </a:bodyPr>
          <a:lstStyle/>
          <a:p>
            <a:r>
              <a:rPr lang="en-US" dirty="0" err="1"/>
              <a:t>setText</a:t>
            </a:r>
            <a:r>
              <a:rPr lang="en-US" dirty="0"/>
              <a:t>()</a:t>
            </a:r>
          </a:p>
        </p:txBody>
      </p:sp>
      <p:sp>
        <p:nvSpPr>
          <p:cNvPr id="12" name="TextBox 11"/>
          <p:cNvSpPr txBox="1"/>
          <p:nvPr/>
        </p:nvSpPr>
        <p:spPr>
          <a:xfrm>
            <a:off x="8984333" y="2596762"/>
            <a:ext cx="1131632" cy="369332"/>
          </a:xfrm>
          <a:prstGeom prst="rect">
            <a:avLst/>
          </a:prstGeom>
          <a:noFill/>
        </p:spPr>
        <p:txBody>
          <a:bodyPr wrap="square" rtlCol="0">
            <a:spAutoFit/>
          </a:bodyPr>
          <a:lstStyle/>
          <a:p>
            <a:r>
              <a:rPr lang="en-US" dirty="0" err="1"/>
              <a:t>setValue</a:t>
            </a:r>
            <a:r>
              <a:rPr lang="en-US" dirty="0"/>
              <a:t>()</a:t>
            </a:r>
          </a:p>
        </p:txBody>
      </p:sp>
      <p:sp>
        <p:nvSpPr>
          <p:cNvPr id="15" name="TextBox 14"/>
          <p:cNvSpPr txBox="1"/>
          <p:nvPr/>
        </p:nvSpPr>
        <p:spPr>
          <a:xfrm>
            <a:off x="8324246" y="6073008"/>
            <a:ext cx="2465674" cy="923330"/>
          </a:xfrm>
          <a:prstGeom prst="rect">
            <a:avLst/>
          </a:prstGeom>
          <a:noFill/>
        </p:spPr>
        <p:txBody>
          <a:bodyPr wrap="square" rtlCol="0">
            <a:spAutoFit/>
          </a:bodyPr>
          <a:lstStyle/>
          <a:p>
            <a:r>
              <a:rPr lang="en-US" b="1" u="sng" dirty="0" err="1"/>
              <a:t>isHeatingRadioButton</a:t>
            </a:r>
            <a:endParaRPr lang="en-US" b="1" u="sng" dirty="0"/>
          </a:p>
          <a:p>
            <a:r>
              <a:rPr lang="en-US" dirty="0"/>
              <a:t>   </a:t>
            </a:r>
            <a:r>
              <a:rPr lang="en-US" dirty="0" err="1"/>
              <a:t>setChecked</a:t>
            </a:r>
            <a:r>
              <a:rPr lang="en-US" dirty="0"/>
              <a:t>(bool)</a:t>
            </a:r>
          </a:p>
          <a:p>
            <a:endParaRPr lang="en-US" dirty="0"/>
          </a:p>
        </p:txBody>
      </p:sp>
      <p:cxnSp>
        <p:nvCxnSpPr>
          <p:cNvPr id="17" name="Connector: Curved 16"/>
          <p:cNvCxnSpPr>
            <a:stCxn id="9" idx="3"/>
            <a:endCxn id="19" idx="1"/>
          </p:cNvCxnSpPr>
          <p:nvPr/>
        </p:nvCxnSpPr>
        <p:spPr>
          <a:xfrm>
            <a:off x="2937724" y="1888358"/>
            <a:ext cx="676333" cy="906442"/>
          </a:xfrm>
          <a:prstGeom prst="curvedConnector3">
            <a:avLst>
              <a:gd name="adj1" fmla="val 50000"/>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614057" y="2610134"/>
            <a:ext cx="3677953" cy="369332"/>
          </a:xfrm>
          <a:prstGeom prst="rect">
            <a:avLst/>
          </a:prstGeom>
          <a:noFill/>
        </p:spPr>
        <p:txBody>
          <a:bodyPr wrap="square" rtlCol="0">
            <a:spAutoFit/>
          </a:bodyPr>
          <a:lstStyle/>
          <a:p>
            <a:r>
              <a:rPr lang="en-US" dirty="0"/>
              <a:t>  </a:t>
            </a:r>
            <a:r>
              <a:rPr lang="en-US" dirty="0" err="1"/>
              <a:t>temperatureHasChangedTo</a:t>
            </a:r>
            <a:r>
              <a:rPr lang="en-US" dirty="0"/>
              <a:t> (double)</a:t>
            </a:r>
          </a:p>
        </p:txBody>
      </p:sp>
      <p:cxnSp>
        <p:nvCxnSpPr>
          <p:cNvPr id="24" name="Connector: Curved 23"/>
          <p:cNvCxnSpPr>
            <a:stCxn id="19" idx="3"/>
            <a:endCxn id="11" idx="1"/>
          </p:cNvCxnSpPr>
          <p:nvPr/>
        </p:nvCxnSpPr>
        <p:spPr>
          <a:xfrm flipV="1">
            <a:off x="7292010" y="1928655"/>
            <a:ext cx="1705736" cy="866145"/>
          </a:xfrm>
          <a:prstGeom prst="curved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p:cNvCxnSpPr>
            <a:cxnSpLocks/>
            <a:stCxn id="19" idx="3"/>
            <a:endCxn id="12" idx="1"/>
          </p:cNvCxnSpPr>
          <p:nvPr/>
        </p:nvCxnSpPr>
        <p:spPr>
          <a:xfrm flipV="1">
            <a:off x="7292010" y="2781428"/>
            <a:ext cx="1692323" cy="13372"/>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p:cNvCxnSpPr>
            <a:cxnSpLocks/>
            <a:stCxn id="8" idx="3"/>
            <a:endCxn id="15" idx="1"/>
          </p:cNvCxnSpPr>
          <p:nvPr/>
        </p:nvCxnSpPr>
        <p:spPr>
          <a:xfrm>
            <a:off x="2612571" y="6017871"/>
            <a:ext cx="5711675" cy="516802"/>
          </a:xfrm>
          <a:prstGeom prst="curvedConnector3">
            <a:avLst>
              <a:gd name="adj1" fmla="val 50000"/>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27583" y="5549054"/>
            <a:ext cx="2242457" cy="369332"/>
          </a:xfrm>
          <a:prstGeom prst="rect">
            <a:avLst/>
          </a:prstGeom>
          <a:noFill/>
        </p:spPr>
        <p:txBody>
          <a:bodyPr wrap="square" rtlCol="0">
            <a:spAutoFit/>
          </a:bodyPr>
          <a:lstStyle/>
          <a:p>
            <a:r>
              <a:rPr lang="en-US" b="1" u="sng" dirty="0"/>
              <a:t>Furnace</a:t>
            </a:r>
          </a:p>
        </p:txBody>
      </p:sp>
      <p:sp>
        <p:nvSpPr>
          <p:cNvPr id="34" name="TextBox 33"/>
          <p:cNvSpPr txBox="1"/>
          <p:nvPr/>
        </p:nvSpPr>
        <p:spPr>
          <a:xfrm>
            <a:off x="483344" y="4163769"/>
            <a:ext cx="2492830" cy="369332"/>
          </a:xfrm>
          <a:prstGeom prst="rect">
            <a:avLst/>
          </a:prstGeom>
          <a:noFill/>
        </p:spPr>
        <p:txBody>
          <a:bodyPr wrap="square" rtlCol="0">
            <a:spAutoFit/>
          </a:bodyPr>
          <a:lstStyle/>
          <a:p>
            <a:r>
              <a:rPr lang="en-US" dirty="0" err="1">
                <a:solidFill>
                  <a:schemeClr val="accent2">
                    <a:lumMod val="75000"/>
                  </a:schemeClr>
                </a:solidFill>
              </a:rPr>
              <a:t>newControlState</a:t>
            </a:r>
            <a:r>
              <a:rPr lang="en-US" dirty="0"/>
              <a:t>(bool)</a:t>
            </a:r>
          </a:p>
        </p:txBody>
      </p:sp>
      <p:cxnSp>
        <p:nvCxnSpPr>
          <p:cNvPr id="35" name="Connector: Curved 34"/>
          <p:cNvCxnSpPr>
            <a:stCxn id="19" idx="3"/>
            <a:endCxn id="7" idx="3"/>
          </p:cNvCxnSpPr>
          <p:nvPr/>
        </p:nvCxnSpPr>
        <p:spPr>
          <a:xfrm flipH="1">
            <a:off x="3623872" y="2794800"/>
            <a:ext cx="3668138" cy="1223675"/>
          </a:xfrm>
          <a:prstGeom prst="curvedConnector3">
            <a:avLst>
              <a:gd name="adj1" fmla="val -1806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40096" y="3445328"/>
            <a:ext cx="3363686" cy="369332"/>
          </a:xfrm>
          <a:prstGeom prst="rect">
            <a:avLst/>
          </a:prstGeom>
          <a:noFill/>
        </p:spPr>
        <p:txBody>
          <a:bodyPr wrap="square" rtlCol="0">
            <a:spAutoFit/>
          </a:bodyPr>
          <a:lstStyle/>
          <a:p>
            <a:r>
              <a:rPr lang="en-US" b="1" u="sng" dirty="0" err="1"/>
              <a:t>SetPoint</a:t>
            </a:r>
            <a:endParaRPr lang="en-US" b="1" u="sng" dirty="0"/>
          </a:p>
        </p:txBody>
      </p:sp>
      <p:sp>
        <p:nvSpPr>
          <p:cNvPr id="42" name="TextBox 41"/>
          <p:cNvSpPr txBox="1"/>
          <p:nvPr/>
        </p:nvSpPr>
        <p:spPr>
          <a:xfrm>
            <a:off x="1133060" y="6145897"/>
            <a:ext cx="2242457" cy="369332"/>
          </a:xfrm>
          <a:prstGeom prst="rect">
            <a:avLst/>
          </a:prstGeom>
          <a:noFill/>
        </p:spPr>
        <p:txBody>
          <a:bodyPr wrap="square" rtlCol="0">
            <a:spAutoFit/>
          </a:bodyPr>
          <a:lstStyle/>
          <a:p>
            <a:r>
              <a:rPr lang="en-US" dirty="0" err="1"/>
              <a:t>setOn</a:t>
            </a:r>
            <a:r>
              <a:rPr lang="en-US" dirty="0"/>
              <a:t>(bool)</a:t>
            </a:r>
          </a:p>
        </p:txBody>
      </p:sp>
      <p:cxnSp>
        <p:nvCxnSpPr>
          <p:cNvPr id="43" name="Connector: Curved 42"/>
          <p:cNvCxnSpPr>
            <a:stCxn id="34" idx="1"/>
            <a:endCxn id="42" idx="1"/>
          </p:cNvCxnSpPr>
          <p:nvPr/>
        </p:nvCxnSpPr>
        <p:spPr>
          <a:xfrm rot="10800000" flipH="1" flipV="1">
            <a:off x="483344" y="4348435"/>
            <a:ext cx="649716" cy="1982128"/>
          </a:xfrm>
          <a:prstGeom prst="curvedConnector3">
            <a:avLst>
              <a:gd name="adj1" fmla="val -35185"/>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324246" y="1366015"/>
            <a:ext cx="2730904" cy="369332"/>
          </a:xfrm>
          <a:prstGeom prst="rect">
            <a:avLst/>
          </a:prstGeom>
          <a:noFill/>
        </p:spPr>
        <p:txBody>
          <a:bodyPr wrap="square" rtlCol="0">
            <a:spAutoFit/>
          </a:bodyPr>
          <a:lstStyle/>
          <a:p>
            <a:r>
              <a:rPr lang="en-US" b="1" u="sng" dirty="0" err="1"/>
              <a:t>TemperatureTextReadout</a:t>
            </a:r>
            <a:endParaRPr lang="en-US" b="1" u="sng" dirty="0"/>
          </a:p>
        </p:txBody>
      </p:sp>
      <p:sp>
        <p:nvSpPr>
          <p:cNvPr id="26" name="TextBox 25"/>
          <p:cNvSpPr txBox="1"/>
          <p:nvPr/>
        </p:nvSpPr>
        <p:spPr>
          <a:xfrm>
            <a:off x="8324246" y="2237690"/>
            <a:ext cx="2242457" cy="369332"/>
          </a:xfrm>
          <a:prstGeom prst="rect">
            <a:avLst/>
          </a:prstGeom>
          <a:noFill/>
        </p:spPr>
        <p:txBody>
          <a:bodyPr wrap="square" rtlCol="0">
            <a:spAutoFit/>
          </a:bodyPr>
          <a:lstStyle/>
          <a:p>
            <a:r>
              <a:rPr lang="en-US" b="1" u="sng" dirty="0" err="1"/>
              <a:t>TemperatureSlider</a:t>
            </a:r>
            <a:endParaRPr lang="en-US" b="1" u="sng" dirty="0"/>
          </a:p>
        </p:txBody>
      </p:sp>
      <p:sp>
        <p:nvSpPr>
          <p:cNvPr id="23" name="TextBox 22"/>
          <p:cNvSpPr txBox="1"/>
          <p:nvPr/>
        </p:nvSpPr>
        <p:spPr>
          <a:xfrm>
            <a:off x="8966508" y="4033428"/>
            <a:ext cx="2242457" cy="369332"/>
          </a:xfrm>
          <a:prstGeom prst="rect">
            <a:avLst/>
          </a:prstGeom>
          <a:noFill/>
        </p:spPr>
        <p:txBody>
          <a:bodyPr wrap="square" rtlCol="0">
            <a:spAutoFit/>
          </a:bodyPr>
          <a:lstStyle/>
          <a:p>
            <a:r>
              <a:rPr lang="en-US" dirty="0" err="1">
                <a:solidFill>
                  <a:schemeClr val="accent2">
                    <a:lumMod val="75000"/>
                  </a:schemeClr>
                </a:solidFill>
              </a:rPr>
              <a:t>valueChanged</a:t>
            </a:r>
            <a:r>
              <a:rPr lang="en-US" dirty="0"/>
              <a:t>(</a:t>
            </a:r>
            <a:r>
              <a:rPr lang="en-US" dirty="0" err="1"/>
              <a:t>int</a:t>
            </a:r>
            <a:r>
              <a:rPr lang="en-US" dirty="0"/>
              <a:t>)</a:t>
            </a:r>
          </a:p>
        </p:txBody>
      </p:sp>
      <p:sp>
        <p:nvSpPr>
          <p:cNvPr id="31" name="TextBox 30"/>
          <p:cNvSpPr txBox="1"/>
          <p:nvPr/>
        </p:nvSpPr>
        <p:spPr>
          <a:xfrm>
            <a:off x="8324247" y="3459795"/>
            <a:ext cx="2242457" cy="369332"/>
          </a:xfrm>
          <a:prstGeom prst="rect">
            <a:avLst/>
          </a:prstGeom>
          <a:noFill/>
        </p:spPr>
        <p:txBody>
          <a:bodyPr wrap="square" rtlCol="0">
            <a:spAutoFit/>
          </a:bodyPr>
          <a:lstStyle/>
          <a:p>
            <a:r>
              <a:rPr lang="en-US" b="1" u="sng" dirty="0" err="1"/>
              <a:t>SetPointSpinner</a:t>
            </a:r>
            <a:endParaRPr lang="en-US" b="1" u="sng" dirty="0"/>
          </a:p>
        </p:txBody>
      </p:sp>
      <p:sp>
        <p:nvSpPr>
          <p:cNvPr id="33" name="TextBox 32"/>
          <p:cNvSpPr txBox="1"/>
          <p:nvPr/>
        </p:nvSpPr>
        <p:spPr>
          <a:xfrm>
            <a:off x="8324247" y="4744954"/>
            <a:ext cx="2242457" cy="369332"/>
          </a:xfrm>
          <a:prstGeom prst="rect">
            <a:avLst/>
          </a:prstGeom>
          <a:noFill/>
        </p:spPr>
        <p:txBody>
          <a:bodyPr wrap="square" rtlCol="0">
            <a:spAutoFit/>
          </a:bodyPr>
          <a:lstStyle/>
          <a:p>
            <a:r>
              <a:rPr lang="en-US" b="1" u="sng" dirty="0" err="1"/>
              <a:t>SetPointSlider</a:t>
            </a:r>
            <a:endParaRPr lang="en-US" b="1" u="sng" dirty="0"/>
          </a:p>
        </p:txBody>
      </p:sp>
      <p:sp>
        <p:nvSpPr>
          <p:cNvPr id="36" name="TextBox 35"/>
          <p:cNvSpPr txBox="1"/>
          <p:nvPr/>
        </p:nvSpPr>
        <p:spPr>
          <a:xfrm>
            <a:off x="8966508" y="3777613"/>
            <a:ext cx="2242457" cy="369332"/>
          </a:xfrm>
          <a:prstGeom prst="rect">
            <a:avLst/>
          </a:prstGeom>
          <a:noFill/>
        </p:spPr>
        <p:txBody>
          <a:bodyPr wrap="square" rtlCol="0">
            <a:spAutoFit/>
          </a:bodyPr>
          <a:lstStyle/>
          <a:p>
            <a:r>
              <a:rPr lang="en-US" dirty="0" err="1"/>
              <a:t>setValue</a:t>
            </a:r>
            <a:r>
              <a:rPr lang="en-US" dirty="0"/>
              <a:t>(</a:t>
            </a:r>
            <a:r>
              <a:rPr lang="en-US" dirty="0" err="1"/>
              <a:t>int</a:t>
            </a:r>
            <a:r>
              <a:rPr lang="en-US" dirty="0"/>
              <a:t>)</a:t>
            </a:r>
          </a:p>
        </p:txBody>
      </p:sp>
      <p:sp>
        <p:nvSpPr>
          <p:cNvPr id="37" name="TextBox 36"/>
          <p:cNvSpPr txBox="1"/>
          <p:nvPr/>
        </p:nvSpPr>
        <p:spPr>
          <a:xfrm>
            <a:off x="8879423" y="5371666"/>
            <a:ext cx="2242457" cy="369332"/>
          </a:xfrm>
          <a:prstGeom prst="rect">
            <a:avLst/>
          </a:prstGeom>
          <a:noFill/>
        </p:spPr>
        <p:txBody>
          <a:bodyPr wrap="square" rtlCol="0">
            <a:spAutoFit/>
          </a:bodyPr>
          <a:lstStyle/>
          <a:p>
            <a:r>
              <a:rPr lang="en-US" dirty="0" err="1">
                <a:solidFill>
                  <a:schemeClr val="accent2">
                    <a:lumMod val="75000"/>
                  </a:schemeClr>
                </a:solidFill>
              </a:rPr>
              <a:t>valueChanged</a:t>
            </a:r>
            <a:r>
              <a:rPr lang="en-US" dirty="0"/>
              <a:t>(</a:t>
            </a:r>
            <a:r>
              <a:rPr lang="en-US" dirty="0" err="1"/>
              <a:t>int</a:t>
            </a:r>
            <a:r>
              <a:rPr lang="en-US" dirty="0"/>
              <a:t>)</a:t>
            </a:r>
          </a:p>
        </p:txBody>
      </p:sp>
      <p:sp>
        <p:nvSpPr>
          <p:cNvPr id="38" name="TextBox 37"/>
          <p:cNvSpPr txBox="1"/>
          <p:nvPr/>
        </p:nvSpPr>
        <p:spPr>
          <a:xfrm>
            <a:off x="8879423" y="5039656"/>
            <a:ext cx="2242457" cy="369332"/>
          </a:xfrm>
          <a:prstGeom prst="rect">
            <a:avLst/>
          </a:prstGeom>
          <a:noFill/>
        </p:spPr>
        <p:txBody>
          <a:bodyPr wrap="square" rtlCol="0">
            <a:spAutoFit/>
          </a:bodyPr>
          <a:lstStyle/>
          <a:p>
            <a:r>
              <a:rPr lang="en-US" dirty="0" err="1"/>
              <a:t>setValue</a:t>
            </a:r>
            <a:r>
              <a:rPr lang="en-US" dirty="0"/>
              <a:t>(</a:t>
            </a:r>
            <a:r>
              <a:rPr lang="en-US" dirty="0" err="1"/>
              <a:t>int</a:t>
            </a:r>
            <a:r>
              <a:rPr lang="en-US" dirty="0"/>
              <a:t>)</a:t>
            </a:r>
          </a:p>
        </p:txBody>
      </p:sp>
      <p:sp>
        <p:nvSpPr>
          <p:cNvPr id="47" name="TextBox 46"/>
          <p:cNvSpPr txBox="1"/>
          <p:nvPr/>
        </p:nvSpPr>
        <p:spPr>
          <a:xfrm>
            <a:off x="3612632" y="2946973"/>
            <a:ext cx="3131063" cy="369332"/>
          </a:xfrm>
          <a:prstGeom prst="rect">
            <a:avLst/>
          </a:prstGeom>
          <a:noFill/>
        </p:spPr>
        <p:txBody>
          <a:bodyPr wrap="square" rtlCol="0">
            <a:spAutoFit/>
          </a:bodyPr>
          <a:lstStyle/>
          <a:p>
            <a:r>
              <a:rPr lang="en-US" dirty="0"/>
              <a:t>  </a:t>
            </a:r>
            <a:r>
              <a:rPr lang="en-US" dirty="0" err="1"/>
              <a:t>setPointHasChanged</a:t>
            </a:r>
            <a:r>
              <a:rPr lang="en-US" dirty="0"/>
              <a:t> (double)</a:t>
            </a:r>
          </a:p>
        </p:txBody>
      </p:sp>
      <p:sp>
        <p:nvSpPr>
          <p:cNvPr id="40" name="TextBox 39"/>
          <p:cNvSpPr txBox="1"/>
          <p:nvPr/>
        </p:nvSpPr>
        <p:spPr>
          <a:xfrm>
            <a:off x="526067" y="4575946"/>
            <a:ext cx="2842590" cy="369332"/>
          </a:xfrm>
          <a:prstGeom prst="rect">
            <a:avLst/>
          </a:prstGeom>
          <a:noFill/>
        </p:spPr>
        <p:txBody>
          <a:bodyPr wrap="square" rtlCol="0">
            <a:spAutoFit/>
          </a:bodyPr>
          <a:lstStyle/>
          <a:p>
            <a:r>
              <a:rPr lang="en-US" dirty="0" err="1">
                <a:solidFill>
                  <a:schemeClr val="accent2">
                    <a:lumMod val="75000"/>
                  </a:schemeClr>
                </a:solidFill>
              </a:rPr>
              <a:t>newSetPoint</a:t>
            </a:r>
            <a:r>
              <a:rPr lang="en-US" dirty="0"/>
              <a:t>(</a:t>
            </a:r>
            <a:r>
              <a:rPr lang="en-US" dirty="0" err="1"/>
              <a:t>int</a:t>
            </a:r>
            <a:r>
              <a:rPr lang="en-US" dirty="0"/>
              <a:t>)</a:t>
            </a:r>
          </a:p>
        </p:txBody>
      </p:sp>
      <p:sp>
        <p:nvSpPr>
          <p:cNvPr id="41" name="TextBox 40"/>
          <p:cNvSpPr txBox="1"/>
          <p:nvPr/>
        </p:nvSpPr>
        <p:spPr>
          <a:xfrm>
            <a:off x="521098" y="4921064"/>
            <a:ext cx="2847559" cy="369332"/>
          </a:xfrm>
          <a:prstGeom prst="rect">
            <a:avLst/>
          </a:prstGeom>
          <a:noFill/>
        </p:spPr>
        <p:txBody>
          <a:bodyPr wrap="square" rtlCol="0">
            <a:spAutoFit/>
          </a:bodyPr>
          <a:lstStyle/>
          <a:p>
            <a:r>
              <a:rPr lang="en-US"/>
              <a:t>setDesiredTemperature(int)</a:t>
            </a:r>
            <a:endParaRPr lang="en-US" dirty="0"/>
          </a:p>
        </p:txBody>
      </p:sp>
      <p:sp>
        <p:nvSpPr>
          <p:cNvPr id="44" name="TextBox 43"/>
          <p:cNvSpPr txBox="1"/>
          <p:nvPr/>
        </p:nvSpPr>
        <p:spPr>
          <a:xfrm>
            <a:off x="2951762" y="2073930"/>
            <a:ext cx="324128" cy="369332"/>
          </a:xfrm>
          <a:prstGeom prst="rect">
            <a:avLst/>
          </a:prstGeom>
          <a:noFill/>
        </p:spPr>
        <p:txBody>
          <a:bodyPr wrap="none" rtlCol="0">
            <a:spAutoFit/>
          </a:bodyPr>
          <a:lstStyle/>
          <a:p>
            <a:r>
              <a:rPr lang="en-US" b="1" dirty="0">
                <a:solidFill>
                  <a:srgbClr val="0070C0"/>
                </a:solidFill>
              </a:rPr>
              <a:t>A</a:t>
            </a:r>
          </a:p>
        </p:txBody>
      </p:sp>
      <p:sp>
        <p:nvSpPr>
          <p:cNvPr id="45" name="TextBox 44"/>
          <p:cNvSpPr txBox="1"/>
          <p:nvPr/>
        </p:nvSpPr>
        <p:spPr>
          <a:xfrm>
            <a:off x="7968343" y="2418005"/>
            <a:ext cx="314510" cy="369332"/>
          </a:xfrm>
          <a:prstGeom prst="rect">
            <a:avLst/>
          </a:prstGeom>
          <a:noFill/>
        </p:spPr>
        <p:txBody>
          <a:bodyPr wrap="none" rtlCol="0">
            <a:spAutoFit/>
          </a:bodyPr>
          <a:lstStyle/>
          <a:p>
            <a:r>
              <a:rPr lang="en-US" b="1" dirty="0">
                <a:solidFill>
                  <a:srgbClr val="0070C0"/>
                </a:solidFill>
              </a:rPr>
              <a:t>B</a:t>
            </a:r>
          </a:p>
        </p:txBody>
      </p:sp>
      <p:sp>
        <p:nvSpPr>
          <p:cNvPr id="46" name="TextBox 45"/>
          <p:cNvSpPr txBox="1"/>
          <p:nvPr/>
        </p:nvSpPr>
        <p:spPr>
          <a:xfrm>
            <a:off x="4808484" y="3976505"/>
            <a:ext cx="306494" cy="369332"/>
          </a:xfrm>
          <a:prstGeom prst="rect">
            <a:avLst/>
          </a:prstGeom>
          <a:noFill/>
        </p:spPr>
        <p:txBody>
          <a:bodyPr wrap="none" rtlCol="0">
            <a:spAutoFit/>
          </a:bodyPr>
          <a:lstStyle/>
          <a:p>
            <a:r>
              <a:rPr lang="en-US" b="1" dirty="0">
                <a:solidFill>
                  <a:srgbClr val="0070C0"/>
                </a:solidFill>
              </a:rPr>
              <a:t>C</a:t>
            </a:r>
          </a:p>
        </p:txBody>
      </p:sp>
      <p:sp>
        <p:nvSpPr>
          <p:cNvPr id="49" name="TextBox 48"/>
          <p:cNvSpPr txBox="1"/>
          <p:nvPr/>
        </p:nvSpPr>
        <p:spPr>
          <a:xfrm>
            <a:off x="260186" y="5266182"/>
            <a:ext cx="330540" cy="369332"/>
          </a:xfrm>
          <a:prstGeom prst="rect">
            <a:avLst/>
          </a:prstGeom>
          <a:noFill/>
        </p:spPr>
        <p:txBody>
          <a:bodyPr wrap="none" rtlCol="0">
            <a:spAutoFit/>
          </a:bodyPr>
          <a:lstStyle/>
          <a:p>
            <a:r>
              <a:rPr lang="en-US" b="1" dirty="0">
                <a:solidFill>
                  <a:srgbClr val="0070C0"/>
                </a:solidFill>
              </a:rPr>
              <a:t>D</a:t>
            </a:r>
          </a:p>
        </p:txBody>
      </p:sp>
      <p:sp>
        <p:nvSpPr>
          <p:cNvPr id="50" name="TextBox 49"/>
          <p:cNvSpPr txBox="1"/>
          <p:nvPr/>
        </p:nvSpPr>
        <p:spPr>
          <a:xfrm>
            <a:off x="5453033" y="5985378"/>
            <a:ext cx="296876" cy="369332"/>
          </a:xfrm>
          <a:prstGeom prst="rect">
            <a:avLst/>
          </a:prstGeom>
          <a:noFill/>
        </p:spPr>
        <p:txBody>
          <a:bodyPr wrap="none" rtlCol="0">
            <a:spAutoFit/>
          </a:bodyPr>
          <a:lstStyle/>
          <a:p>
            <a:r>
              <a:rPr lang="en-US" b="1" dirty="0">
                <a:solidFill>
                  <a:srgbClr val="0070C0"/>
                </a:solidFill>
              </a:rPr>
              <a:t>E</a:t>
            </a:r>
          </a:p>
        </p:txBody>
      </p:sp>
      <p:sp>
        <p:nvSpPr>
          <p:cNvPr id="13" name="TextBox 12"/>
          <p:cNvSpPr txBox="1"/>
          <p:nvPr/>
        </p:nvSpPr>
        <p:spPr>
          <a:xfrm>
            <a:off x="10362024" y="316579"/>
            <a:ext cx="1519711" cy="646331"/>
          </a:xfrm>
          <a:prstGeom prst="rect">
            <a:avLst/>
          </a:prstGeom>
          <a:noFill/>
          <a:ln>
            <a:solidFill>
              <a:schemeClr val="tx1"/>
            </a:solidFill>
          </a:ln>
        </p:spPr>
        <p:txBody>
          <a:bodyPr wrap="none" rtlCol="0">
            <a:spAutoFit/>
          </a:bodyPr>
          <a:lstStyle/>
          <a:p>
            <a:r>
              <a:rPr lang="en-US" dirty="0">
                <a:solidFill>
                  <a:schemeClr val="accent2"/>
                </a:solidFill>
              </a:rPr>
              <a:t>Orange=signal</a:t>
            </a:r>
          </a:p>
          <a:p>
            <a:r>
              <a:rPr lang="en-US" dirty="0"/>
              <a:t>Black=method</a:t>
            </a:r>
          </a:p>
        </p:txBody>
      </p:sp>
      <p:sp>
        <p:nvSpPr>
          <p:cNvPr id="51" name="TextBox 50"/>
          <p:cNvSpPr txBox="1"/>
          <p:nvPr/>
        </p:nvSpPr>
        <p:spPr>
          <a:xfrm>
            <a:off x="247400" y="2630866"/>
            <a:ext cx="1194428" cy="369332"/>
          </a:xfrm>
          <a:prstGeom prst="rect">
            <a:avLst/>
          </a:prstGeom>
          <a:noFill/>
        </p:spPr>
        <p:txBody>
          <a:bodyPr wrap="square" rtlCol="0">
            <a:spAutoFit/>
          </a:bodyPr>
          <a:lstStyle/>
          <a:p>
            <a:r>
              <a:rPr lang="en-US" b="1" u="sng" dirty="0"/>
              <a:t>Timer</a:t>
            </a:r>
          </a:p>
        </p:txBody>
      </p:sp>
      <p:sp>
        <p:nvSpPr>
          <p:cNvPr id="52" name="TextBox 51"/>
          <p:cNvSpPr txBox="1"/>
          <p:nvPr/>
        </p:nvSpPr>
        <p:spPr>
          <a:xfrm>
            <a:off x="469073" y="2957889"/>
            <a:ext cx="1104405" cy="369332"/>
          </a:xfrm>
          <a:prstGeom prst="rect">
            <a:avLst/>
          </a:prstGeom>
          <a:noFill/>
        </p:spPr>
        <p:txBody>
          <a:bodyPr wrap="square" rtlCol="0">
            <a:spAutoFit/>
          </a:bodyPr>
          <a:lstStyle/>
          <a:p>
            <a:r>
              <a:rPr lang="en-US" dirty="0">
                <a:solidFill>
                  <a:schemeClr val="accent2"/>
                </a:solidFill>
              </a:rPr>
              <a:t>timeout</a:t>
            </a:r>
            <a:r>
              <a:rPr lang="en-US" dirty="0"/>
              <a:t>()</a:t>
            </a:r>
          </a:p>
        </p:txBody>
      </p:sp>
      <p:sp>
        <p:nvSpPr>
          <p:cNvPr id="53" name="TextBox 52"/>
          <p:cNvSpPr txBox="1"/>
          <p:nvPr/>
        </p:nvSpPr>
        <p:spPr>
          <a:xfrm>
            <a:off x="247036" y="1970993"/>
            <a:ext cx="1400330" cy="369332"/>
          </a:xfrm>
          <a:prstGeom prst="rect">
            <a:avLst/>
          </a:prstGeom>
          <a:noFill/>
        </p:spPr>
        <p:txBody>
          <a:bodyPr wrap="square" rtlCol="0">
            <a:spAutoFit/>
          </a:bodyPr>
          <a:lstStyle/>
          <a:p>
            <a:r>
              <a:rPr lang="en-US" dirty="0"/>
              <a:t>  </a:t>
            </a:r>
            <a:r>
              <a:rPr lang="en-US" dirty="0" err="1"/>
              <a:t>clockTick</a:t>
            </a:r>
            <a:r>
              <a:rPr lang="en-US" dirty="0"/>
              <a:t> ()</a:t>
            </a:r>
          </a:p>
        </p:txBody>
      </p:sp>
      <p:cxnSp>
        <p:nvCxnSpPr>
          <p:cNvPr id="54" name="Connector: Curved 53"/>
          <p:cNvCxnSpPr>
            <a:cxnSpLocks/>
            <a:stCxn id="52" idx="3"/>
            <a:endCxn id="53" idx="2"/>
          </p:cNvCxnSpPr>
          <p:nvPr/>
        </p:nvCxnSpPr>
        <p:spPr>
          <a:xfrm flipH="1" flipV="1">
            <a:off x="947201" y="2340325"/>
            <a:ext cx="626277" cy="802230"/>
          </a:xfrm>
          <a:prstGeom prst="curvedConnector4">
            <a:avLst>
              <a:gd name="adj1" fmla="val -36501"/>
              <a:gd name="adj2" fmla="val 61510"/>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360606" y="5139956"/>
            <a:ext cx="4607737" cy="923330"/>
          </a:xfrm>
          <a:prstGeom prst="rect">
            <a:avLst/>
          </a:prstGeom>
          <a:noFill/>
        </p:spPr>
        <p:txBody>
          <a:bodyPr wrap="square" rtlCol="0">
            <a:spAutoFit/>
          </a:bodyPr>
          <a:lstStyle/>
          <a:p>
            <a:r>
              <a:rPr lang="en-US" dirty="0">
                <a:solidFill>
                  <a:schemeClr val="accent2"/>
                </a:solidFill>
              </a:rPr>
              <a:t>This connection is fine because Controller does not have any other operation to perform and Furnace knows nothing about the radio button.</a:t>
            </a:r>
          </a:p>
        </p:txBody>
      </p:sp>
    </p:spTree>
    <p:extLst>
      <p:ext uri="{BB962C8B-B14F-4D97-AF65-F5344CB8AC3E}">
        <p14:creationId xmlns:p14="http://schemas.microsoft.com/office/powerpoint/2010/main" val="5460819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Interaction Diagram: Temperature Change</a:t>
            </a:r>
          </a:p>
        </p:txBody>
      </p:sp>
      <p:sp>
        <p:nvSpPr>
          <p:cNvPr id="7" name="TextBox 6"/>
          <p:cNvSpPr txBox="1"/>
          <p:nvPr/>
        </p:nvSpPr>
        <p:spPr>
          <a:xfrm>
            <a:off x="260186" y="3833809"/>
            <a:ext cx="3363686" cy="369332"/>
          </a:xfrm>
          <a:prstGeom prst="rect">
            <a:avLst/>
          </a:prstGeom>
          <a:noFill/>
        </p:spPr>
        <p:txBody>
          <a:bodyPr wrap="square" rtlCol="0">
            <a:spAutoFit/>
          </a:bodyPr>
          <a:lstStyle/>
          <a:p>
            <a:r>
              <a:rPr lang="en-US" dirty="0"/>
              <a:t>    </a:t>
            </a:r>
            <a:r>
              <a:rPr lang="en-US" dirty="0" err="1"/>
              <a:t>announceControlChanges</a:t>
            </a:r>
            <a:r>
              <a:rPr lang="en-US" dirty="0"/>
              <a:t>(bool)</a:t>
            </a:r>
          </a:p>
        </p:txBody>
      </p:sp>
      <p:sp>
        <p:nvSpPr>
          <p:cNvPr id="8" name="TextBox 7"/>
          <p:cNvSpPr txBox="1"/>
          <p:nvPr/>
        </p:nvSpPr>
        <p:spPr>
          <a:xfrm>
            <a:off x="1118149" y="5833205"/>
            <a:ext cx="1494422" cy="369332"/>
          </a:xfrm>
          <a:prstGeom prst="rect">
            <a:avLst/>
          </a:prstGeom>
          <a:noFill/>
        </p:spPr>
        <p:txBody>
          <a:bodyPr wrap="square" rtlCol="0">
            <a:spAutoFit/>
          </a:bodyPr>
          <a:lstStyle/>
          <a:p>
            <a:r>
              <a:rPr lang="en-US" dirty="0">
                <a:solidFill>
                  <a:schemeClr val="accent2">
                    <a:lumMod val="75000"/>
                  </a:schemeClr>
                </a:solidFill>
              </a:rPr>
              <a:t>heating</a:t>
            </a:r>
            <a:r>
              <a:rPr lang="en-US" dirty="0"/>
              <a:t>(bool)</a:t>
            </a:r>
          </a:p>
        </p:txBody>
      </p:sp>
      <p:sp>
        <p:nvSpPr>
          <p:cNvPr id="9" name="TextBox 8"/>
          <p:cNvSpPr txBox="1"/>
          <p:nvPr/>
        </p:nvSpPr>
        <p:spPr>
          <a:xfrm>
            <a:off x="140096" y="1426693"/>
            <a:ext cx="2797628" cy="923330"/>
          </a:xfrm>
          <a:prstGeom prst="rect">
            <a:avLst/>
          </a:prstGeom>
          <a:noFill/>
        </p:spPr>
        <p:txBody>
          <a:bodyPr wrap="square" rtlCol="0">
            <a:spAutoFit/>
          </a:bodyPr>
          <a:lstStyle/>
          <a:p>
            <a:r>
              <a:rPr lang="en-US" b="1" u="sng" dirty="0" err="1"/>
              <a:t>TemperatureSensor</a:t>
            </a:r>
            <a:endParaRPr lang="en-US" b="1" u="sng" dirty="0"/>
          </a:p>
          <a:p>
            <a:r>
              <a:rPr lang="en-US" dirty="0"/>
              <a:t>    </a:t>
            </a:r>
            <a:r>
              <a:rPr lang="en-US" dirty="0" err="1">
                <a:solidFill>
                  <a:schemeClr val="accent2">
                    <a:lumMod val="75000"/>
                  </a:schemeClr>
                </a:solidFill>
              </a:rPr>
              <a:t>newTemperature</a:t>
            </a:r>
            <a:r>
              <a:rPr lang="en-US" dirty="0"/>
              <a:t>(double)</a:t>
            </a:r>
          </a:p>
          <a:p>
            <a:endParaRPr lang="en-US" dirty="0"/>
          </a:p>
        </p:txBody>
      </p:sp>
      <p:sp>
        <p:nvSpPr>
          <p:cNvPr id="10" name="TextBox 9"/>
          <p:cNvSpPr txBox="1"/>
          <p:nvPr/>
        </p:nvSpPr>
        <p:spPr>
          <a:xfrm>
            <a:off x="3614056" y="2302852"/>
            <a:ext cx="3037113" cy="369332"/>
          </a:xfrm>
          <a:prstGeom prst="rect">
            <a:avLst/>
          </a:prstGeom>
          <a:noFill/>
        </p:spPr>
        <p:txBody>
          <a:bodyPr wrap="square" rtlCol="0">
            <a:spAutoFit/>
          </a:bodyPr>
          <a:lstStyle/>
          <a:p>
            <a:r>
              <a:rPr lang="en-US" b="1" u="sng" dirty="0"/>
              <a:t>Controller</a:t>
            </a:r>
          </a:p>
        </p:txBody>
      </p:sp>
      <p:sp>
        <p:nvSpPr>
          <p:cNvPr id="11" name="TextBox 10"/>
          <p:cNvSpPr txBox="1"/>
          <p:nvPr/>
        </p:nvSpPr>
        <p:spPr>
          <a:xfrm>
            <a:off x="8997746" y="1743989"/>
            <a:ext cx="2242457" cy="369332"/>
          </a:xfrm>
          <a:prstGeom prst="rect">
            <a:avLst/>
          </a:prstGeom>
          <a:noFill/>
        </p:spPr>
        <p:txBody>
          <a:bodyPr wrap="square" rtlCol="0">
            <a:spAutoFit/>
          </a:bodyPr>
          <a:lstStyle/>
          <a:p>
            <a:r>
              <a:rPr lang="en-US" dirty="0" err="1"/>
              <a:t>setText</a:t>
            </a:r>
            <a:r>
              <a:rPr lang="en-US" dirty="0"/>
              <a:t>()</a:t>
            </a:r>
          </a:p>
        </p:txBody>
      </p:sp>
      <p:sp>
        <p:nvSpPr>
          <p:cNvPr id="15" name="TextBox 14"/>
          <p:cNvSpPr txBox="1"/>
          <p:nvPr/>
        </p:nvSpPr>
        <p:spPr>
          <a:xfrm>
            <a:off x="8324246" y="6073008"/>
            <a:ext cx="2242457" cy="923330"/>
          </a:xfrm>
          <a:prstGeom prst="rect">
            <a:avLst/>
          </a:prstGeom>
          <a:noFill/>
        </p:spPr>
        <p:txBody>
          <a:bodyPr wrap="square" rtlCol="0">
            <a:spAutoFit/>
          </a:bodyPr>
          <a:lstStyle/>
          <a:p>
            <a:r>
              <a:rPr lang="en-US" dirty="0" err="1"/>
              <a:t>isHeatingRadioButton</a:t>
            </a:r>
            <a:endParaRPr lang="en-US" dirty="0"/>
          </a:p>
          <a:p>
            <a:r>
              <a:rPr lang="en-US" dirty="0"/>
              <a:t>   </a:t>
            </a:r>
            <a:r>
              <a:rPr lang="en-US" dirty="0" err="1"/>
              <a:t>setChecked</a:t>
            </a:r>
            <a:r>
              <a:rPr lang="en-US" dirty="0"/>
              <a:t>(bool)</a:t>
            </a:r>
          </a:p>
          <a:p>
            <a:endParaRPr lang="en-US" dirty="0"/>
          </a:p>
        </p:txBody>
      </p:sp>
      <p:sp>
        <p:nvSpPr>
          <p:cNvPr id="19" name="TextBox 18"/>
          <p:cNvSpPr txBox="1"/>
          <p:nvPr/>
        </p:nvSpPr>
        <p:spPr>
          <a:xfrm>
            <a:off x="3614057" y="2610134"/>
            <a:ext cx="3677953" cy="369332"/>
          </a:xfrm>
          <a:prstGeom prst="rect">
            <a:avLst/>
          </a:prstGeom>
          <a:noFill/>
        </p:spPr>
        <p:txBody>
          <a:bodyPr wrap="square" rtlCol="0">
            <a:spAutoFit/>
          </a:bodyPr>
          <a:lstStyle/>
          <a:p>
            <a:r>
              <a:rPr lang="en-US" dirty="0"/>
              <a:t>  </a:t>
            </a:r>
            <a:r>
              <a:rPr lang="en-US" dirty="0" err="1"/>
              <a:t>temperatureHasChangedTo</a:t>
            </a:r>
            <a:r>
              <a:rPr lang="en-US" dirty="0"/>
              <a:t> (double)</a:t>
            </a:r>
          </a:p>
        </p:txBody>
      </p:sp>
      <p:cxnSp>
        <p:nvCxnSpPr>
          <p:cNvPr id="29" name="Connector: Curved 28"/>
          <p:cNvCxnSpPr>
            <a:stCxn id="8" idx="3"/>
            <a:endCxn id="15" idx="1"/>
          </p:cNvCxnSpPr>
          <p:nvPr/>
        </p:nvCxnSpPr>
        <p:spPr>
          <a:xfrm>
            <a:off x="2612571" y="6017871"/>
            <a:ext cx="5711675" cy="516802"/>
          </a:xfrm>
          <a:prstGeom prst="curvedConnector3">
            <a:avLst>
              <a:gd name="adj1" fmla="val 50000"/>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27583" y="5549054"/>
            <a:ext cx="2242457" cy="369332"/>
          </a:xfrm>
          <a:prstGeom prst="rect">
            <a:avLst/>
          </a:prstGeom>
          <a:noFill/>
        </p:spPr>
        <p:txBody>
          <a:bodyPr wrap="square" rtlCol="0">
            <a:spAutoFit/>
          </a:bodyPr>
          <a:lstStyle/>
          <a:p>
            <a:r>
              <a:rPr lang="en-US" b="1" u="sng" dirty="0"/>
              <a:t>Furnace</a:t>
            </a:r>
          </a:p>
        </p:txBody>
      </p:sp>
      <p:sp>
        <p:nvSpPr>
          <p:cNvPr id="34" name="TextBox 33"/>
          <p:cNvSpPr txBox="1"/>
          <p:nvPr/>
        </p:nvSpPr>
        <p:spPr>
          <a:xfrm>
            <a:off x="483344" y="4163769"/>
            <a:ext cx="2492830" cy="369332"/>
          </a:xfrm>
          <a:prstGeom prst="rect">
            <a:avLst/>
          </a:prstGeom>
          <a:noFill/>
        </p:spPr>
        <p:txBody>
          <a:bodyPr wrap="square" rtlCol="0">
            <a:spAutoFit/>
          </a:bodyPr>
          <a:lstStyle/>
          <a:p>
            <a:r>
              <a:rPr lang="en-US" dirty="0" err="1">
                <a:solidFill>
                  <a:schemeClr val="accent2">
                    <a:lumMod val="75000"/>
                  </a:schemeClr>
                </a:solidFill>
              </a:rPr>
              <a:t>newControlState</a:t>
            </a:r>
            <a:r>
              <a:rPr lang="en-US" dirty="0"/>
              <a:t>(bool)</a:t>
            </a:r>
          </a:p>
        </p:txBody>
      </p:sp>
      <p:cxnSp>
        <p:nvCxnSpPr>
          <p:cNvPr id="35" name="Connector: Curved 34"/>
          <p:cNvCxnSpPr>
            <a:cxnSpLocks/>
            <a:stCxn id="23" idx="1"/>
            <a:endCxn id="48" idx="3"/>
          </p:cNvCxnSpPr>
          <p:nvPr/>
        </p:nvCxnSpPr>
        <p:spPr>
          <a:xfrm rot="10800000" flipV="1">
            <a:off x="3368658" y="4218094"/>
            <a:ext cx="5597851" cy="887636"/>
          </a:xfrm>
          <a:prstGeom prst="curvedConnector3">
            <a:avLst>
              <a:gd name="adj1" fmla="val 50000"/>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40096" y="3445328"/>
            <a:ext cx="1065670" cy="369332"/>
          </a:xfrm>
          <a:prstGeom prst="rect">
            <a:avLst/>
          </a:prstGeom>
          <a:noFill/>
        </p:spPr>
        <p:txBody>
          <a:bodyPr wrap="square" rtlCol="0">
            <a:spAutoFit/>
          </a:bodyPr>
          <a:lstStyle/>
          <a:p>
            <a:r>
              <a:rPr lang="en-US" b="1" u="sng" dirty="0" err="1"/>
              <a:t>SetPoint</a:t>
            </a:r>
            <a:endParaRPr lang="en-US" b="1" u="sng" dirty="0"/>
          </a:p>
        </p:txBody>
      </p:sp>
      <p:sp>
        <p:nvSpPr>
          <p:cNvPr id="42" name="TextBox 41"/>
          <p:cNvSpPr txBox="1"/>
          <p:nvPr/>
        </p:nvSpPr>
        <p:spPr>
          <a:xfrm>
            <a:off x="1133061" y="6145897"/>
            <a:ext cx="1331466" cy="369332"/>
          </a:xfrm>
          <a:prstGeom prst="rect">
            <a:avLst/>
          </a:prstGeom>
          <a:noFill/>
        </p:spPr>
        <p:txBody>
          <a:bodyPr wrap="square" rtlCol="0">
            <a:spAutoFit/>
          </a:bodyPr>
          <a:lstStyle/>
          <a:p>
            <a:r>
              <a:rPr lang="en-US" dirty="0" err="1"/>
              <a:t>setOn</a:t>
            </a:r>
            <a:r>
              <a:rPr lang="en-US" dirty="0"/>
              <a:t>(bool)</a:t>
            </a:r>
          </a:p>
        </p:txBody>
      </p:sp>
      <p:cxnSp>
        <p:nvCxnSpPr>
          <p:cNvPr id="43" name="Connector: Curved 42"/>
          <p:cNvCxnSpPr>
            <a:cxnSpLocks/>
            <a:stCxn id="34" idx="1"/>
            <a:endCxn id="42" idx="1"/>
          </p:cNvCxnSpPr>
          <p:nvPr/>
        </p:nvCxnSpPr>
        <p:spPr>
          <a:xfrm rot="10800000" flipH="1" flipV="1">
            <a:off x="483343" y="4348435"/>
            <a:ext cx="649717" cy="1982128"/>
          </a:xfrm>
          <a:prstGeom prst="curvedConnector3">
            <a:avLst>
              <a:gd name="adj1" fmla="val -35185"/>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324246" y="1366015"/>
            <a:ext cx="2730904" cy="369332"/>
          </a:xfrm>
          <a:prstGeom prst="rect">
            <a:avLst/>
          </a:prstGeom>
          <a:noFill/>
        </p:spPr>
        <p:txBody>
          <a:bodyPr wrap="square" rtlCol="0">
            <a:spAutoFit/>
          </a:bodyPr>
          <a:lstStyle/>
          <a:p>
            <a:r>
              <a:rPr lang="en-US" b="1" u="sng" dirty="0" err="1"/>
              <a:t>TemperatureTextReadout</a:t>
            </a:r>
            <a:endParaRPr lang="en-US" b="1" u="sng" dirty="0"/>
          </a:p>
        </p:txBody>
      </p:sp>
      <p:sp>
        <p:nvSpPr>
          <p:cNvPr id="26" name="TextBox 25"/>
          <p:cNvSpPr txBox="1"/>
          <p:nvPr/>
        </p:nvSpPr>
        <p:spPr>
          <a:xfrm>
            <a:off x="8324246" y="2237690"/>
            <a:ext cx="2242457" cy="369332"/>
          </a:xfrm>
          <a:prstGeom prst="rect">
            <a:avLst/>
          </a:prstGeom>
          <a:noFill/>
        </p:spPr>
        <p:txBody>
          <a:bodyPr wrap="square" rtlCol="0">
            <a:spAutoFit/>
          </a:bodyPr>
          <a:lstStyle/>
          <a:p>
            <a:r>
              <a:rPr lang="en-US" b="1" u="sng" dirty="0" err="1"/>
              <a:t>TemperatureSlider</a:t>
            </a:r>
            <a:endParaRPr lang="en-US" b="1" u="sng" dirty="0"/>
          </a:p>
        </p:txBody>
      </p:sp>
      <p:sp>
        <p:nvSpPr>
          <p:cNvPr id="23" name="TextBox 22"/>
          <p:cNvSpPr txBox="1"/>
          <p:nvPr/>
        </p:nvSpPr>
        <p:spPr>
          <a:xfrm>
            <a:off x="8966508" y="4033428"/>
            <a:ext cx="2242457" cy="369332"/>
          </a:xfrm>
          <a:prstGeom prst="rect">
            <a:avLst/>
          </a:prstGeom>
          <a:noFill/>
        </p:spPr>
        <p:txBody>
          <a:bodyPr wrap="square" rtlCol="0">
            <a:spAutoFit/>
          </a:bodyPr>
          <a:lstStyle/>
          <a:p>
            <a:r>
              <a:rPr lang="en-US" dirty="0" err="1">
                <a:solidFill>
                  <a:schemeClr val="accent2">
                    <a:lumMod val="75000"/>
                  </a:schemeClr>
                </a:solidFill>
              </a:rPr>
              <a:t>valueChanged</a:t>
            </a:r>
            <a:r>
              <a:rPr lang="en-US" dirty="0"/>
              <a:t>(</a:t>
            </a:r>
            <a:r>
              <a:rPr lang="en-US" dirty="0" err="1"/>
              <a:t>int</a:t>
            </a:r>
            <a:r>
              <a:rPr lang="en-US" dirty="0"/>
              <a:t>)</a:t>
            </a:r>
          </a:p>
        </p:txBody>
      </p:sp>
      <p:sp>
        <p:nvSpPr>
          <p:cNvPr id="28" name="TextBox 27"/>
          <p:cNvSpPr txBox="1"/>
          <p:nvPr/>
        </p:nvSpPr>
        <p:spPr>
          <a:xfrm>
            <a:off x="526067" y="4575946"/>
            <a:ext cx="1755579" cy="369332"/>
          </a:xfrm>
          <a:prstGeom prst="rect">
            <a:avLst/>
          </a:prstGeom>
          <a:noFill/>
        </p:spPr>
        <p:txBody>
          <a:bodyPr wrap="square" rtlCol="0">
            <a:spAutoFit/>
          </a:bodyPr>
          <a:lstStyle/>
          <a:p>
            <a:r>
              <a:rPr lang="en-US" dirty="0" err="1">
                <a:solidFill>
                  <a:schemeClr val="accent2">
                    <a:lumMod val="75000"/>
                  </a:schemeClr>
                </a:solidFill>
              </a:rPr>
              <a:t>newSetPoint</a:t>
            </a:r>
            <a:r>
              <a:rPr lang="en-US" dirty="0"/>
              <a:t>(</a:t>
            </a:r>
            <a:r>
              <a:rPr lang="en-US" dirty="0" err="1"/>
              <a:t>int</a:t>
            </a:r>
            <a:r>
              <a:rPr lang="en-US" dirty="0"/>
              <a:t>)</a:t>
            </a:r>
          </a:p>
        </p:txBody>
      </p:sp>
      <p:sp>
        <p:nvSpPr>
          <p:cNvPr id="31" name="TextBox 30"/>
          <p:cNvSpPr txBox="1"/>
          <p:nvPr/>
        </p:nvSpPr>
        <p:spPr>
          <a:xfrm>
            <a:off x="8324247" y="3459795"/>
            <a:ext cx="2242457" cy="369332"/>
          </a:xfrm>
          <a:prstGeom prst="rect">
            <a:avLst/>
          </a:prstGeom>
          <a:noFill/>
        </p:spPr>
        <p:txBody>
          <a:bodyPr wrap="square" rtlCol="0">
            <a:spAutoFit/>
          </a:bodyPr>
          <a:lstStyle/>
          <a:p>
            <a:r>
              <a:rPr lang="en-US" b="1" u="sng" dirty="0" err="1"/>
              <a:t>SetPointSpinner</a:t>
            </a:r>
            <a:endParaRPr lang="en-US" b="1" u="sng" dirty="0"/>
          </a:p>
        </p:txBody>
      </p:sp>
      <p:sp>
        <p:nvSpPr>
          <p:cNvPr id="33" name="TextBox 32"/>
          <p:cNvSpPr txBox="1"/>
          <p:nvPr/>
        </p:nvSpPr>
        <p:spPr>
          <a:xfrm>
            <a:off x="8324247" y="4744954"/>
            <a:ext cx="2242457" cy="369332"/>
          </a:xfrm>
          <a:prstGeom prst="rect">
            <a:avLst/>
          </a:prstGeom>
          <a:noFill/>
        </p:spPr>
        <p:txBody>
          <a:bodyPr wrap="square" rtlCol="0">
            <a:spAutoFit/>
          </a:bodyPr>
          <a:lstStyle/>
          <a:p>
            <a:r>
              <a:rPr lang="en-US" b="1" u="sng" dirty="0" err="1"/>
              <a:t>SetPointSlider</a:t>
            </a:r>
            <a:endParaRPr lang="en-US" b="1" u="sng" dirty="0"/>
          </a:p>
        </p:txBody>
      </p:sp>
      <p:sp>
        <p:nvSpPr>
          <p:cNvPr id="36" name="TextBox 35"/>
          <p:cNvSpPr txBox="1"/>
          <p:nvPr/>
        </p:nvSpPr>
        <p:spPr>
          <a:xfrm>
            <a:off x="8966508" y="3777613"/>
            <a:ext cx="2242457" cy="369332"/>
          </a:xfrm>
          <a:prstGeom prst="rect">
            <a:avLst/>
          </a:prstGeom>
          <a:noFill/>
        </p:spPr>
        <p:txBody>
          <a:bodyPr wrap="square" rtlCol="0">
            <a:spAutoFit/>
          </a:bodyPr>
          <a:lstStyle/>
          <a:p>
            <a:r>
              <a:rPr lang="en-US" dirty="0" err="1"/>
              <a:t>setValue</a:t>
            </a:r>
            <a:r>
              <a:rPr lang="en-US" dirty="0"/>
              <a:t>(</a:t>
            </a:r>
            <a:r>
              <a:rPr lang="en-US" dirty="0" err="1"/>
              <a:t>int</a:t>
            </a:r>
            <a:r>
              <a:rPr lang="en-US" dirty="0"/>
              <a:t>)</a:t>
            </a:r>
          </a:p>
        </p:txBody>
      </p:sp>
      <p:sp>
        <p:nvSpPr>
          <p:cNvPr id="37" name="TextBox 36"/>
          <p:cNvSpPr txBox="1"/>
          <p:nvPr/>
        </p:nvSpPr>
        <p:spPr>
          <a:xfrm>
            <a:off x="8879423" y="5371666"/>
            <a:ext cx="2242457" cy="369332"/>
          </a:xfrm>
          <a:prstGeom prst="rect">
            <a:avLst/>
          </a:prstGeom>
          <a:noFill/>
        </p:spPr>
        <p:txBody>
          <a:bodyPr wrap="square" rtlCol="0">
            <a:spAutoFit/>
          </a:bodyPr>
          <a:lstStyle/>
          <a:p>
            <a:r>
              <a:rPr lang="en-US" dirty="0" err="1">
                <a:solidFill>
                  <a:schemeClr val="accent2">
                    <a:lumMod val="75000"/>
                  </a:schemeClr>
                </a:solidFill>
              </a:rPr>
              <a:t>valueChanged</a:t>
            </a:r>
            <a:r>
              <a:rPr lang="en-US" dirty="0"/>
              <a:t>(</a:t>
            </a:r>
            <a:r>
              <a:rPr lang="en-US" dirty="0" err="1"/>
              <a:t>int</a:t>
            </a:r>
            <a:r>
              <a:rPr lang="en-US" dirty="0"/>
              <a:t>)</a:t>
            </a:r>
          </a:p>
        </p:txBody>
      </p:sp>
      <p:sp>
        <p:nvSpPr>
          <p:cNvPr id="38" name="TextBox 37"/>
          <p:cNvSpPr txBox="1"/>
          <p:nvPr/>
        </p:nvSpPr>
        <p:spPr>
          <a:xfrm>
            <a:off x="8879423" y="5039656"/>
            <a:ext cx="2242457" cy="369332"/>
          </a:xfrm>
          <a:prstGeom prst="rect">
            <a:avLst/>
          </a:prstGeom>
          <a:noFill/>
        </p:spPr>
        <p:txBody>
          <a:bodyPr wrap="square" rtlCol="0">
            <a:spAutoFit/>
          </a:bodyPr>
          <a:lstStyle/>
          <a:p>
            <a:r>
              <a:rPr lang="en-US" dirty="0" err="1"/>
              <a:t>setValue</a:t>
            </a:r>
            <a:r>
              <a:rPr lang="en-US" dirty="0"/>
              <a:t>(</a:t>
            </a:r>
            <a:r>
              <a:rPr lang="en-US" dirty="0" err="1"/>
              <a:t>int</a:t>
            </a:r>
            <a:r>
              <a:rPr lang="en-US" dirty="0"/>
              <a:t>)</a:t>
            </a:r>
          </a:p>
        </p:txBody>
      </p:sp>
      <p:sp>
        <p:nvSpPr>
          <p:cNvPr id="47" name="TextBox 46"/>
          <p:cNvSpPr txBox="1"/>
          <p:nvPr/>
        </p:nvSpPr>
        <p:spPr>
          <a:xfrm>
            <a:off x="3612632" y="2946973"/>
            <a:ext cx="3131063" cy="369332"/>
          </a:xfrm>
          <a:prstGeom prst="rect">
            <a:avLst/>
          </a:prstGeom>
          <a:noFill/>
        </p:spPr>
        <p:txBody>
          <a:bodyPr wrap="square" rtlCol="0">
            <a:spAutoFit/>
          </a:bodyPr>
          <a:lstStyle/>
          <a:p>
            <a:r>
              <a:rPr lang="en-US" dirty="0"/>
              <a:t>  </a:t>
            </a:r>
            <a:r>
              <a:rPr lang="en-US" dirty="0" err="1"/>
              <a:t>setPointHasChanged</a:t>
            </a:r>
            <a:r>
              <a:rPr lang="en-US" dirty="0"/>
              <a:t> (double)</a:t>
            </a:r>
          </a:p>
        </p:txBody>
      </p:sp>
      <p:sp>
        <p:nvSpPr>
          <p:cNvPr id="48" name="TextBox 47"/>
          <p:cNvSpPr txBox="1"/>
          <p:nvPr/>
        </p:nvSpPr>
        <p:spPr>
          <a:xfrm>
            <a:off x="521098" y="4921064"/>
            <a:ext cx="2847559" cy="369332"/>
          </a:xfrm>
          <a:prstGeom prst="rect">
            <a:avLst/>
          </a:prstGeom>
          <a:noFill/>
        </p:spPr>
        <p:txBody>
          <a:bodyPr wrap="square" rtlCol="0">
            <a:spAutoFit/>
          </a:bodyPr>
          <a:lstStyle/>
          <a:p>
            <a:r>
              <a:rPr lang="en-US"/>
              <a:t>setDesiredTemperature(int)</a:t>
            </a:r>
            <a:endParaRPr lang="en-US" dirty="0"/>
          </a:p>
        </p:txBody>
      </p:sp>
      <p:cxnSp>
        <p:nvCxnSpPr>
          <p:cNvPr id="40" name="Connector: Curved 39"/>
          <p:cNvCxnSpPr>
            <a:cxnSpLocks/>
            <a:stCxn id="37" idx="1"/>
            <a:endCxn id="48" idx="3"/>
          </p:cNvCxnSpPr>
          <p:nvPr/>
        </p:nvCxnSpPr>
        <p:spPr>
          <a:xfrm rot="10800000">
            <a:off x="3368657" y="5105730"/>
            <a:ext cx="5510766" cy="450602"/>
          </a:xfrm>
          <a:prstGeom prst="curvedConnector3">
            <a:avLst>
              <a:gd name="adj1" fmla="val 50000"/>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p:cNvCxnSpPr>
            <a:cxnSpLocks/>
            <a:stCxn id="28" idx="3"/>
            <a:endCxn id="47" idx="2"/>
          </p:cNvCxnSpPr>
          <p:nvPr/>
        </p:nvCxnSpPr>
        <p:spPr>
          <a:xfrm flipV="1">
            <a:off x="2281646" y="3316305"/>
            <a:ext cx="2896518" cy="1444307"/>
          </a:xfrm>
          <a:prstGeom prst="curvedConnector2">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or: Curved 48"/>
          <p:cNvCxnSpPr>
            <a:cxnSpLocks/>
            <a:stCxn id="47" idx="3"/>
            <a:endCxn id="36" idx="1"/>
          </p:cNvCxnSpPr>
          <p:nvPr/>
        </p:nvCxnSpPr>
        <p:spPr>
          <a:xfrm>
            <a:off x="6743695" y="3131639"/>
            <a:ext cx="2222813" cy="830640"/>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Curved 50"/>
          <p:cNvCxnSpPr>
            <a:cxnSpLocks/>
            <a:stCxn id="47" idx="3"/>
            <a:endCxn id="38" idx="1"/>
          </p:cNvCxnSpPr>
          <p:nvPr/>
        </p:nvCxnSpPr>
        <p:spPr>
          <a:xfrm>
            <a:off x="6743695" y="3131639"/>
            <a:ext cx="2135728" cy="2092683"/>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5604253" y="4841866"/>
            <a:ext cx="324128" cy="369332"/>
          </a:xfrm>
          <a:prstGeom prst="rect">
            <a:avLst/>
          </a:prstGeom>
          <a:noFill/>
        </p:spPr>
        <p:txBody>
          <a:bodyPr wrap="none" rtlCol="0">
            <a:spAutoFit/>
          </a:bodyPr>
          <a:lstStyle/>
          <a:p>
            <a:r>
              <a:rPr lang="en-US" b="1" dirty="0">
                <a:solidFill>
                  <a:srgbClr val="0070C0"/>
                </a:solidFill>
              </a:rPr>
              <a:t>A</a:t>
            </a:r>
          </a:p>
        </p:txBody>
      </p:sp>
      <p:sp>
        <p:nvSpPr>
          <p:cNvPr id="55" name="TextBox 54"/>
          <p:cNvSpPr txBox="1"/>
          <p:nvPr/>
        </p:nvSpPr>
        <p:spPr>
          <a:xfrm>
            <a:off x="4115058" y="3941095"/>
            <a:ext cx="314510" cy="369332"/>
          </a:xfrm>
          <a:prstGeom prst="rect">
            <a:avLst/>
          </a:prstGeom>
          <a:noFill/>
        </p:spPr>
        <p:txBody>
          <a:bodyPr wrap="none" rtlCol="0">
            <a:spAutoFit/>
          </a:bodyPr>
          <a:lstStyle/>
          <a:p>
            <a:r>
              <a:rPr lang="en-US" b="1" dirty="0">
                <a:solidFill>
                  <a:srgbClr val="0070C0"/>
                </a:solidFill>
              </a:rPr>
              <a:t>B</a:t>
            </a:r>
          </a:p>
        </p:txBody>
      </p:sp>
      <p:sp>
        <p:nvSpPr>
          <p:cNvPr id="56" name="TextBox 55"/>
          <p:cNvSpPr txBox="1"/>
          <p:nvPr/>
        </p:nvSpPr>
        <p:spPr>
          <a:xfrm>
            <a:off x="7497049" y="3275129"/>
            <a:ext cx="306494" cy="369332"/>
          </a:xfrm>
          <a:prstGeom prst="rect">
            <a:avLst/>
          </a:prstGeom>
          <a:noFill/>
        </p:spPr>
        <p:txBody>
          <a:bodyPr wrap="none" rtlCol="0">
            <a:spAutoFit/>
          </a:bodyPr>
          <a:lstStyle/>
          <a:p>
            <a:r>
              <a:rPr lang="en-US" b="1" dirty="0">
                <a:solidFill>
                  <a:srgbClr val="0070C0"/>
                </a:solidFill>
              </a:rPr>
              <a:t>C</a:t>
            </a:r>
          </a:p>
        </p:txBody>
      </p:sp>
      <p:cxnSp>
        <p:nvCxnSpPr>
          <p:cNvPr id="57" name="Connector: Curved 56"/>
          <p:cNvCxnSpPr>
            <a:cxnSpLocks/>
            <a:stCxn id="47" idx="1"/>
            <a:endCxn id="7" idx="0"/>
          </p:cNvCxnSpPr>
          <p:nvPr/>
        </p:nvCxnSpPr>
        <p:spPr>
          <a:xfrm rot="10800000" flipV="1">
            <a:off x="1942030" y="3131639"/>
            <a:ext cx="1670603" cy="702170"/>
          </a:xfrm>
          <a:prstGeom prst="curved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358102" y="2946973"/>
            <a:ext cx="330540" cy="369332"/>
          </a:xfrm>
          <a:prstGeom prst="rect">
            <a:avLst/>
          </a:prstGeom>
          <a:noFill/>
        </p:spPr>
        <p:txBody>
          <a:bodyPr wrap="none" rtlCol="0">
            <a:spAutoFit/>
          </a:bodyPr>
          <a:lstStyle/>
          <a:p>
            <a:r>
              <a:rPr lang="en-US" b="1" dirty="0">
                <a:solidFill>
                  <a:srgbClr val="0070C0"/>
                </a:solidFill>
              </a:rPr>
              <a:t>D</a:t>
            </a:r>
          </a:p>
        </p:txBody>
      </p:sp>
      <p:sp>
        <p:nvSpPr>
          <p:cNvPr id="63" name="TextBox 62"/>
          <p:cNvSpPr txBox="1"/>
          <p:nvPr/>
        </p:nvSpPr>
        <p:spPr>
          <a:xfrm>
            <a:off x="242204" y="5284801"/>
            <a:ext cx="296876" cy="369332"/>
          </a:xfrm>
          <a:prstGeom prst="rect">
            <a:avLst/>
          </a:prstGeom>
          <a:noFill/>
        </p:spPr>
        <p:txBody>
          <a:bodyPr wrap="none" rtlCol="0">
            <a:spAutoFit/>
          </a:bodyPr>
          <a:lstStyle/>
          <a:p>
            <a:r>
              <a:rPr lang="en-US" b="1" dirty="0">
                <a:solidFill>
                  <a:srgbClr val="0070C0"/>
                </a:solidFill>
              </a:rPr>
              <a:t>E</a:t>
            </a:r>
          </a:p>
        </p:txBody>
      </p:sp>
      <p:sp>
        <p:nvSpPr>
          <p:cNvPr id="64" name="TextBox 63"/>
          <p:cNvSpPr txBox="1"/>
          <p:nvPr/>
        </p:nvSpPr>
        <p:spPr>
          <a:xfrm>
            <a:off x="4424910" y="6145897"/>
            <a:ext cx="290464" cy="369332"/>
          </a:xfrm>
          <a:prstGeom prst="rect">
            <a:avLst/>
          </a:prstGeom>
          <a:noFill/>
        </p:spPr>
        <p:txBody>
          <a:bodyPr wrap="none" rtlCol="0">
            <a:spAutoFit/>
          </a:bodyPr>
          <a:lstStyle/>
          <a:p>
            <a:r>
              <a:rPr lang="en-US" b="1" dirty="0">
                <a:solidFill>
                  <a:srgbClr val="0070C0"/>
                </a:solidFill>
              </a:rPr>
              <a:t>F</a:t>
            </a:r>
          </a:p>
        </p:txBody>
      </p:sp>
      <p:sp>
        <p:nvSpPr>
          <p:cNvPr id="66" name="TextBox 65"/>
          <p:cNvSpPr txBox="1"/>
          <p:nvPr/>
        </p:nvSpPr>
        <p:spPr>
          <a:xfrm>
            <a:off x="10362024" y="316579"/>
            <a:ext cx="1519711" cy="646331"/>
          </a:xfrm>
          <a:prstGeom prst="rect">
            <a:avLst/>
          </a:prstGeom>
          <a:noFill/>
          <a:ln>
            <a:solidFill>
              <a:schemeClr val="tx1"/>
            </a:solidFill>
          </a:ln>
        </p:spPr>
        <p:txBody>
          <a:bodyPr wrap="none" rtlCol="0">
            <a:spAutoFit/>
          </a:bodyPr>
          <a:lstStyle/>
          <a:p>
            <a:r>
              <a:rPr lang="en-US" dirty="0">
                <a:solidFill>
                  <a:schemeClr val="accent2"/>
                </a:solidFill>
              </a:rPr>
              <a:t>Orange=signal</a:t>
            </a:r>
          </a:p>
          <a:p>
            <a:r>
              <a:rPr lang="en-US" dirty="0"/>
              <a:t>Black=method</a:t>
            </a:r>
          </a:p>
        </p:txBody>
      </p:sp>
      <p:sp>
        <p:nvSpPr>
          <p:cNvPr id="41" name="TextBox 40"/>
          <p:cNvSpPr txBox="1"/>
          <p:nvPr/>
        </p:nvSpPr>
        <p:spPr>
          <a:xfrm>
            <a:off x="8984333" y="2596762"/>
            <a:ext cx="1131632" cy="369332"/>
          </a:xfrm>
          <a:prstGeom prst="rect">
            <a:avLst/>
          </a:prstGeom>
          <a:noFill/>
        </p:spPr>
        <p:txBody>
          <a:bodyPr wrap="square" rtlCol="0">
            <a:spAutoFit/>
          </a:bodyPr>
          <a:lstStyle/>
          <a:p>
            <a:r>
              <a:rPr lang="en-US" dirty="0" err="1"/>
              <a:t>setValue</a:t>
            </a:r>
            <a:r>
              <a:rPr lang="en-US" dirty="0"/>
              <a:t>()</a:t>
            </a:r>
          </a:p>
        </p:txBody>
      </p:sp>
    </p:spTree>
    <p:extLst>
      <p:ext uri="{BB962C8B-B14F-4D97-AF65-F5344CB8AC3E}">
        <p14:creationId xmlns:p14="http://schemas.microsoft.com/office/powerpoint/2010/main" val="21773974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View-Delegate</a:t>
            </a:r>
          </a:p>
        </p:txBody>
      </p:sp>
      <p:sp>
        <p:nvSpPr>
          <p:cNvPr id="3" name="Content Placeholder 2"/>
          <p:cNvSpPr>
            <a:spLocks noGrp="1"/>
          </p:cNvSpPr>
          <p:nvPr>
            <p:ph idx="1"/>
          </p:nvPr>
        </p:nvSpPr>
        <p:spPr/>
        <p:txBody>
          <a:bodyPr>
            <a:normAutofit lnSpcReduction="10000"/>
          </a:bodyPr>
          <a:lstStyle/>
          <a:p>
            <a:r>
              <a:rPr lang="en-US" dirty="0">
                <a:solidFill>
                  <a:schemeClr val="tx1"/>
                </a:solidFill>
              </a:rPr>
              <a:t>Model (Delegate)</a:t>
            </a:r>
          </a:p>
          <a:p>
            <a:pPr lvl="1"/>
            <a:r>
              <a:rPr lang="en-US" dirty="0">
                <a:solidFill>
                  <a:schemeClr val="tx1"/>
                </a:solidFill>
              </a:rPr>
              <a:t>Announces changes</a:t>
            </a:r>
          </a:p>
          <a:p>
            <a:r>
              <a:rPr lang="en-US" dirty="0">
                <a:solidFill>
                  <a:schemeClr val="tx1"/>
                </a:solidFill>
              </a:rPr>
              <a:t>View</a:t>
            </a:r>
          </a:p>
          <a:p>
            <a:pPr lvl="1"/>
            <a:r>
              <a:rPr lang="en-US" dirty="0">
                <a:solidFill>
                  <a:schemeClr val="tx1"/>
                </a:solidFill>
              </a:rPr>
              <a:t>Accepts user input &amp; validates</a:t>
            </a:r>
          </a:p>
          <a:p>
            <a:pPr lvl="1"/>
            <a:r>
              <a:rPr lang="en-US" dirty="0">
                <a:solidFill>
                  <a:schemeClr val="tx1"/>
                </a:solidFill>
              </a:rPr>
              <a:t>displays changes</a:t>
            </a:r>
          </a:p>
          <a:p>
            <a:endParaRPr lang="en-US" dirty="0">
              <a:solidFill>
                <a:schemeClr val="tx1"/>
              </a:solidFill>
            </a:endParaRPr>
          </a:p>
          <a:p>
            <a:r>
              <a:rPr lang="en-US" dirty="0">
                <a:solidFill>
                  <a:schemeClr val="tx1"/>
                </a:solidFill>
              </a:rPr>
              <a:t>View “knows” about model</a:t>
            </a:r>
          </a:p>
          <a:p>
            <a:pPr lvl="1"/>
            <a:r>
              <a:rPr lang="en-US" dirty="0">
                <a:solidFill>
                  <a:schemeClr val="tx1"/>
                </a:solidFill>
              </a:rPr>
              <a:t>View class depends on model, not vice-versa.</a:t>
            </a:r>
          </a:p>
          <a:p>
            <a:r>
              <a:rPr lang="en-US" dirty="0">
                <a:solidFill>
                  <a:schemeClr val="tx1"/>
                </a:solidFill>
              </a:rPr>
              <a:t>Useful for “state change only” applications</a:t>
            </a:r>
          </a:p>
          <a:p>
            <a:r>
              <a:rPr lang="en-US" dirty="0">
                <a:solidFill>
                  <a:schemeClr val="tx1"/>
                </a:solidFill>
              </a:rPr>
              <a:t>Can off-load controller in MVC applications</a:t>
            </a:r>
          </a:p>
          <a:p>
            <a:r>
              <a:rPr lang="en-US" dirty="0">
                <a:solidFill>
                  <a:schemeClr val="tx1"/>
                </a:solidFill>
              </a:rPr>
              <a:t>Creates coupling between view and model (but not vice-versa)</a:t>
            </a:r>
          </a:p>
          <a:p>
            <a:endParaRPr lang="en-US" dirty="0">
              <a:solidFill>
                <a:schemeClr val="tx1"/>
              </a:solidFill>
            </a:endParaRPr>
          </a:p>
        </p:txBody>
      </p:sp>
      <p:sp>
        <p:nvSpPr>
          <p:cNvPr id="4" name="Rectangle: Rounded Corners 3"/>
          <p:cNvSpPr/>
          <p:nvPr/>
        </p:nvSpPr>
        <p:spPr>
          <a:xfrm>
            <a:off x="7826258" y="1976214"/>
            <a:ext cx="936172" cy="4669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5" name="Rectangle: Rounded Corners 4"/>
          <p:cNvSpPr/>
          <p:nvPr/>
        </p:nvSpPr>
        <p:spPr>
          <a:xfrm>
            <a:off x="10984230" y="2018185"/>
            <a:ext cx="739140" cy="3894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sp>
        <p:nvSpPr>
          <p:cNvPr id="8" name="TextBox 7"/>
          <p:cNvSpPr txBox="1"/>
          <p:nvPr/>
        </p:nvSpPr>
        <p:spPr>
          <a:xfrm>
            <a:off x="9416313" y="2589650"/>
            <a:ext cx="1083951" cy="369332"/>
          </a:xfrm>
          <a:prstGeom prst="rect">
            <a:avLst/>
          </a:prstGeom>
          <a:noFill/>
        </p:spPr>
        <p:txBody>
          <a:bodyPr wrap="none" rtlCol="0">
            <a:spAutoFit/>
          </a:bodyPr>
          <a:lstStyle/>
          <a:p>
            <a:r>
              <a:rPr lang="en-US" dirty="0"/>
              <a:t>2 Notifies</a:t>
            </a:r>
          </a:p>
        </p:txBody>
      </p:sp>
      <p:sp>
        <p:nvSpPr>
          <p:cNvPr id="9" name="TextBox 8"/>
          <p:cNvSpPr txBox="1"/>
          <p:nvPr/>
        </p:nvSpPr>
        <p:spPr>
          <a:xfrm>
            <a:off x="9471188" y="1784503"/>
            <a:ext cx="1516716" cy="369332"/>
          </a:xfrm>
          <a:prstGeom prst="rect">
            <a:avLst/>
          </a:prstGeom>
          <a:noFill/>
        </p:spPr>
        <p:txBody>
          <a:bodyPr wrap="square" rtlCol="0">
            <a:spAutoFit/>
          </a:bodyPr>
          <a:lstStyle/>
          <a:p>
            <a:r>
              <a:rPr lang="en-US" dirty="0"/>
              <a:t>1 User Action</a:t>
            </a:r>
          </a:p>
        </p:txBody>
      </p:sp>
      <p:cxnSp>
        <p:nvCxnSpPr>
          <p:cNvPr id="10" name="Connector: Curved 9"/>
          <p:cNvCxnSpPr>
            <a:stCxn id="4" idx="2"/>
          </p:cNvCxnSpPr>
          <p:nvPr/>
        </p:nvCxnSpPr>
        <p:spPr>
          <a:xfrm rot="16200000" flipH="1">
            <a:off x="9077099" y="1660437"/>
            <a:ext cx="555677" cy="2121187"/>
          </a:xfrm>
          <a:prstGeom prst="curvedConnector2">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2" name="Connector: Curved 11"/>
          <p:cNvCxnSpPr>
            <a:endCxn id="5" idx="2"/>
          </p:cNvCxnSpPr>
          <p:nvPr/>
        </p:nvCxnSpPr>
        <p:spPr>
          <a:xfrm flipV="1">
            <a:off x="10415531" y="2407599"/>
            <a:ext cx="938269" cy="594277"/>
          </a:xfrm>
          <a:prstGeom prst="curvedConnector2">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3" name="Connector: Curved 12"/>
          <p:cNvCxnSpPr>
            <a:stCxn id="5" idx="1"/>
            <a:endCxn id="4" idx="3"/>
          </p:cNvCxnSpPr>
          <p:nvPr/>
        </p:nvCxnSpPr>
        <p:spPr>
          <a:xfrm rot="10800000">
            <a:off x="8762430" y="2209704"/>
            <a:ext cx="2221800" cy="3188"/>
          </a:xfrm>
          <a:prstGeom prst="curvedConnector3">
            <a:avLst>
              <a:gd name="adj1" fmla="val 50000"/>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p:cNvSpPr/>
          <p:nvPr/>
        </p:nvSpPr>
        <p:spPr>
          <a:xfrm>
            <a:off x="11003240" y="3490890"/>
            <a:ext cx="739140" cy="3894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cxnSp>
        <p:nvCxnSpPr>
          <p:cNvPr id="15" name="Connector: Curved 14"/>
          <p:cNvCxnSpPr>
            <a:endCxn id="14" idx="0"/>
          </p:cNvCxnSpPr>
          <p:nvPr/>
        </p:nvCxnSpPr>
        <p:spPr>
          <a:xfrm>
            <a:off x="10415531" y="3001875"/>
            <a:ext cx="957279" cy="489015"/>
          </a:xfrm>
          <a:prstGeom prst="curvedConnector2">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6" name="Connector: Curved 15"/>
          <p:cNvCxnSpPr>
            <a:stCxn id="14" idx="1"/>
            <a:endCxn id="4" idx="2"/>
          </p:cNvCxnSpPr>
          <p:nvPr/>
        </p:nvCxnSpPr>
        <p:spPr>
          <a:xfrm rot="10800000">
            <a:off x="8294344" y="2443193"/>
            <a:ext cx="2708896" cy="1242404"/>
          </a:xfrm>
          <a:prstGeom prst="curvedConnector2">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568119" y="3656201"/>
            <a:ext cx="1444626" cy="369332"/>
          </a:xfrm>
          <a:prstGeom prst="rect">
            <a:avLst/>
          </a:prstGeom>
          <a:noFill/>
        </p:spPr>
        <p:txBody>
          <a:bodyPr wrap="none" rtlCol="0">
            <a:spAutoFit/>
          </a:bodyPr>
          <a:lstStyle/>
          <a:p>
            <a:r>
              <a:rPr lang="en-US" dirty="0"/>
              <a:t>1 User Action</a:t>
            </a:r>
          </a:p>
        </p:txBody>
      </p:sp>
    </p:spTree>
    <p:extLst>
      <p:ext uri="{BB962C8B-B14F-4D97-AF65-F5344CB8AC3E}">
        <p14:creationId xmlns:p14="http://schemas.microsoft.com/office/powerpoint/2010/main" val="203053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MVC?</a:t>
            </a:r>
          </a:p>
        </p:txBody>
      </p:sp>
      <p:sp>
        <p:nvSpPr>
          <p:cNvPr id="3" name="Content Placeholder 2"/>
          <p:cNvSpPr>
            <a:spLocks noGrp="1"/>
          </p:cNvSpPr>
          <p:nvPr>
            <p:ph idx="1"/>
          </p:nvPr>
        </p:nvSpPr>
        <p:spPr>
          <a:xfrm>
            <a:off x="360218" y="1293091"/>
            <a:ext cx="7466428" cy="3445164"/>
          </a:xfrm>
        </p:spPr>
        <p:txBody>
          <a:bodyPr>
            <a:normAutofit lnSpcReduction="10000"/>
          </a:bodyPr>
          <a:lstStyle/>
          <a:p>
            <a:r>
              <a:rPr lang="en-US" dirty="0"/>
              <a:t>Combine data with valid operations on it (OOP)</a:t>
            </a:r>
            <a:endParaRPr lang="en-US" dirty="0">
              <a:solidFill>
                <a:schemeClr val="tx1"/>
              </a:solidFill>
            </a:endParaRPr>
          </a:p>
          <a:p>
            <a:r>
              <a:rPr lang="en-US" dirty="0">
                <a:solidFill>
                  <a:schemeClr val="tx1"/>
                </a:solidFill>
              </a:rPr>
              <a:t>Isolate business/application logic from data representations</a:t>
            </a:r>
          </a:p>
          <a:p>
            <a:r>
              <a:rPr lang="en-US" dirty="0">
                <a:solidFill>
                  <a:schemeClr val="tx1"/>
                </a:solidFill>
              </a:rPr>
              <a:t>Isolate view / interaction controls from application and data</a:t>
            </a:r>
          </a:p>
          <a:p>
            <a:r>
              <a:rPr lang="en-US" dirty="0">
                <a:solidFill>
                  <a:schemeClr val="tx1"/>
                </a:solidFill>
              </a:rPr>
              <a:t>Allow multiple views of single data</a:t>
            </a:r>
          </a:p>
          <a:p>
            <a:pPr lvl="1"/>
            <a:r>
              <a:rPr lang="en-US" dirty="0">
                <a:solidFill>
                  <a:schemeClr val="tx1"/>
                </a:solidFill>
              </a:rPr>
              <a:t>Graphs, trees, tables, 3D display</a:t>
            </a:r>
          </a:p>
          <a:p>
            <a:pPr lvl="1"/>
            <a:r>
              <a:rPr lang="en-US" dirty="0">
                <a:solidFill>
                  <a:schemeClr val="tx1"/>
                </a:solidFill>
              </a:rPr>
              <a:t>Multiple table layouts of the same data</a:t>
            </a:r>
          </a:p>
          <a:p>
            <a:pPr marL="0" indent="0">
              <a:buNone/>
            </a:pPr>
            <a:endParaRPr lang="en-US" dirty="0">
              <a:solidFill>
                <a:schemeClr val="tx1"/>
              </a:solidFill>
            </a:endParaRPr>
          </a:p>
        </p:txBody>
      </p:sp>
      <p:sp>
        <p:nvSpPr>
          <p:cNvPr id="33" name="Rectangle: Rounded Corners 32"/>
          <p:cNvSpPr/>
          <p:nvPr/>
        </p:nvSpPr>
        <p:spPr>
          <a:xfrm>
            <a:off x="7827696" y="2051613"/>
            <a:ext cx="936172" cy="3894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34" name="Rectangle: Rounded Corners 33"/>
          <p:cNvSpPr/>
          <p:nvPr/>
        </p:nvSpPr>
        <p:spPr>
          <a:xfrm>
            <a:off x="11031252" y="2051614"/>
            <a:ext cx="739140" cy="3894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sp>
        <p:nvSpPr>
          <p:cNvPr id="35" name="Rectangle: Rounded Corners 34"/>
          <p:cNvSpPr/>
          <p:nvPr/>
        </p:nvSpPr>
        <p:spPr>
          <a:xfrm>
            <a:off x="9255565" y="2808343"/>
            <a:ext cx="1159966" cy="3870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p:txBody>
      </p:sp>
      <p:sp>
        <p:nvSpPr>
          <p:cNvPr id="36" name="TextBox 35"/>
          <p:cNvSpPr txBox="1"/>
          <p:nvPr/>
        </p:nvSpPr>
        <p:spPr>
          <a:xfrm>
            <a:off x="8974753" y="1934944"/>
            <a:ext cx="938270" cy="369332"/>
          </a:xfrm>
          <a:prstGeom prst="rect">
            <a:avLst/>
          </a:prstGeom>
          <a:noFill/>
        </p:spPr>
        <p:txBody>
          <a:bodyPr wrap="none" rtlCol="0">
            <a:spAutoFit/>
          </a:bodyPr>
          <a:lstStyle/>
          <a:p>
            <a:r>
              <a:rPr lang="en-US" dirty="0"/>
              <a:t>updates</a:t>
            </a:r>
          </a:p>
        </p:txBody>
      </p:sp>
      <p:sp>
        <p:nvSpPr>
          <p:cNvPr id="37" name="TextBox 36"/>
          <p:cNvSpPr txBox="1"/>
          <p:nvPr/>
        </p:nvSpPr>
        <p:spPr>
          <a:xfrm>
            <a:off x="7778187" y="2703490"/>
            <a:ext cx="914033" cy="369332"/>
          </a:xfrm>
          <a:prstGeom prst="rect">
            <a:avLst/>
          </a:prstGeom>
          <a:noFill/>
        </p:spPr>
        <p:txBody>
          <a:bodyPr wrap="none" rtlCol="0">
            <a:spAutoFit/>
          </a:bodyPr>
          <a:lstStyle/>
          <a:p>
            <a:r>
              <a:rPr lang="en-US" dirty="0"/>
              <a:t>Notifies</a:t>
            </a:r>
          </a:p>
        </p:txBody>
      </p:sp>
      <p:sp>
        <p:nvSpPr>
          <p:cNvPr id="38" name="TextBox 37"/>
          <p:cNvSpPr txBox="1"/>
          <p:nvPr/>
        </p:nvSpPr>
        <p:spPr>
          <a:xfrm>
            <a:off x="10931687" y="2813049"/>
            <a:ext cx="938270" cy="369332"/>
          </a:xfrm>
          <a:prstGeom prst="rect">
            <a:avLst/>
          </a:prstGeom>
          <a:noFill/>
        </p:spPr>
        <p:txBody>
          <a:bodyPr wrap="none" rtlCol="0">
            <a:spAutoFit/>
          </a:bodyPr>
          <a:lstStyle/>
          <a:p>
            <a:r>
              <a:rPr lang="en-US" dirty="0"/>
              <a:t>updates</a:t>
            </a:r>
          </a:p>
        </p:txBody>
      </p:sp>
      <p:sp>
        <p:nvSpPr>
          <p:cNvPr id="39" name="TextBox 38"/>
          <p:cNvSpPr txBox="1"/>
          <p:nvPr/>
        </p:nvSpPr>
        <p:spPr>
          <a:xfrm>
            <a:off x="10144031" y="1690688"/>
            <a:ext cx="788999" cy="646331"/>
          </a:xfrm>
          <a:prstGeom prst="rect">
            <a:avLst/>
          </a:prstGeom>
          <a:noFill/>
        </p:spPr>
        <p:txBody>
          <a:bodyPr wrap="none" rtlCol="0">
            <a:spAutoFit/>
          </a:bodyPr>
          <a:lstStyle/>
          <a:p>
            <a:r>
              <a:rPr lang="en-US" dirty="0"/>
              <a:t>User</a:t>
            </a:r>
          </a:p>
          <a:p>
            <a:r>
              <a:rPr lang="en-US" dirty="0"/>
              <a:t>Action</a:t>
            </a:r>
          </a:p>
        </p:txBody>
      </p:sp>
      <p:cxnSp>
        <p:nvCxnSpPr>
          <p:cNvPr id="40" name="Connector: Curved 39"/>
          <p:cNvCxnSpPr>
            <a:stCxn id="33" idx="2"/>
            <a:endCxn id="35" idx="1"/>
          </p:cNvCxnSpPr>
          <p:nvPr/>
        </p:nvCxnSpPr>
        <p:spPr>
          <a:xfrm rot="16200000" flipH="1">
            <a:off x="8495249" y="2241560"/>
            <a:ext cx="560848" cy="959783"/>
          </a:xfrm>
          <a:prstGeom prst="curvedConnector2">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41" name="Connector: Curved 40"/>
          <p:cNvCxnSpPr>
            <a:stCxn id="35" idx="0"/>
            <a:endCxn id="33" idx="3"/>
          </p:cNvCxnSpPr>
          <p:nvPr/>
        </p:nvCxnSpPr>
        <p:spPr>
          <a:xfrm rot="16200000" flipV="1">
            <a:off x="9018697" y="1991492"/>
            <a:ext cx="562022" cy="1071680"/>
          </a:xfrm>
          <a:prstGeom prst="curvedConnector2">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p:cNvCxnSpPr>
            <a:stCxn id="35" idx="3"/>
            <a:endCxn id="34" idx="2"/>
          </p:cNvCxnSpPr>
          <p:nvPr/>
        </p:nvCxnSpPr>
        <p:spPr>
          <a:xfrm flipV="1">
            <a:off x="10415531" y="2441028"/>
            <a:ext cx="985291" cy="560848"/>
          </a:xfrm>
          <a:prstGeom prst="curvedConnector2">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43" name="Connector: Curved 42"/>
          <p:cNvCxnSpPr>
            <a:stCxn id="34" idx="1"/>
            <a:endCxn id="35" idx="0"/>
          </p:cNvCxnSpPr>
          <p:nvPr/>
        </p:nvCxnSpPr>
        <p:spPr>
          <a:xfrm rot="10800000" flipV="1">
            <a:off x="9835548" y="2246321"/>
            <a:ext cx="1195704" cy="562022"/>
          </a:xfrm>
          <a:prstGeom prst="curvedConnector2">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57" name="Connector: Curved 56"/>
          <p:cNvCxnSpPr>
            <a:stCxn id="35" idx="3"/>
          </p:cNvCxnSpPr>
          <p:nvPr/>
        </p:nvCxnSpPr>
        <p:spPr>
          <a:xfrm>
            <a:off x="10415531" y="3001876"/>
            <a:ext cx="985291" cy="443463"/>
          </a:xfrm>
          <a:prstGeom prst="curvedConnector2">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65" name="Connector: Curved 64"/>
          <p:cNvCxnSpPr>
            <a:endCxn id="35" idx="2"/>
          </p:cNvCxnSpPr>
          <p:nvPr/>
        </p:nvCxnSpPr>
        <p:spPr>
          <a:xfrm rot="10800000">
            <a:off x="9835548" y="3195408"/>
            <a:ext cx="1195704" cy="444638"/>
          </a:xfrm>
          <a:prstGeom prst="curvedConnector2">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0144030" y="3625827"/>
            <a:ext cx="788999" cy="646331"/>
          </a:xfrm>
          <a:prstGeom prst="rect">
            <a:avLst/>
          </a:prstGeom>
          <a:noFill/>
        </p:spPr>
        <p:txBody>
          <a:bodyPr wrap="none" rtlCol="0">
            <a:spAutoFit/>
          </a:bodyPr>
          <a:lstStyle/>
          <a:p>
            <a:r>
              <a:rPr lang="en-US" dirty="0"/>
              <a:t>User</a:t>
            </a:r>
          </a:p>
          <a:p>
            <a:r>
              <a:rPr lang="en-US" dirty="0"/>
              <a:t>Action</a:t>
            </a:r>
          </a:p>
        </p:txBody>
      </p:sp>
      <p:sp>
        <p:nvSpPr>
          <p:cNvPr id="79" name="Rectangle: Rounded Corners 78"/>
          <p:cNvSpPr/>
          <p:nvPr/>
        </p:nvSpPr>
        <p:spPr>
          <a:xfrm>
            <a:off x="10984230" y="3391290"/>
            <a:ext cx="739140" cy="3894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sp>
        <p:nvSpPr>
          <p:cNvPr id="4" name="TextBox 3"/>
          <p:cNvSpPr txBox="1"/>
          <p:nvPr/>
        </p:nvSpPr>
        <p:spPr>
          <a:xfrm>
            <a:off x="2534562" y="4487795"/>
            <a:ext cx="8351774" cy="2308324"/>
          </a:xfrm>
          <a:prstGeom prst="rect">
            <a:avLst/>
          </a:prstGeom>
          <a:noFill/>
        </p:spPr>
        <p:txBody>
          <a:bodyPr wrap="none" rtlCol="0">
            <a:spAutoFit/>
          </a:bodyPr>
          <a:lstStyle/>
          <a:p>
            <a:r>
              <a:rPr lang="en-US" sz="3600" dirty="0"/>
              <a:t>Any datum has only 1 authoritative location</a:t>
            </a:r>
          </a:p>
          <a:p>
            <a:r>
              <a:rPr lang="en-US" sz="3600" dirty="0"/>
              <a:t>Any operation has only 1 implementation</a:t>
            </a:r>
          </a:p>
          <a:p>
            <a:r>
              <a:rPr lang="en-US" sz="3600" dirty="0"/>
              <a:t>Enables code re-use and refactoring</a:t>
            </a:r>
          </a:p>
          <a:p>
            <a:r>
              <a:rPr lang="en-US" sz="3600" dirty="0"/>
              <a:t>Improves robustness</a:t>
            </a:r>
          </a:p>
        </p:txBody>
      </p:sp>
    </p:spTree>
    <p:extLst>
      <p:ext uri="{BB962C8B-B14F-4D97-AF65-F5344CB8AC3E}">
        <p14:creationId xmlns:p14="http://schemas.microsoft.com/office/powerpoint/2010/main" val="35764309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hlinkClick r:id="rId2"/>
              </a:rPr>
              <a:t>http://wiki.c2.com/?ModelViewController</a:t>
            </a:r>
            <a:endParaRPr lang="en-US" dirty="0"/>
          </a:p>
          <a:p>
            <a:r>
              <a:rPr lang="en-US" dirty="0">
                <a:hlinkClick r:id="rId3"/>
              </a:rPr>
              <a:t>https://blog.codinghorror.com/understanding-model-view-controller/</a:t>
            </a:r>
            <a:endParaRPr lang="en-US" dirty="0"/>
          </a:p>
          <a:p>
            <a:r>
              <a:rPr lang="en-US" dirty="0">
                <a:hlinkClick r:id="rId4"/>
              </a:rPr>
              <a:t>Source code:  https://github.com/iraytrace/MVCdemo.git</a:t>
            </a:r>
            <a:endParaRPr lang="en-US" dirty="0"/>
          </a:p>
          <a:p>
            <a:endParaRPr lang="en-US" dirty="0"/>
          </a:p>
          <a:p>
            <a:endParaRPr lang="en-US" dirty="0"/>
          </a:p>
        </p:txBody>
      </p:sp>
      <p:pic>
        <p:nvPicPr>
          <p:cNvPr id="1026" name="Picture 2" descr="https://images-na.ssl-images-amazon.com/images/I/41TINACY3hL._SX384_BO1,204,203,200_.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6685" y="3163532"/>
            <a:ext cx="2590800" cy="3349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3245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(Worst) Example: Main</a:t>
            </a:r>
          </a:p>
        </p:txBody>
      </p:sp>
      <p:sp>
        <p:nvSpPr>
          <p:cNvPr id="17" name="TextBox 16"/>
          <p:cNvSpPr txBox="1"/>
          <p:nvPr/>
        </p:nvSpPr>
        <p:spPr>
          <a:xfrm>
            <a:off x="617861" y="1597447"/>
            <a:ext cx="4509309" cy="4801314"/>
          </a:xfrm>
          <a:prstGeom prst="rect">
            <a:avLst/>
          </a:prstGeom>
          <a:noFill/>
          <a:ln>
            <a:solidFill>
              <a:schemeClr val="tx1"/>
            </a:solidFill>
          </a:ln>
        </p:spPr>
        <p:txBody>
          <a:bodyPr wrap="square" rtlCol="0">
            <a:spAutoFit/>
          </a:bodyPr>
          <a:lstStyle/>
          <a:p>
            <a:pPr marL="274320" lvl="0" indent="0" eaLnBrk="0" fontAlgn="base" hangingPunct="0">
              <a:lnSpc>
                <a:spcPct val="100000"/>
              </a:lnSpc>
              <a:spcBef>
                <a:spcPct val="0"/>
              </a:spcBef>
              <a:spcAft>
                <a:spcPct val="0"/>
              </a:spcAft>
              <a:buNone/>
            </a:pPr>
            <a:r>
              <a:rPr lang="en-US" altLang="en-US" b="1" dirty="0">
                <a:latin typeface="Arial" panose="020B0604020202020204" pitchFamily="34" charset="0"/>
              </a:rPr>
              <a:t>main.cpp</a:t>
            </a:r>
            <a:r>
              <a:rPr lang="en-US" altLang="en-US" dirty="0">
                <a:latin typeface="Arial" panose="020B0604020202020204" pitchFamily="34" charset="0"/>
              </a:rPr>
              <a:t>:</a:t>
            </a:r>
          </a:p>
          <a:p>
            <a:pPr marL="274320" lvl="0" indent="0" eaLnBrk="0" fontAlgn="base" hangingPunct="0">
              <a:lnSpc>
                <a:spcPct val="100000"/>
              </a:lnSpc>
              <a:spcBef>
                <a:spcPct val="0"/>
              </a:spcBef>
              <a:spcAft>
                <a:spcPct val="0"/>
              </a:spcAft>
              <a:buNone/>
            </a:pPr>
            <a:r>
              <a:rPr lang="en-US" altLang="en-US" dirty="0">
                <a:latin typeface="Arial" panose="020B0604020202020204" pitchFamily="34" charset="0"/>
              </a:rPr>
              <a:t>#include &lt;</a:t>
            </a:r>
            <a:r>
              <a:rPr lang="en-US" altLang="en-US" dirty="0" err="1">
                <a:latin typeface="Arial" panose="020B0604020202020204" pitchFamily="34" charset="0"/>
              </a:rPr>
              <a:t>QApplication</a:t>
            </a:r>
            <a:r>
              <a:rPr lang="en-US" altLang="en-US" dirty="0">
                <a:latin typeface="Arial" panose="020B0604020202020204" pitchFamily="34" charset="0"/>
              </a:rPr>
              <a:t>&gt; </a:t>
            </a:r>
          </a:p>
          <a:p>
            <a:pPr marL="274320" lvl="0" indent="0" eaLnBrk="0" fontAlgn="base" hangingPunct="0">
              <a:lnSpc>
                <a:spcPct val="100000"/>
              </a:lnSpc>
              <a:spcBef>
                <a:spcPct val="0"/>
              </a:spcBef>
              <a:spcAft>
                <a:spcPct val="0"/>
              </a:spcAft>
              <a:buNone/>
            </a:pPr>
            <a:r>
              <a:rPr lang="en-US" altLang="en-US" dirty="0">
                <a:latin typeface="Arial" panose="020B0604020202020204" pitchFamily="34" charset="0"/>
              </a:rPr>
              <a:t>#include &lt;</a:t>
            </a:r>
            <a:r>
              <a:rPr lang="en-US" altLang="en-US" dirty="0" err="1">
                <a:latin typeface="Arial" panose="020B0604020202020204" pitchFamily="34" charset="0"/>
              </a:rPr>
              <a:t>QThread</a:t>
            </a:r>
            <a:r>
              <a:rPr lang="en-US" altLang="en-US" dirty="0">
                <a:latin typeface="Arial" panose="020B0604020202020204" pitchFamily="34" charset="0"/>
              </a:rPr>
              <a:t>&gt; </a:t>
            </a:r>
          </a:p>
          <a:p>
            <a:pPr marL="274320" lvl="0" indent="0" eaLnBrk="0" fontAlgn="base" hangingPunct="0">
              <a:lnSpc>
                <a:spcPct val="100000"/>
              </a:lnSpc>
              <a:spcBef>
                <a:spcPct val="0"/>
              </a:spcBef>
              <a:spcAft>
                <a:spcPct val="0"/>
              </a:spcAft>
              <a:buNone/>
            </a:pPr>
            <a:r>
              <a:rPr lang="en-US" altLang="en-US" dirty="0">
                <a:latin typeface="Arial" panose="020B0604020202020204" pitchFamily="34" charset="0"/>
              </a:rPr>
              <a:t>#include "</a:t>
            </a:r>
            <a:r>
              <a:rPr lang="en-US" altLang="en-US" dirty="0" err="1">
                <a:latin typeface="Arial" panose="020B0604020202020204" pitchFamily="34" charset="0"/>
              </a:rPr>
              <a:t>Controller.h</a:t>
            </a:r>
            <a:r>
              <a:rPr lang="en-US" altLang="en-US" dirty="0">
                <a:latin typeface="Arial" panose="020B0604020202020204" pitchFamily="34" charset="0"/>
              </a:rPr>
              <a:t>" </a:t>
            </a:r>
            <a:br>
              <a:rPr lang="en-US" altLang="en-US" dirty="0">
                <a:latin typeface="Arial" panose="020B0604020202020204" pitchFamily="34" charset="0"/>
              </a:rPr>
            </a:br>
            <a:endParaRPr lang="en-US" altLang="en-US" dirty="0">
              <a:latin typeface="Arial" panose="020B0604020202020204" pitchFamily="34" charset="0"/>
            </a:endParaRPr>
          </a:p>
          <a:p>
            <a:pPr marL="274320" lvl="0" indent="0" eaLnBrk="0" fontAlgn="base" hangingPunct="0">
              <a:lnSpc>
                <a:spcPct val="100000"/>
              </a:lnSpc>
              <a:spcBef>
                <a:spcPct val="0"/>
              </a:spcBef>
              <a:spcAft>
                <a:spcPct val="0"/>
              </a:spcAft>
              <a:buNone/>
            </a:pPr>
            <a:r>
              <a:rPr lang="en-US" altLang="en-US" dirty="0" err="1">
                <a:latin typeface="Arial" panose="020B0604020202020204" pitchFamily="34" charset="0"/>
              </a:rPr>
              <a:t>int</a:t>
            </a:r>
            <a:r>
              <a:rPr lang="en-US" altLang="en-US" dirty="0">
                <a:latin typeface="Arial" panose="020B0604020202020204" pitchFamily="34" charset="0"/>
              </a:rPr>
              <a:t> main(</a:t>
            </a:r>
            <a:r>
              <a:rPr lang="en-US" altLang="en-US" dirty="0" err="1">
                <a:latin typeface="Arial" panose="020B0604020202020204" pitchFamily="34" charset="0"/>
              </a:rPr>
              <a:t>int</a:t>
            </a:r>
            <a:r>
              <a:rPr lang="en-US" altLang="en-US" dirty="0">
                <a:latin typeface="Arial" panose="020B0604020202020204" pitchFamily="34" charset="0"/>
              </a:rPr>
              <a:t> </a:t>
            </a:r>
            <a:r>
              <a:rPr lang="en-US" altLang="en-US" dirty="0" err="1">
                <a:latin typeface="Arial" panose="020B0604020202020204" pitchFamily="34" charset="0"/>
              </a:rPr>
              <a:t>argc</a:t>
            </a:r>
            <a:r>
              <a:rPr lang="en-US" altLang="en-US" dirty="0">
                <a:latin typeface="Arial" panose="020B0604020202020204" pitchFamily="34" charset="0"/>
              </a:rPr>
              <a:t>, char *</a:t>
            </a:r>
            <a:r>
              <a:rPr lang="en-US" altLang="en-US" dirty="0" err="1">
                <a:latin typeface="Arial" panose="020B0604020202020204" pitchFamily="34" charset="0"/>
              </a:rPr>
              <a:t>argv</a:t>
            </a:r>
            <a:r>
              <a:rPr lang="en-US" altLang="en-US" dirty="0">
                <a:latin typeface="Arial" panose="020B0604020202020204" pitchFamily="34" charset="0"/>
              </a:rPr>
              <a:t>[]) </a:t>
            </a:r>
          </a:p>
          <a:p>
            <a:pPr marL="274320" lvl="0" indent="0" eaLnBrk="0" fontAlgn="base" hangingPunct="0">
              <a:lnSpc>
                <a:spcPct val="100000"/>
              </a:lnSpc>
              <a:spcBef>
                <a:spcPct val="0"/>
              </a:spcBef>
              <a:spcAft>
                <a:spcPct val="0"/>
              </a:spcAft>
              <a:buNone/>
            </a:pPr>
            <a:r>
              <a:rPr lang="en-US" altLang="en-US" dirty="0">
                <a:latin typeface="Arial" panose="020B0604020202020204" pitchFamily="34" charset="0"/>
              </a:rPr>
              <a:t>{</a:t>
            </a:r>
          </a:p>
          <a:p>
            <a:pPr marL="274320" lvl="0" indent="0" eaLnBrk="0" fontAlgn="base" hangingPunct="0">
              <a:lnSpc>
                <a:spcPct val="100000"/>
              </a:lnSpc>
              <a:spcBef>
                <a:spcPct val="0"/>
              </a:spcBef>
              <a:spcAft>
                <a:spcPct val="0"/>
              </a:spcAft>
              <a:buNone/>
            </a:pPr>
            <a:r>
              <a:rPr lang="en-US" altLang="en-US" dirty="0">
                <a:latin typeface="Arial" panose="020B0604020202020204" pitchFamily="34" charset="0"/>
              </a:rPr>
              <a:t>    </a:t>
            </a:r>
            <a:r>
              <a:rPr lang="en-US" altLang="en-US" dirty="0" err="1">
                <a:latin typeface="Arial" panose="020B0604020202020204" pitchFamily="34" charset="0"/>
              </a:rPr>
              <a:t>QApplication</a:t>
            </a:r>
            <a:r>
              <a:rPr lang="en-US" altLang="en-US" dirty="0">
                <a:latin typeface="Arial" panose="020B0604020202020204" pitchFamily="34" charset="0"/>
              </a:rPr>
              <a:t> a(</a:t>
            </a:r>
            <a:r>
              <a:rPr lang="en-US" altLang="en-US" dirty="0" err="1">
                <a:latin typeface="Arial" panose="020B0604020202020204" pitchFamily="34" charset="0"/>
              </a:rPr>
              <a:t>argc</a:t>
            </a:r>
            <a:r>
              <a:rPr lang="en-US" altLang="en-US" dirty="0">
                <a:latin typeface="Arial" panose="020B0604020202020204" pitchFamily="34" charset="0"/>
              </a:rPr>
              <a:t>, </a:t>
            </a:r>
            <a:r>
              <a:rPr lang="en-US" altLang="en-US" dirty="0" err="1">
                <a:latin typeface="Arial" panose="020B0604020202020204" pitchFamily="34" charset="0"/>
              </a:rPr>
              <a:t>argv</a:t>
            </a:r>
            <a:r>
              <a:rPr lang="en-US" altLang="en-US" dirty="0">
                <a:latin typeface="Arial" panose="020B0604020202020204" pitchFamily="34" charset="0"/>
              </a:rPr>
              <a:t>);</a:t>
            </a:r>
          </a:p>
          <a:p>
            <a:pPr marL="274320" lvl="0" indent="0" eaLnBrk="0" fontAlgn="base" hangingPunct="0">
              <a:lnSpc>
                <a:spcPct val="100000"/>
              </a:lnSpc>
              <a:spcBef>
                <a:spcPct val="0"/>
              </a:spcBef>
              <a:spcAft>
                <a:spcPct val="0"/>
              </a:spcAft>
              <a:buNone/>
            </a:pPr>
            <a:r>
              <a:rPr lang="en-US" altLang="en-US" dirty="0">
                <a:latin typeface="Arial" panose="020B0604020202020204" pitchFamily="34" charset="0"/>
              </a:rPr>
              <a:t>    Controller </a:t>
            </a:r>
            <a:r>
              <a:rPr lang="en-US" altLang="en-US" dirty="0" err="1">
                <a:latin typeface="Arial" panose="020B0604020202020204" pitchFamily="34" charset="0"/>
              </a:rPr>
              <a:t>controller</a:t>
            </a:r>
            <a:r>
              <a:rPr lang="en-US" altLang="en-US" dirty="0">
                <a:latin typeface="Arial" panose="020B0604020202020204" pitchFamily="34" charset="0"/>
              </a:rPr>
              <a:t>; </a:t>
            </a:r>
          </a:p>
          <a:p>
            <a:pPr marL="274320" lvl="0" indent="0" eaLnBrk="0" fontAlgn="base" hangingPunct="0">
              <a:lnSpc>
                <a:spcPct val="100000"/>
              </a:lnSpc>
              <a:spcBef>
                <a:spcPct val="0"/>
              </a:spcBef>
              <a:spcAft>
                <a:spcPct val="0"/>
              </a:spcAft>
              <a:buNone/>
            </a:pPr>
            <a:br>
              <a:rPr lang="en-US" altLang="en-US" dirty="0">
                <a:latin typeface="Arial" panose="020B0604020202020204" pitchFamily="34" charset="0"/>
              </a:rPr>
            </a:br>
            <a:r>
              <a:rPr lang="en-US" altLang="en-US" dirty="0">
                <a:latin typeface="Arial" panose="020B0604020202020204" pitchFamily="34" charset="0"/>
              </a:rPr>
              <a:t>    while ( </a:t>
            </a:r>
            <a:r>
              <a:rPr lang="en-US" altLang="en-US" dirty="0" err="1">
                <a:solidFill>
                  <a:srgbClr val="0070C0"/>
                </a:solidFill>
                <a:latin typeface="Arial" panose="020B0604020202020204" pitchFamily="34" charset="0"/>
              </a:rPr>
              <a:t>controller.wakeUp</a:t>
            </a:r>
            <a:r>
              <a:rPr lang="en-US" altLang="en-US" dirty="0">
                <a:solidFill>
                  <a:srgbClr val="0070C0"/>
                </a:solidFill>
                <a:latin typeface="Arial" panose="020B0604020202020204" pitchFamily="34" charset="0"/>
              </a:rPr>
              <a:t>() </a:t>
            </a:r>
            <a:r>
              <a:rPr lang="en-US" altLang="en-US" dirty="0">
                <a:latin typeface="Arial" panose="020B0604020202020204" pitchFamily="34" charset="0"/>
              </a:rPr>
              <a:t>) {</a:t>
            </a:r>
          </a:p>
          <a:p>
            <a:pPr marL="274320" lvl="0" indent="0" eaLnBrk="0" fontAlgn="base" hangingPunct="0">
              <a:lnSpc>
                <a:spcPct val="100000"/>
              </a:lnSpc>
              <a:spcBef>
                <a:spcPct val="0"/>
              </a:spcBef>
              <a:spcAft>
                <a:spcPct val="0"/>
              </a:spcAft>
              <a:buNone/>
            </a:pPr>
            <a:r>
              <a:rPr lang="en-US" altLang="en-US" dirty="0">
                <a:latin typeface="Arial" panose="020B0604020202020204" pitchFamily="34" charset="0"/>
              </a:rPr>
              <a:t>        </a:t>
            </a:r>
            <a:r>
              <a:rPr lang="en-US" altLang="en-US" dirty="0" err="1">
                <a:latin typeface="Arial" panose="020B0604020202020204" pitchFamily="34" charset="0"/>
              </a:rPr>
              <a:t>a.processEvents</a:t>
            </a:r>
            <a:r>
              <a:rPr lang="en-US" altLang="en-US" dirty="0">
                <a:latin typeface="Arial" panose="020B0604020202020204" pitchFamily="34" charset="0"/>
              </a:rPr>
              <a:t>();</a:t>
            </a:r>
          </a:p>
          <a:p>
            <a:pPr marL="274320" lvl="0" indent="0" eaLnBrk="0" fontAlgn="base" hangingPunct="0">
              <a:lnSpc>
                <a:spcPct val="100000"/>
              </a:lnSpc>
              <a:spcBef>
                <a:spcPct val="0"/>
              </a:spcBef>
              <a:spcAft>
                <a:spcPct val="0"/>
              </a:spcAft>
              <a:buNone/>
            </a:pPr>
            <a:r>
              <a:rPr lang="en-US" altLang="en-US" dirty="0">
                <a:latin typeface="Arial" panose="020B0604020202020204" pitchFamily="34" charset="0"/>
              </a:rPr>
              <a:t>        </a:t>
            </a:r>
            <a:r>
              <a:rPr lang="en-US" altLang="en-US" dirty="0" err="1">
                <a:latin typeface="Arial" panose="020B0604020202020204" pitchFamily="34" charset="0"/>
              </a:rPr>
              <a:t>QThread</a:t>
            </a:r>
            <a:r>
              <a:rPr lang="en-US" altLang="en-US" dirty="0">
                <a:latin typeface="Arial" panose="020B0604020202020204" pitchFamily="34" charset="0"/>
              </a:rPr>
              <a:t>::</a:t>
            </a:r>
            <a:r>
              <a:rPr lang="en-US" altLang="en-US" dirty="0" err="1">
                <a:latin typeface="Arial" panose="020B0604020202020204" pitchFamily="34" charset="0"/>
              </a:rPr>
              <a:t>msleep</a:t>
            </a:r>
            <a:r>
              <a:rPr lang="en-US" altLang="en-US" dirty="0">
                <a:latin typeface="Arial" panose="020B0604020202020204" pitchFamily="34" charset="0"/>
              </a:rPr>
              <a:t>(200);</a:t>
            </a:r>
          </a:p>
          <a:p>
            <a:pPr marL="274320" lvl="0" indent="0" eaLnBrk="0" fontAlgn="base" hangingPunct="0">
              <a:lnSpc>
                <a:spcPct val="100000"/>
              </a:lnSpc>
              <a:spcBef>
                <a:spcPct val="0"/>
              </a:spcBef>
              <a:spcAft>
                <a:spcPct val="0"/>
              </a:spcAft>
              <a:buNone/>
            </a:pPr>
            <a:r>
              <a:rPr lang="en-US" altLang="en-US" dirty="0">
                <a:latin typeface="Arial" panose="020B0604020202020204" pitchFamily="34" charset="0"/>
              </a:rPr>
              <a:t>    }</a:t>
            </a:r>
          </a:p>
          <a:p>
            <a:pPr marL="274320" lvl="0" indent="0" eaLnBrk="0" fontAlgn="base" hangingPunct="0">
              <a:lnSpc>
                <a:spcPct val="100000"/>
              </a:lnSpc>
              <a:spcBef>
                <a:spcPct val="0"/>
              </a:spcBef>
              <a:spcAft>
                <a:spcPct val="0"/>
              </a:spcAft>
              <a:buNone/>
            </a:pPr>
            <a:r>
              <a:rPr lang="en-US" altLang="en-US" dirty="0">
                <a:latin typeface="Arial" panose="020B0604020202020204" pitchFamily="34" charset="0"/>
              </a:rPr>
              <a:t>    return 0;</a:t>
            </a:r>
          </a:p>
          <a:p>
            <a:pPr marL="274320" lvl="0" indent="0" eaLnBrk="0" fontAlgn="base" hangingPunct="0">
              <a:lnSpc>
                <a:spcPct val="100000"/>
              </a:lnSpc>
              <a:spcBef>
                <a:spcPct val="0"/>
              </a:spcBef>
              <a:spcAft>
                <a:spcPct val="0"/>
              </a:spcAft>
              <a:buNone/>
            </a:pPr>
            <a:r>
              <a:rPr lang="en-US" altLang="en-US" dirty="0">
                <a:latin typeface="Arial" panose="020B0604020202020204" pitchFamily="34" charset="0"/>
              </a:rPr>
              <a:t>}</a:t>
            </a:r>
          </a:p>
          <a:p>
            <a:endParaRPr lang="en-US" dirty="0"/>
          </a:p>
        </p:txBody>
      </p:sp>
    </p:spTree>
    <p:extLst>
      <p:ext uri="{BB962C8B-B14F-4D97-AF65-F5344CB8AC3E}">
        <p14:creationId xmlns:p14="http://schemas.microsoft.com/office/powerpoint/2010/main" val="2453994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(Worst) Example: Controller</a:t>
            </a:r>
          </a:p>
        </p:txBody>
      </p:sp>
      <p:sp>
        <p:nvSpPr>
          <p:cNvPr id="8" name="TextBox 7"/>
          <p:cNvSpPr txBox="1"/>
          <p:nvPr/>
        </p:nvSpPr>
        <p:spPr>
          <a:xfrm>
            <a:off x="606286" y="1600200"/>
            <a:ext cx="4174261" cy="3970318"/>
          </a:xfrm>
          <a:prstGeom prst="rect">
            <a:avLst/>
          </a:prstGeom>
          <a:noFill/>
          <a:ln>
            <a:solidFill>
              <a:schemeClr val="tx1"/>
            </a:solidFill>
          </a:ln>
        </p:spPr>
        <p:txBody>
          <a:bodyPr wrap="square" rtlCol="0">
            <a:spAutoFit/>
          </a:bodyPr>
          <a:lstStyle/>
          <a:p>
            <a:pPr lvl="0" eaLnBrk="0" fontAlgn="base" hangingPunct="0">
              <a:spcBef>
                <a:spcPct val="0"/>
              </a:spcBef>
              <a:spcAft>
                <a:spcPct val="0"/>
              </a:spcAft>
            </a:pPr>
            <a:r>
              <a:rPr kumimoji="0" lang="en-US" altLang="en-US" b="1" u="none" strike="noStrike" cap="none" normalizeH="0" baseline="0" dirty="0" err="1">
                <a:ln>
                  <a:noFill/>
                </a:ln>
                <a:effectLst/>
              </a:rPr>
              <a:t>Controller.h</a:t>
            </a:r>
            <a:r>
              <a:rPr kumimoji="0" lang="en-US" altLang="en-US" b="1" u="none" strike="noStrike" cap="none" normalizeH="0" baseline="0" dirty="0">
                <a:ln>
                  <a:noFill/>
                </a:ln>
                <a:effectLst/>
              </a:rPr>
              <a:t>:</a:t>
            </a:r>
          </a:p>
          <a:p>
            <a:pPr lvl="0" eaLnBrk="0" fontAlgn="base" hangingPunct="0">
              <a:spcBef>
                <a:spcPct val="0"/>
              </a:spcBef>
              <a:spcAft>
                <a:spcPct val="0"/>
              </a:spcAft>
            </a:pPr>
            <a:r>
              <a:rPr lang="en-US" altLang="en-US" dirty="0"/>
              <a:t>#include &lt;</a:t>
            </a:r>
            <a:r>
              <a:rPr lang="en-US" altLang="en-US" dirty="0" err="1"/>
              <a:t>QLabel</a:t>
            </a:r>
            <a:r>
              <a:rPr lang="en-US" altLang="en-US" dirty="0"/>
              <a:t>&gt;</a:t>
            </a:r>
          </a:p>
          <a:p>
            <a:pPr lvl="0" eaLnBrk="0" fontAlgn="base" hangingPunct="0">
              <a:spcBef>
                <a:spcPct val="0"/>
              </a:spcBef>
              <a:spcAft>
                <a:spcPct val="0"/>
              </a:spcAft>
            </a:pPr>
            <a:r>
              <a:rPr lang="en-US" altLang="en-US" dirty="0"/>
              <a:t>#include "</a:t>
            </a:r>
            <a:r>
              <a:rPr lang="en-US" altLang="en-US" dirty="0" err="1"/>
              <a:t>TemperatureSensor.h</a:t>
            </a:r>
            <a:r>
              <a:rPr lang="en-US" altLang="en-US" dirty="0"/>
              <a:t>"</a:t>
            </a:r>
          </a:p>
          <a:p>
            <a:pPr lvl="0" eaLnBrk="0" fontAlgn="base" hangingPunct="0">
              <a:spcBef>
                <a:spcPct val="0"/>
              </a:spcBef>
              <a:spcAft>
                <a:spcPct val="0"/>
              </a:spcAft>
            </a:pPr>
            <a:endParaRPr lang="en-US" altLang="en-US" dirty="0"/>
          </a:p>
          <a:p>
            <a:pPr lvl="0" eaLnBrk="0" fontAlgn="base" hangingPunct="0">
              <a:spcBef>
                <a:spcPct val="0"/>
              </a:spcBef>
              <a:spcAft>
                <a:spcPct val="0"/>
              </a:spcAft>
            </a:pPr>
            <a:r>
              <a:rPr lang="en-US" altLang="en-US" dirty="0"/>
              <a:t>class Controller</a:t>
            </a:r>
          </a:p>
          <a:p>
            <a:pPr lvl="0" eaLnBrk="0" fontAlgn="base" hangingPunct="0">
              <a:spcBef>
                <a:spcPct val="0"/>
              </a:spcBef>
              <a:spcAft>
                <a:spcPct val="0"/>
              </a:spcAft>
            </a:pPr>
            <a:r>
              <a:rPr lang="en-US" altLang="en-US" dirty="0"/>
              <a:t>{</a:t>
            </a:r>
          </a:p>
          <a:p>
            <a:pPr lvl="0" eaLnBrk="0" fontAlgn="base" hangingPunct="0">
              <a:spcBef>
                <a:spcPct val="0"/>
              </a:spcBef>
              <a:spcAft>
                <a:spcPct val="0"/>
              </a:spcAft>
            </a:pPr>
            <a:r>
              <a:rPr lang="en-US" altLang="en-US" dirty="0"/>
              <a:t>public:</a:t>
            </a:r>
          </a:p>
          <a:p>
            <a:pPr lvl="0" eaLnBrk="0" fontAlgn="base" hangingPunct="0">
              <a:spcBef>
                <a:spcPct val="0"/>
              </a:spcBef>
              <a:spcAft>
                <a:spcPct val="0"/>
              </a:spcAft>
            </a:pPr>
            <a:r>
              <a:rPr lang="en-US" altLang="en-US" dirty="0"/>
              <a:t>    explicit Controller();</a:t>
            </a:r>
          </a:p>
          <a:p>
            <a:pPr lvl="0" eaLnBrk="0" fontAlgn="base" hangingPunct="0">
              <a:spcBef>
                <a:spcPct val="0"/>
              </a:spcBef>
              <a:spcAft>
                <a:spcPct val="0"/>
              </a:spcAft>
            </a:pPr>
            <a:r>
              <a:rPr lang="en-US" altLang="en-US" dirty="0"/>
              <a:t>    </a:t>
            </a:r>
            <a:r>
              <a:rPr lang="en-US" altLang="en-US" b="1" dirty="0">
                <a:solidFill>
                  <a:srgbClr val="0070C0"/>
                </a:solidFill>
              </a:rPr>
              <a:t>bool </a:t>
            </a:r>
            <a:r>
              <a:rPr lang="en-US" altLang="en-US" b="1" dirty="0" err="1">
                <a:solidFill>
                  <a:srgbClr val="0070C0"/>
                </a:solidFill>
              </a:rPr>
              <a:t>wakeUp</a:t>
            </a:r>
            <a:r>
              <a:rPr lang="en-US" altLang="en-US" b="1" dirty="0">
                <a:solidFill>
                  <a:srgbClr val="0070C0"/>
                </a:solidFill>
              </a:rPr>
              <a:t>();</a:t>
            </a:r>
          </a:p>
          <a:p>
            <a:pPr lvl="0" eaLnBrk="0" fontAlgn="base" hangingPunct="0">
              <a:spcBef>
                <a:spcPct val="0"/>
              </a:spcBef>
              <a:spcAft>
                <a:spcPct val="0"/>
              </a:spcAft>
            </a:pPr>
            <a:endParaRPr lang="en-US" altLang="en-US" dirty="0"/>
          </a:p>
          <a:p>
            <a:pPr lvl="0" eaLnBrk="0" fontAlgn="base" hangingPunct="0">
              <a:spcBef>
                <a:spcPct val="0"/>
              </a:spcBef>
              <a:spcAft>
                <a:spcPct val="0"/>
              </a:spcAft>
            </a:pPr>
            <a:r>
              <a:rPr lang="en-US" altLang="en-US" dirty="0"/>
              <a:t>private:</a:t>
            </a:r>
          </a:p>
          <a:p>
            <a:pPr lvl="0" eaLnBrk="0" fontAlgn="base" hangingPunct="0">
              <a:spcBef>
                <a:spcPct val="0"/>
              </a:spcBef>
              <a:spcAft>
                <a:spcPct val="0"/>
              </a:spcAft>
            </a:pPr>
            <a:r>
              <a:rPr lang="en-US" altLang="en-US" dirty="0"/>
              <a:t>    </a:t>
            </a:r>
            <a:r>
              <a:rPr lang="en-US" altLang="en-US" dirty="0" err="1"/>
              <a:t>QLabel</a:t>
            </a:r>
            <a:r>
              <a:rPr lang="en-US" altLang="en-US" dirty="0"/>
              <a:t> *</a:t>
            </a:r>
            <a:r>
              <a:rPr lang="en-US" altLang="en-US" dirty="0" err="1"/>
              <a:t>m_label</a:t>
            </a:r>
            <a:r>
              <a:rPr lang="en-US" altLang="en-US" dirty="0"/>
              <a:t>;</a:t>
            </a:r>
          </a:p>
          <a:p>
            <a:pPr lvl="0" eaLnBrk="0" fontAlgn="base" hangingPunct="0">
              <a:spcBef>
                <a:spcPct val="0"/>
              </a:spcBef>
              <a:spcAft>
                <a:spcPct val="0"/>
              </a:spcAft>
            </a:pPr>
            <a:r>
              <a:rPr lang="en-US" altLang="en-US" dirty="0"/>
              <a:t>    </a:t>
            </a:r>
            <a:r>
              <a:rPr lang="en-US" altLang="en-US" dirty="0" err="1"/>
              <a:t>TemperatureSensor</a:t>
            </a:r>
            <a:r>
              <a:rPr lang="en-US" altLang="en-US" dirty="0"/>
              <a:t> </a:t>
            </a:r>
            <a:r>
              <a:rPr lang="en-US" altLang="en-US" dirty="0" err="1"/>
              <a:t>m_sensor</a:t>
            </a:r>
            <a:r>
              <a:rPr lang="en-US" altLang="en-US" dirty="0"/>
              <a:t>;</a:t>
            </a:r>
          </a:p>
          <a:p>
            <a:pPr lvl="0" eaLnBrk="0" fontAlgn="base" hangingPunct="0">
              <a:spcBef>
                <a:spcPct val="0"/>
              </a:spcBef>
              <a:spcAft>
                <a:spcPct val="0"/>
              </a:spcAft>
            </a:pPr>
            <a:r>
              <a:rPr lang="en-US" altLang="en-US" dirty="0"/>
              <a:t>};</a:t>
            </a:r>
            <a:endParaRPr kumimoji="0" lang="en-US" altLang="en-US" u="none" strike="noStrike" cap="none" normalizeH="0" baseline="0" dirty="0">
              <a:ln>
                <a:noFill/>
              </a:ln>
              <a:effectLst/>
            </a:endParaRPr>
          </a:p>
        </p:txBody>
      </p:sp>
      <p:sp>
        <p:nvSpPr>
          <p:cNvPr id="9" name="TextBox 8"/>
          <p:cNvSpPr txBox="1"/>
          <p:nvPr/>
        </p:nvSpPr>
        <p:spPr>
          <a:xfrm>
            <a:off x="6096000" y="1591297"/>
            <a:ext cx="5575852" cy="4524315"/>
          </a:xfrm>
          <a:prstGeom prst="rect">
            <a:avLst/>
          </a:prstGeom>
          <a:noFill/>
          <a:ln>
            <a:solidFill>
              <a:schemeClr val="tx1"/>
            </a:solidFill>
          </a:ln>
        </p:spPr>
        <p:txBody>
          <a:bodyPr wrap="square" rtlCol="0">
            <a:spAutoFit/>
          </a:bodyPr>
          <a:lstStyle/>
          <a:p>
            <a:r>
              <a:rPr lang="en-US" b="1" dirty="0"/>
              <a:t>Controller.cpp:</a:t>
            </a:r>
          </a:p>
          <a:p>
            <a:r>
              <a:rPr lang="en-US" dirty="0"/>
              <a:t>#include "</a:t>
            </a:r>
            <a:r>
              <a:rPr lang="en-US" dirty="0" err="1"/>
              <a:t>Controller.h</a:t>
            </a:r>
            <a:r>
              <a:rPr lang="en-US" dirty="0"/>
              <a:t>"</a:t>
            </a:r>
          </a:p>
          <a:p>
            <a:endParaRPr lang="en-US" dirty="0"/>
          </a:p>
          <a:p>
            <a:r>
              <a:rPr lang="en-US" dirty="0"/>
              <a:t>Controller::Controller() : </a:t>
            </a:r>
            <a:r>
              <a:rPr lang="en-US" dirty="0" err="1"/>
              <a:t>m_mainWindow</a:t>
            </a:r>
            <a:r>
              <a:rPr lang="en-US" dirty="0"/>
              <a:t>(new </a:t>
            </a:r>
            <a:r>
              <a:rPr lang="en-US" dirty="0" err="1"/>
              <a:t>QLabel</a:t>
            </a:r>
            <a:r>
              <a:rPr lang="en-US" dirty="0"/>
              <a:t>)</a:t>
            </a:r>
          </a:p>
          <a:p>
            <a:r>
              <a:rPr lang="en-US" dirty="0"/>
              <a:t>{</a:t>
            </a:r>
          </a:p>
          <a:p>
            <a:r>
              <a:rPr lang="en-US" dirty="0"/>
              <a:t>    </a:t>
            </a:r>
            <a:r>
              <a:rPr lang="en-US" dirty="0" err="1"/>
              <a:t>m_label</a:t>
            </a:r>
            <a:r>
              <a:rPr lang="en-US" dirty="0"/>
              <a:t>-&gt;show();</a:t>
            </a:r>
          </a:p>
          <a:p>
            <a:r>
              <a:rPr lang="en-US" dirty="0"/>
              <a:t>}</a:t>
            </a:r>
          </a:p>
          <a:p>
            <a:endParaRPr lang="en-US" dirty="0"/>
          </a:p>
          <a:p>
            <a:r>
              <a:rPr lang="en-US" b="1" dirty="0">
                <a:solidFill>
                  <a:srgbClr val="0070C0"/>
                </a:solidFill>
              </a:rPr>
              <a:t>bool Controller::</a:t>
            </a:r>
            <a:r>
              <a:rPr lang="en-US" b="1" dirty="0" err="1">
                <a:solidFill>
                  <a:srgbClr val="0070C0"/>
                </a:solidFill>
              </a:rPr>
              <a:t>wakeUp</a:t>
            </a:r>
            <a:r>
              <a:rPr lang="en-US" b="1" dirty="0">
                <a:solidFill>
                  <a:srgbClr val="0070C0"/>
                </a:solidFill>
              </a:rPr>
              <a:t>()</a:t>
            </a:r>
          </a:p>
          <a:p>
            <a:r>
              <a:rPr lang="en-US" b="1" dirty="0">
                <a:solidFill>
                  <a:srgbClr val="0070C0"/>
                </a:solidFill>
              </a:rPr>
              <a:t>{</a:t>
            </a:r>
          </a:p>
          <a:p>
            <a:r>
              <a:rPr lang="en-US" b="1" dirty="0">
                <a:solidFill>
                  <a:srgbClr val="0070C0"/>
                </a:solidFill>
              </a:rPr>
              <a:t>    double hot = </a:t>
            </a:r>
            <a:r>
              <a:rPr lang="en-US" b="1" dirty="0" err="1">
                <a:solidFill>
                  <a:srgbClr val="0070C0"/>
                </a:solidFill>
              </a:rPr>
              <a:t>m_sensor.getCurrentTemperature</a:t>
            </a:r>
            <a:r>
              <a:rPr lang="en-US" b="1" dirty="0">
                <a:solidFill>
                  <a:srgbClr val="0070C0"/>
                </a:solidFill>
              </a:rPr>
              <a:t>();</a:t>
            </a:r>
          </a:p>
          <a:p>
            <a:r>
              <a:rPr lang="en-US" b="1" dirty="0">
                <a:solidFill>
                  <a:srgbClr val="0070C0"/>
                </a:solidFill>
              </a:rPr>
              <a:t>    </a:t>
            </a:r>
            <a:r>
              <a:rPr lang="en-US" b="1" dirty="0" err="1">
                <a:solidFill>
                  <a:srgbClr val="0070C0"/>
                </a:solidFill>
              </a:rPr>
              <a:t>QString</a:t>
            </a:r>
            <a:r>
              <a:rPr lang="en-US" b="1" dirty="0">
                <a:solidFill>
                  <a:srgbClr val="0070C0"/>
                </a:solidFill>
              </a:rPr>
              <a:t> </a:t>
            </a:r>
            <a:r>
              <a:rPr lang="en-US" b="1" dirty="0" err="1">
                <a:solidFill>
                  <a:srgbClr val="0070C0"/>
                </a:solidFill>
              </a:rPr>
              <a:t>stringHot</a:t>
            </a:r>
            <a:r>
              <a:rPr lang="en-US" b="1" dirty="0">
                <a:solidFill>
                  <a:srgbClr val="0070C0"/>
                </a:solidFill>
              </a:rPr>
              <a:t> = </a:t>
            </a:r>
            <a:r>
              <a:rPr lang="en-US" b="1" dirty="0" err="1">
                <a:solidFill>
                  <a:srgbClr val="0070C0"/>
                </a:solidFill>
              </a:rPr>
              <a:t>QString</a:t>
            </a:r>
            <a:r>
              <a:rPr lang="en-US" b="1" dirty="0">
                <a:solidFill>
                  <a:srgbClr val="0070C0"/>
                </a:solidFill>
              </a:rPr>
              <a:t>("%1").</a:t>
            </a:r>
            <a:r>
              <a:rPr lang="en-US" b="1" dirty="0" err="1">
                <a:solidFill>
                  <a:srgbClr val="0070C0"/>
                </a:solidFill>
              </a:rPr>
              <a:t>arg</a:t>
            </a:r>
            <a:r>
              <a:rPr lang="en-US" b="1" dirty="0">
                <a:solidFill>
                  <a:srgbClr val="0070C0"/>
                </a:solidFill>
              </a:rPr>
              <a:t>(hot);</a:t>
            </a:r>
          </a:p>
          <a:p>
            <a:r>
              <a:rPr lang="en-US" b="1" dirty="0">
                <a:solidFill>
                  <a:srgbClr val="0070C0"/>
                </a:solidFill>
              </a:rPr>
              <a:t>    </a:t>
            </a:r>
            <a:r>
              <a:rPr lang="en-US" b="1" dirty="0" err="1">
                <a:solidFill>
                  <a:srgbClr val="0070C0"/>
                </a:solidFill>
              </a:rPr>
              <a:t>m_label</a:t>
            </a:r>
            <a:r>
              <a:rPr lang="en-US" b="1" dirty="0">
                <a:solidFill>
                  <a:srgbClr val="0070C0"/>
                </a:solidFill>
              </a:rPr>
              <a:t>-&gt;</a:t>
            </a:r>
            <a:r>
              <a:rPr lang="en-US" b="1" dirty="0" err="1">
                <a:solidFill>
                  <a:srgbClr val="0070C0"/>
                </a:solidFill>
              </a:rPr>
              <a:t>setText</a:t>
            </a:r>
            <a:r>
              <a:rPr lang="en-US" b="1" dirty="0">
                <a:solidFill>
                  <a:srgbClr val="0070C0"/>
                </a:solidFill>
              </a:rPr>
              <a:t>(</a:t>
            </a:r>
            <a:r>
              <a:rPr lang="en-US" b="1" dirty="0" err="1">
                <a:solidFill>
                  <a:srgbClr val="0070C0"/>
                </a:solidFill>
              </a:rPr>
              <a:t>stringHot</a:t>
            </a:r>
            <a:r>
              <a:rPr lang="en-US" b="1" dirty="0">
                <a:solidFill>
                  <a:srgbClr val="0070C0"/>
                </a:solidFill>
              </a:rPr>
              <a:t>);</a:t>
            </a:r>
          </a:p>
          <a:p>
            <a:endParaRPr lang="en-US" b="1" dirty="0">
              <a:solidFill>
                <a:srgbClr val="0070C0"/>
              </a:solidFill>
            </a:endParaRPr>
          </a:p>
          <a:p>
            <a:r>
              <a:rPr lang="en-US" b="1" dirty="0">
                <a:solidFill>
                  <a:srgbClr val="0070C0"/>
                </a:solidFill>
              </a:rPr>
              <a:t>    return </a:t>
            </a:r>
            <a:r>
              <a:rPr lang="en-US" b="1" dirty="0" err="1">
                <a:solidFill>
                  <a:srgbClr val="0070C0"/>
                </a:solidFill>
              </a:rPr>
              <a:t>m_label</a:t>
            </a:r>
            <a:r>
              <a:rPr lang="en-US" b="1" dirty="0">
                <a:solidFill>
                  <a:srgbClr val="0070C0"/>
                </a:solidFill>
              </a:rPr>
              <a:t>-&gt;</a:t>
            </a:r>
            <a:r>
              <a:rPr lang="en-US" b="1" dirty="0" err="1">
                <a:solidFill>
                  <a:srgbClr val="0070C0"/>
                </a:solidFill>
              </a:rPr>
              <a:t>isVisible</a:t>
            </a:r>
            <a:r>
              <a:rPr lang="en-US" b="1" dirty="0">
                <a:solidFill>
                  <a:srgbClr val="0070C0"/>
                </a:solidFill>
              </a:rPr>
              <a:t>();</a:t>
            </a:r>
          </a:p>
          <a:p>
            <a:r>
              <a:rPr lang="en-US" b="1" dirty="0">
                <a:solidFill>
                  <a:srgbClr val="0070C0"/>
                </a:solidFill>
              </a:rPr>
              <a:t>}</a:t>
            </a:r>
          </a:p>
        </p:txBody>
      </p:sp>
      <p:sp>
        <p:nvSpPr>
          <p:cNvPr id="10" name="TextBox 9"/>
          <p:cNvSpPr txBox="1"/>
          <p:nvPr/>
        </p:nvSpPr>
        <p:spPr>
          <a:xfrm>
            <a:off x="3548539" y="6168019"/>
            <a:ext cx="5094921" cy="369332"/>
          </a:xfrm>
          <a:prstGeom prst="rect">
            <a:avLst/>
          </a:prstGeom>
          <a:noFill/>
        </p:spPr>
        <p:txBody>
          <a:bodyPr wrap="none" rtlCol="0">
            <a:spAutoFit/>
          </a:bodyPr>
          <a:lstStyle/>
          <a:p>
            <a:r>
              <a:rPr lang="en-US" dirty="0"/>
              <a:t>Question:  What if the temperature doesn’t change?</a:t>
            </a:r>
          </a:p>
        </p:txBody>
      </p:sp>
    </p:spTree>
    <p:extLst>
      <p:ext uri="{BB962C8B-B14F-4D97-AF65-F5344CB8AC3E}">
        <p14:creationId xmlns:p14="http://schemas.microsoft.com/office/powerpoint/2010/main" val="3024907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(Worst) Example: Temperature Sensor</a:t>
            </a:r>
          </a:p>
        </p:txBody>
      </p:sp>
      <p:sp>
        <p:nvSpPr>
          <p:cNvPr id="6" name="TextBox 5"/>
          <p:cNvSpPr txBox="1"/>
          <p:nvPr/>
        </p:nvSpPr>
        <p:spPr>
          <a:xfrm>
            <a:off x="5396331" y="1522305"/>
            <a:ext cx="6608669" cy="4524315"/>
          </a:xfrm>
          <a:prstGeom prst="rect">
            <a:avLst/>
          </a:prstGeom>
          <a:noFill/>
          <a:ln>
            <a:solidFill>
              <a:schemeClr val="tx1"/>
            </a:solidFill>
          </a:ln>
        </p:spPr>
        <p:txBody>
          <a:bodyPr wrap="none" rtlCol="0">
            <a:spAutoFit/>
          </a:bodyPr>
          <a:lstStyle/>
          <a:p>
            <a:r>
              <a:rPr lang="en-US" dirty="0"/>
              <a:t>class </a:t>
            </a:r>
            <a:r>
              <a:rPr lang="en-US" dirty="0" err="1"/>
              <a:t>TemperatureSensor</a:t>
            </a:r>
            <a:endParaRPr lang="en-US" dirty="0"/>
          </a:p>
          <a:p>
            <a:r>
              <a:rPr lang="en-US" dirty="0"/>
              <a:t>{</a:t>
            </a:r>
          </a:p>
          <a:p>
            <a:r>
              <a:rPr lang="en-US" dirty="0"/>
              <a:t>public:</a:t>
            </a:r>
          </a:p>
          <a:p>
            <a:r>
              <a:rPr lang="en-US" dirty="0"/>
              <a:t>    explicit </a:t>
            </a:r>
            <a:r>
              <a:rPr lang="en-US" dirty="0" err="1"/>
              <a:t>TemperatureSensor</a:t>
            </a:r>
            <a:r>
              <a:rPr lang="en-US" dirty="0"/>
              <a:t>();</a:t>
            </a:r>
          </a:p>
          <a:p>
            <a:r>
              <a:rPr lang="en-US" dirty="0"/>
              <a:t>    double </a:t>
            </a:r>
            <a:r>
              <a:rPr lang="en-US" dirty="0" err="1"/>
              <a:t>getCurrentTemperature</a:t>
            </a:r>
            <a:r>
              <a:rPr lang="en-US" dirty="0"/>
              <a:t>();  ///&lt; update time &amp; get temp</a:t>
            </a:r>
          </a:p>
          <a:p>
            <a:endParaRPr lang="en-US" dirty="0"/>
          </a:p>
          <a:p>
            <a:r>
              <a:rPr lang="en-US" dirty="0"/>
              <a:t>private:</a:t>
            </a:r>
          </a:p>
          <a:p>
            <a:r>
              <a:rPr lang="en-US" dirty="0"/>
              <a:t>    void </a:t>
            </a:r>
            <a:r>
              <a:rPr lang="en-US" dirty="0" err="1"/>
              <a:t>updateTimeOfDay</a:t>
            </a:r>
            <a:r>
              <a:rPr lang="en-US" dirty="0"/>
              <a:t>(); ///&lt; Move “clock” forward </a:t>
            </a:r>
            <a:r>
              <a:rPr lang="en-US" dirty="0" err="1"/>
              <a:t>m_timeStep</a:t>
            </a:r>
            <a:endParaRPr lang="en-US" dirty="0"/>
          </a:p>
          <a:p>
            <a:r>
              <a:rPr lang="en-US" dirty="0"/>
              <a:t>    double </a:t>
            </a:r>
            <a:r>
              <a:rPr lang="en-US" dirty="0" err="1"/>
              <a:t>tempFromTimeOfDay</a:t>
            </a:r>
            <a:r>
              <a:rPr lang="en-US" dirty="0"/>
              <a:t>();  ///&lt; temperature for current time</a:t>
            </a:r>
          </a:p>
          <a:p>
            <a:endParaRPr lang="en-US" dirty="0"/>
          </a:p>
          <a:p>
            <a:r>
              <a:rPr lang="en-US" dirty="0"/>
              <a:t>    double </a:t>
            </a:r>
            <a:r>
              <a:rPr lang="en-US" dirty="0" err="1"/>
              <a:t>m_lastTemperature</a:t>
            </a:r>
            <a:r>
              <a:rPr lang="en-US" dirty="0"/>
              <a:t>; ///&lt; Last reported temperature</a:t>
            </a:r>
          </a:p>
          <a:p>
            <a:r>
              <a:rPr lang="en-US" dirty="0"/>
              <a:t>    double </a:t>
            </a:r>
            <a:r>
              <a:rPr lang="en-US" dirty="0" err="1"/>
              <a:t>m_timeOfDay</a:t>
            </a:r>
            <a:r>
              <a:rPr lang="en-US" dirty="0"/>
              <a:t>; ///&lt; Current time</a:t>
            </a:r>
          </a:p>
          <a:p>
            <a:r>
              <a:rPr lang="en-US" dirty="0"/>
              <a:t>    double </a:t>
            </a:r>
            <a:r>
              <a:rPr lang="en-US" dirty="0" err="1"/>
              <a:t>m_timeStep</a:t>
            </a:r>
            <a:r>
              <a:rPr lang="en-US" dirty="0"/>
              <a:t>;    ///&lt; How much time steps forward</a:t>
            </a:r>
          </a:p>
          <a:p>
            <a:r>
              <a:rPr lang="en-US" dirty="0"/>
              <a:t>    double </a:t>
            </a:r>
            <a:r>
              <a:rPr lang="en-US" dirty="0" err="1"/>
              <a:t>m_tempSpan</a:t>
            </a:r>
            <a:r>
              <a:rPr lang="en-US" dirty="0"/>
              <a:t>;  ///&lt; The delta of temperature over the day</a:t>
            </a:r>
          </a:p>
          <a:p>
            <a:r>
              <a:rPr lang="en-US" dirty="0"/>
              <a:t>    double </a:t>
            </a:r>
            <a:r>
              <a:rPr lang="en-US" dirty="0" err="1"/>
              <a:t>m_lowTemp</a:t>
            </a:r>
            <a:r>
              <a:rPr lang="en-US" dirty="0"/>
              <a:t>;    ///&lt; night low temperature</a:t>
            </a:r>
          </a:p>
          <a:p>
            <a:r>
              <a:rPr lang="en-US" dirty="0"/>
              <a:t>};</a:t>
            </a:r>
          </a:p>
        </p:txBody>
      </p:sp>
      <p:sp>
        <p:nvSpPr>
          <p:cNvPr id="8" name="TextBox 7"/>
          <p:cNvSpPr txBox="1"/>
          <p:nvPr/>
        </p:nvSpPr>
        <p:spPr>
          <a:xfrm>
            <a:off x="332411" y="4484915"/>
            <a:ext cx="500458" cy="369332"/>
          </a:xfrm>
          <a:prstGeom prst="rect">
            <a:avLst/>
          </a:prstGeom>
          <a:noFill/>
        </p:spPr>
        <p:txBody>
          <a:bodyPr wrap="none" rtlCol="0">
            <a:spAutoFit/>
          </a:bodyPr>
          <a:lstStyle/>
          <a:p>
            <a:r>
              <a:rPr lang="en-US" dirty="0"/>
              <a:t>85</a:t>
            </a:r>
            <a:r>
              <a:rPr lang="en-US" baseline="30000" dirty="0"/>
              <a:t>o</a:t>
            </a:r>
          </a:p>
        </p:txBody>
      </p:sp>
      <p:sp>
        <p:nvSpPr>
          <p:cNvPr id="10" name="TextBox 9"/>
          <p:cNvSpPr txBox="1"/>
          <p:nvPr/>
        </p:nvSpPr>
        <p:spPr>
          <a:xfrm>
            <a:off x="332411" y="5621056"/>
            <a:ext cx="500458" cy="369332"/>
          </a:xfrm>
          <a:prstGeom prst="rect">
            <a:avLst/>
          </a:prstGeom>
          <a:noFill/>
        </p:spPr>
        <p:txBody>
          <a:bodyPr wrap="none" rtlCol="0">
            <a:spAutoFit/>
          </a:bodyPr>
          <a:lstStyle/>
          <a:p>
            <a:r>
              <a:rPr lang="en-US" dirty="0"/>
              <a:t>55</a:t>
            </a:r>
            <a:r>
              <a:rPr lang="en-US" baseline="30000" dirty="0"/>
              <a:t>o</a:t>
            </a:r>
          </a:p>
        </p:txBody>
      </p:sp>
      <p:sp>
        <p:nvSpPr>
          <p:cNvPr id="9" name="TextBox 8"/>
          <p:cNvSpPr txBox="1"/>
          <p:nvPr/>
        </p:nvSpPr>
        <p:spPr>
          <a:xfrm rot="16200000">
            <a:off x="-501002" y="5052985"/>
            <a:ext cx="1371337" cy="369332"/>
          </a:xfrm>
          <a:prstGeom prst="rect">
            <a:avLst/>
          </a:prstGeom>
          <a:noFill/>
        </p:spPr>
        <p:txBody>
          <a:bodyPr wrap="none" rtlCol="0">
            <a:spAutoFit/>
          </a:bodyPr>
          <a:lstStyle/>
          <a:p>
            <a:r>
              <a:rPr lang="en-US" dirty="0"/>
              <a:t>temperature</a:t>
            </a:r>
          </a:p>
        </p:txBody>
      </p:sp>
      <p:sp>
        <p:nvSpPr>
          <p:cNvPr id="11" name="TextBox 10"/>
          <p:cNvSpPr txBox="1"/>
          <p:nvPr/>
        </p:nvSpPr>
        <p:spPr>
          <a:xfrm>
            <a:off x="1411317" y="6370127"/>
            <a:ext cx="614271" cy="369332"/>
          </a:xfrm>
          <a:prstGeom prst="rect">
            <a:avLst/>
          </a:prstGeom>
          <a:noFill/>
        </p:spPr>
        <p:txBody>
          <a:bodyPr wrap="none" rtlCol="0">
            <a:spAutoFit/>
          </a:bodyPr>
          <a:lstStyle/>
          <a:p>
            <a:r>
              <a:rPr lang="en-US" dirty="0"/>
              <a:t>time</a:t>
            </a:r>
          </a:p>
        </p:txBody>
      </p:sp>
      <p:cxnSp>
        <p:nvCxnSpPr>
          <p:cNvPr id="13" name="Straight Connector 12"/>
          <p:cNvCxnSpPr/>
          <p:nvPr/>
        </p:nvCxnSpPr>
        <p:spPr>
          <a:xfrm>
            <a:off x="832869" y="4484915"/>
            <a:ext cx="0" cy="15054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32869" y="5985440"/>
            <a:ext cx="257854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32264" y="6170696"/>
            <a:ext cx="540698" cy="276999"/>
          </a:xfrm>
          <a:prstGeom prst="rect">
            <a:avLst/>
          </a:prstGeom>
          <a:noFill/>
        </p:spPr>
        <p:txBody>
          <a:bodyPr wrap="square" rtlCol="0">
            <a:spAutoFit/>
          </a:bodyPr>
          <a:lstStyle/>
          <a:p>
            <a:r>
              <a:rPr lang="en-US" baseline="30000" dirty="0"/>
              <a:t>0:00</a:t>
            </a:r>
          </a:p>
        </p:txBody>
      </p:sp>
      <p:sp>
        <p:nvSpPr>
          <p:cNvPr id="14" name="TextBox 13"/>
          <p:cNvSpPr txBox="1"/>
          <p:nvPr/>
        </p:nvSpPr>
        <p:spPr>
          <a:xfrm>
            <a:off x="1448104" y="6158022"/>
            <a:ext cx="540698" cy="276999"/>
          </a:xfrm>
          <a:prstGeom prst="rect">
            <a:avLst/>
          </a:prstGeom>
          <a:noFill/>
        </p:spPr>
        <p:txBody>
          <a:bodyPr wrap="square" rtlCol="0">
            <a:spAutoFit/>
          </a:bodyPr>
          <a:lstStyle/>
          <a:p>
            <a:r>
              <a:rPr lang="en-US" baseline="30000" dirty="0"/>
              <a:t>12:00</a:t>
            </a:r>
          </a:p>
        </p:txBody>
      </p:sp>
      <p:grpSp>
        <p:nvGrpSpPr>
          <p:cNvPr id="3" name="Group 2"/>
          <p:cNvGrpSpPr/>
          <p:nvPr/>
        </p:nvGrpSpPr>
        <p:grpSpPr>
          <a:xfrm>
            <a:off x="941694" y="4290594"/>
            <a:ext cx="1578734" cy="1894114"/>
            <a:chOff x="2013527" y="4321629"/>
            <a:chExt cx="1578734" cy="1894114"/>
          </a:xfrm>
        </p:grpSpPr>
        <p:pic>
          <p:nvPicPr>
            <p:cNvPr id="4098" name="Picture 2" descr="https://upload.wikimedia.org/wikipedia/commons/thumb/0/02/Simple_sine_wave.svg/1024px-Simple_sine_wave.svg.png"/>
            <p:cNvPicPr>
              <a:picLocks noChangeAspect="1" noChangeArrowheads="1"/>
            </p:cNvPicPr>
            <p:nvPr/>
          </p:nvPicPr>
          <p:blipFill rotWithShape="1">
            <a:blip r:embed="rId3">
              <a:extLst>
                <a:ext uri="{28A0092B-C50C-407E-A947-70E740481C1C}">
                  <a14:useLocalDpi xmlns:a14="http://schemas.microsoft.com/office/drawing/2010/main" val="0"/>
                </a:ext>
              </a:extLst>
            </a:blip>
            <a:srcRect l="49987"/>
            <a:stretch/>
          </p:blipFill>
          <p:spPr bwMode="auto">
            <a:xfrm>
              <a:off x="2013527" y="4321629"/>
              <a:ext cx="1263073" cy="189411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ttps://upload.wikimedia.org/wikipedia/commons/thumb/0/02/Simple_sine_wave.svg/1024px-Simple_sine_wave.svg.png"/>
            <p:cNvPicPr>
              <a:picLocks noChangeAspect="1" noChangeArrowheads="1"/>
            </p:cNvPicPr>
            <p:nvPr/>
          </p:nvPicPr>
          <p:blipFill rotWithShape="1">
            <a:blip r:embed="rId3">
              <a:extLst>
                <a:ext uri="{28A0092B-C50C-407E-A947-70E740481C1C}">
                  <a14:useLocalDpi xmlns:a14="http://schemas.microsoft.com/office/drawing/2010/main" val="0"/>
                </a:ext>
              </a:extLst>
            </a:blip>
            <a:srcRect r="49464"/>
            <a:stretch/>
          </p:blipFill>
          <p:spPr bwMode="auto">
            <a:xfrm>
              <a:off x="2315979" y="4321629"/>
              <a:ext cx="1276282" cy="1894114"/>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TextBox 16"/>
          <p:cNvSpPr txBox="1"/>
          <p:nvPr/>
        </p:nvSpPr>
        <p:spPr>
          <a:xfrm>
            <a:off x="2236870" y="6177702"/>
            <a:ext cx="540698" cy="276999"/>
          </a:xfrm>
          <a:prstGeom prst="rect">
            <a:avLst/>
          </a:prstGeom>
          <a:noFill/>
        </p:spPr>
        <p:txBody>
          <a:bodyPr wrap="square" rtlCol="0">
            <a:spAutoFit/>
          </a:bodyPr>
          <a:lstStyle/>
          <a:p>
            <a:r>
              <a:rPr lang="en-US" baseline="30000" dirty="0"/>
              <a:t>24:00</a:t>
            </a:r>
          </a:p>
        </p:txBody>
      </p:sp>
    </p:spTree>
    <p:extLst>
      <p:ext uri="{BB962C8B-B14F-4D97-AF65-F5344CB8AC3E}">
        <p14:creationId xmlns:p14="http://schemas.microsoft.com/office/powerpoint/2010/main" val="3433473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(Worst) Example: Temperature Sensor</a:t>
            </a:r>
          </a:p>
        </p:txBody>
      </p:sp>
      <p:sp>
        <p:nvSpPr>
          <p:cNvPr id="4" name="TextBox 3"/>
          <p:cNvSpPr txBox="1"/>
          <p:nvPr/>
        </p:nvSpPr>
        <p:spPr>
          <a:xfrm>
            <a:off x="140096" y="1222095"/>
            <a:ext cx="5214761" cy="5355312"/>
          </a:xfrm>
          <a:prstGeom prst="rect">
            <a:avLst/>
          </a:prstGeom>
          <a:noFill/>
          <a:ln>
            <a:solidFill>
              <a:schemeClr val="tx1"/>
            </a:solidFill>
          </a:ln>
        </p:spPr>
        <p:txBody>
          <a:bodyPr wrap="none" rtlCol="0">
            <a:spAutoFit/>
          </a:bodyPr>
          <a:lstStyle/>
          <a:p>
            <a:r>
              <a:rPr lang="en-US" b="1" dirty="0"/>
              <a:t>TemperatureSensor.cpp:</a:t>
            </a:r>
          </a:p>
          <a:p>
            <a:r>
              <a:rPr lang="en-US" dirty="0"/>
              <a:t>#include "</a:t>
            </a:r>
            <a:r>
              <a:rPr lang="en-US" dirty="0" err="1"/>
              <a:t>TemperatureSensor.h</a:t>
            </a:r>
            <a:r>
              <a:rPr lang="en-US" dirty="0"/>
              <a:t>"</a:t>
            </a:r>
          </a:p>
          <a:p>
            <a:endParaRPr lang="en-US" dirty="0"/>
          </a:p>
          <a:p>
            <a:r>
              <a:rPr lang="en-US" dirty="0" err="1"/>
              <a:t>TemperatureSensor</a:t>
            </a:r>
            <a:r>
              <a:rPr lang="en-US" dirty="0"/>
              <a:t>::</a:t>
            </a:r>
            <a:r>
              <a:rPr lang="en-US" dirty="0" err="1"/>
              <a:t>TemperatureSensor</a:t>
            </a:r>
            <a:r>
              <a:rPr lang="en-US" dirty="0"/>
              <a:t>()</a:t>
            </a:r>
          </a:p>
          <a:p>
            <a:r>
              <a:rPr lang="en-US" dirty="0"/>
              <a:t>    : </a:t>
            </a:r>
            <a:r>
              <a:rPr lang="en-US" dirty="0" err="1"/>
              <a:t>m_lastTemperature</a:t>
            </a:r>
            <a:r>
              <a:rPr lang="en-US" dirty="0"/>
              <a:t>(0.0)</a:t>
            </a:r>
          </a:p>
          <a:p>
            <a:r>
              <a:rPr lang="en-US" dirty="0"/>
              <a:t>    , </a:t>
            </a:r>
            <a:r>
              <a:rPr lang="en-US" dirty="0" err="1"/>
              <a:t>m_timeOfDay</a:t>
            </a:r>
            <a:r>
              <a:rPr lang="en-US" dirty="0"/>
              <a:t>(0.0), </a:t>
            </a:r>
            <a:r>
              <a:rPr lang="en-US" dirty="0" err="1"/>
              <a:t>m_timeStep</a:t>
            </a:r>
            <a:r>
              <a:rPr lang="en-US" dirty="0"/>
              <a:t>(.50)</a:t>
            </a:r>
          </a:p>
          <a:p>
            <a:r>
              <a:rPr lang="en-US" dirty="0"/>
              <a:t>    , </a:t>
            </a:r>
            <a:r>
              <a:rPr lang="en-US" dirty="0" err="1"/>
              <a:t>m_tempSpan</a:t>
            </a:r>
            <a:r>
              <a:rPr lang="en-US" dirty="0"/>
              <a:t>(30.0), </a:t>
            </a:r>
            <a:r>
              <a:rPr lang="en-US" dirty="0" err="1"/>
              <a:t>m_lowTemp</a:t>
            </a:r>
            <a:r>
              <a:rPr lang="en-US" dirty="0"/>
              <a:t>(55.0)</a:t>
            </a:r>
          </a:p>
          <a:p>
            <a:r>
              <a:rPr lang="en-US" dirty="0"/>
              <a:t>{</a:t>
            </a:r>
          </a:p>
          <a:p>
            <a:r>
              <a:rPr lang="en-US" dirty="0"/>
              <a:t>}</a:t>
            </a:r>
          </a:p>
          <a:p>
            <a:endParaRPr lang="en-US" dirty="0"/>
          </a:p>
          <a:p>
            <a:r>
              <a:rPr lang="en-US" dirty="0"/>
              <a:t>double </a:t>
            </a:r>
            <a:r>
              <a:rPr lang="en-US" dirty="0" err="1"/>
              <a:t>TemperatureSensor</a:t>
            </a:r>
            <a:r>
              <a:rPr lang="en-US" dirty="0"/>
              <a:t>::</a:t>
            </a:r>
            <a:r>
              <a:rPr lang="en-US" dirty="0" err="1"/>
              <a:t>getCurrentTemperature</a:t>
            </a:r>
            <a:r>
              <a:rPr lang="en-US" dirty="0"/>
              <a:t>()</a:t>
            </a:r>
          </a:p>
          <a:p>
            <a:r>
              <a:rPr lang="en-US" dirty="0"/>
              <a:t>{</a:t>
            </a:r>
          </a:p>
          <a:p>
            <a:r>
              <a:rPr lang="en-US" dirty="0"/>
              <a:t>    </a:t>
            </a:r>
            <a:r>
              <a:rPr lang="en-US" dirty="0" err="1"/>
              <a:t>updateTimeOfDay</a:t>
            </a:r>
            <a:r>
              <a:rPr lang="en-US" dirty="0"/>
              <a:t>();</a:t>
            </a:r>
          </a:p>
          <a:p>
            <a:endParaRPr lang="en-US" dirty="0"/>
          </a:p>
          <a:p>
            <a:r>
              <a:rPr lang="en-US" dirty="0"/>
              <a:t>    double t = </a:t>
            </a:r>
            <a:r>
              <a:rPr lang="en-US" dirty="0" err="1"/>
              <a:t>tempFromTimeOfDay</a:t>
            </a:r>
            <a:r>
              <a:rPr lang="en-US" dirty="0"/>
              <a:t>();</a:t>
            </a:r>
          </a:p>
          <a:p>
            <a:r>
              <a:rPr lang="en-US" dirty="0"/>
              <a:t>    if (t != </a:t>
            </a:r>
            <a:r>
              <a:rPr lang="en-US" dirty="0" err="1"/>
              <a:t>m_lastTemperature</a:t>
            </a:r>
            <a:r>
              <a:rPr lang="en-US" dirty="0"/>
              <a:t>)</a:t>
            </a:r>
          </a:p>
          <a:p>
            <a:r>
              <a:rPr lang="en-US" dirty="0"/>
              <a:t>        </a:t>
            </a:r>
            <a:r>
              <a:rPr lang="en-US" dirty="0" err="1"/>
              <a:t>m_lastTemperature</a:t>
            </a:r>
            <a:r>
              <a:rPr lang="en-US" dirty="0"/>
              <a:t> = t;</a:t>
            </a:r>
          </a:p>
          <a:p>
            <a:r>
              <a:rPr lang="en-US" dirty="0"/>
              <a:t>    return </a:t>
            </a:r>
            <a:r>
              <a:rPr lang="en-US" dirty="0" err="1"/>
              <a:t>m_lastTemperature</a:t>
            </a:r>
            <a:r>
              <a:rPr lang="en-US" dirty="0"/>
              <a:t>;</a:t>
            </a:r>
          </a:p>
          <a:p>
            <a:r>
              <a:rPr lang="en-US" dirty="0"/>
              <a:t>}</a:t>
            </a:r>
          </a:p>
        </p:txBody>
      </p:sp>
      <p:sp>
        <p:nvSpPr>
          <p:cNvPr id="12" name="TextBox 11"/>
          <p:cNvSpPr txBox="1"/>
          <p:nvPr/>
        </p:nvSpPr>
        <p:spPr>
          <a:xfrm>
            <a:off x="5554650" y="1222095"/>
            <a:ext cx="6577955" cy="5355312"/>
          </a:xfrm>
          <a:prstGeom prst="rect">
            <a:avLst/>
          </a:prstGeom>
          <a:noFill/>
          <a:ln>
            <a:solidFill>
              <a:schemeClr val="tx1"/>
            </a:solidFill>
          </a:ln>
        </p:spPr>
        <p:txBody>
          <a:bodyPr wrap="none" rtlCol="0">
            <a:spAutoFit/>
          </a:bodyPr>
          <a:lstStyle/>
          <a:p>
            <a:r>
              <a:rPr lang="en-US" dirty="0"/>
              <a:t>void </a:t>
            </a:r>
            <a:r>
              <a:rPr lang="en-US" dirty="0" err="1"/>
              <a:t>TemperatureSensor</a:t>
            </a:r>
            <a:r>
              <a:rPr lang="en-US" dirty="0"/>
              <a:t>::</a:t>
            </a:r>
            <a:r>
              <a:rPr lang="en-US" dirty="0" err="1"/>
              <a:t>updateTimeOfDay</a:t>
            </a:r>
            <a:r>
              <a:rPr lang="en-US" dirty="0"/>
              <a:t>()</a:t>
            </a:r>
          </a:p>
          <a:p>
            <a:r>
              <a:rPr lang="en-US" dirty="0"/>
              <a:t>{</a:t>
            </a:r>
          </a:p>
          <a:p>
            <a:r>
              <a:rPr lang="en-US" dirty="0"/>
              <a:t>    </a:t>
            </a:r>
            <a:r>
              <a:rPr lang="en-US" dirty="0" err="1"/>
              <a:t>m_timeOfDay</a:t>
            </a:r>
            <a:r>
              <a:rPr lang="en-US" dirty="0"/>
              <a:t> += </a:t>
            </a:r>
            <a:r>
              <a:rPr lang="en-US" dirty="0" err="1"/>
              <a:t>m_timeStep</a:t>
            </a:r>
            <a:r>
              <a:rPr lang="en-US" dirty="0"/>
              <a:t>;</a:t>
            </a:r>
          </a:p>
          <a:p>
            <a:r>
              <a:rPr lang="en-US" dirty="0"/>
              <a:t>    if (</a:t>
            </a:r>
            <a:r>
              <a:rPr lang="en-US" dirty="0" err="1"/>
              <a:t>m_timeOfDay</a:t>
            </a:r>
            <a:r>
              <a:rPr lang="en-US" dirty="0"/>
              <a:t> &gt;= 24.0) </a:t>
            </a:r>
            <a:r>
              <a:rPr lang="en-US" dirty="0" err="1"/>
              <a:t>m_timeOfDay</a:t>
            </a:r>
            <a:r>
              <a:rPr lang="en-US" dirty="0"/>
              <a:t> -= 24;</a:t>
            </a:r>
          </a:p>
          <a:p>
            <a:r>
              <a:rPr lang="en-US" dirty="0"/>
              <a:t>}</a:t>
            </a:r>
          </a:p>
          <a:p>
            <a:endParaRPr lang="en-US" dirty="0"/>
          </a:p>
          <a:p>
            <a:endParaRPr lang="en-US" dirty="0"/>
          </a:p>
          <a:p>
            <a:endParaRPr lang="en-US" dirty="0"/>
          </a:p>
          <a:p>
            <a:endParaRPr lang="en-US" dirty="0"/>
          </a:p>
          <a:p>
            <a:r>
              <a:rPr lang="en-US" dirty="0"/>
              <a:t>double </a:t>
            </a:r>
            <a:r>
              <a:rPr lang="en-US" dirty="0" err="1"/>
              <a:t>TemperatureSensor</a:t>
            </a:r>
            <a:r>
              <a:rPr lang="en-US" dirty="0"/>
              <a:t>::</a:t>
            </a:r>
            <a:r>
              <a:rPr lang="en-US" dirty="0" err="1"/>
              <a:t>tempFromTimeOfDay</a:t>
            </a:r>
            <a:r>
              <a:rPr lang="en-US" dirty="0"/>
              <a:t>()</a:t>
            </a:r>
          </a:p>
          <a:p>
            <a:r>
              <a:rPr lang="en-US" dirty="0"/>
              <a:t>{</a:t>
            </a:r>
          </a:p>
          <a:p>
            <a:r>
              <a:rPr lang="en-US" dirty="0"/>
              <a:t>    double </a:t>
            </a:r>
            <a:r>
              <a:rPr lang="en-US" dirty="0" err="1"/>
              <a:t>mult</a:t>
            </a:r>
            <a:r>
              <a:rPr lang="en-US" dirty="0"/>
              <a:t>;</a:t>
            </a:r>
          </a:p>
          <a:p>
            <a:r>
              <a:rPr lang="en-US" dirty="0"/>
              <a:t>    if (</a:t>
            </a:r>
            <a:r>
              <a:rPr lang="en-US" dirty="0" err="1"/>
              <a:t>m_timeOfDay</a:t>
            </a:r>
            <a:r>
              <a:rPr lang="en-US" dirty="0"/>
              <a:t> &lt;= 12.0) </a:t>
            </a:r>
            <a:r>
              <a:rPr lang="en-US" dirty="0" err="1"/>
              <a:t>mult</a:t>
            </a:r>
            <a:r>
              <a:rPr lang="en-US" dirty="0"/>
              <a:t> =           </a:t>
            </a:r>
            <a:r>
              <a:rPr lang="en-US" dirty="0" err="1"/>
              <a:t>m_timeOfDay</a:t>
            </a:r>
            <a:r>
              <a:rPr lang="en-US" dirty="0"/>
              <a:t>  * (1.0/12.0);</a:t>
            </a:r>
          </a:p>
          <a:p>
            <a:r>
              <a:rPr lang="en-US" dirty="0"/>
              <a:t>    else                                      </a:t>
            </a:r>
            <a:r>
              <a:rPr lang="en-US" dirty="0" err="1"/>
              <a:t>mult</a:t>
            </a:r>
            <a:r>
              <a:rPr lang="en-US" dirty="0"/>
              <a:t> = (24.0-m_timeOfDay) * (1.0/12.0);</a:t>
            </a:r>
          </a:p>
          <a:p>
            <a:endParaRPr lang="en-US" dirty="0"/>
          </a:p>
          <a:p>
            <a:r>
              <a:rPr lang="en-US" dirty="0"/>
              <a:t>    </a:t>
            </a:r>
            <a:r>
              <a:rPr lang="en-US" dirty="0" err="1"/>
              <a:t>mult</a:t>
            </a:r>
            <a:r>
              <a:rPr lang="en-US" dirty="0"/>
              <a:t> = </a:t>
            </a:r>
            <a:r>
              <a:rPr lang="en-US" dirty="0" err="1"/>
              <a:t>mult</a:t>
            </a:r>
            <a:r>
              <a:rPr lang="en-US" dirty="0"/>
              <a:t> * </a:t>
            </a:r>
            <a:r>
              <a:rPr lang="en-US" dirty="0" err="1"/>
              <a:t>mult</a:t>
            </a:r>
            <a:r>
              <a:rPr lang="en-US" dirty="0"/>
              <a:t> * (3.0 - 2.0 * </a:t>
            </a:r>
            <a:r>
              <a:rPr lang="en-US" dirty="0" err="1"/>
              <a:t>mult</a:t>
            </a:r>
            <a:r>
              <a:rPr lang="en-US" dirty="0"/>
              <a:t>);</a:t>
            </a:r>
          </a:p>
          <a:p>
            <a:endParaRPr lang="en-US" dirty="0"/>
          </a:p>
          <a:p>
            <a:r>
              <a:rPr lang="en-US" dirty="0"/>
              <a:t>    return </a:t>
            </a:r>
            <a:r>
              <a:rPr lang="en-US" dirty="0" err="1"/>
              <a:t>m_lowTemp</a:t>
            </a:r>
            <a:r>
              <a:rPr lang="en-US" dirty="0"/>
              <a:t> + </a:t>
            </a:r>
            <a:r>
              <a:rPr lang="en-US" dirty="0" err="1"/>
              <a:t>m_tempSpan</a:t>
            </a:r>
            <a:r>
              <a:rPr lang="en-US" dirty="0"/>
              <a:t> * </a:t>
            </a:r>
            <a:r>
              <a:rPr lang="en-US" dirty="0" err="1"/>
              <a:t>mult</a:t>
            </a:r>
            <a:r>
              <a:rPr lang="en-US" dirty="0"/>
              <a:t>;</a:t>
            </a:r>
          </a:p>
          <a:p>
            <a:r>
              <a:rPr lang="en-US" dirty="0"/>
              <a:t>}</a:t>
            </a:r>
          </a:p>
        </p:txBody>
      </p:sp>
    </p:spTree>
    <p:extLst>
      <p:ext uri="{BB962C8B-B14F-4D97-AF65-F5344CB8AC3E}">
        <p14:creationId xmlns:p14="http://schemas.microsoft.com/office/powerpoint/2010/main" val="1590792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Interaction Diagram: Temperature Change</a:t>
            </a:r>
          </a:p>
        </p:txBody>
      </p:sp>
      <p:sp>
        <p:nvSpPr>
          <p:cNvPr id="9" name="TextBox 8"/>
          <p:cNvSpPr txBox="1"/>
          <p:nvPr/>
        </p:nvSpPr>
        <p:spPr>
          <a:xfrm>
            <a:off x="140096" y="1426693"/>
            <a:ext cx="2797628" cy="923330"/>
          </a:xfrm>
          <a:prstGeom prst="rect">
            <a:avLst/>
          </a:prstGeom>
          <a:noFill/>
        </p:spPr>
        <p:txBody>
          <a:bodyPr wrap="square" rtlCol="0">
            <a:spAutoFit/>
          </a:bodyPr>
          <a:lstStyle/>
          <a:p>
            <a:r>
              <a:rPr lang="en-US" b="1" u="sng" dirty="0" err="1"/>
              <a:t>TemperatureSensor</a:t>
            </a:r>
            <a:endParaRPr lang="en-US" b="1" u="sng" dirty="0"/>
          </a:p>
          <a:p>
            <a:r>
              <a:rPr lang="en-US" dirty="0"/>
              <a:t>    </a:t>
            </a:r>
            <a:r>
              <a:rPr lang="en-US" dirty="0" err="1"/>
              <a:t>getCurrentTemperature</a:t>
            </a:r>
            <a:r>
              <a:rPr lang="en-US" dirty="0"/>
              <a:t>()</a:t>
            </a:r>
          </a:p>
          <a:p>
            <a:endParaRPr lang="en-US" dirty="0"/>
          </a:p>
        </p:txBody>
      </p:sp>
      <p:sp>
        <p:nvSpPr>
          <p:cNvPr id="10" name="TextBox 9"/>
          <p:cNvSpPr txBox="1"/>
          <p:nvPr/>
        </p:nvSpPr>
        <p:spPr>
          <a:xfrm>
            <a:off x="3614057" y="2302852"/>
            <a:ext cx="1194428" cy="369332"/>
          </a:xfrm>
          <a:prstGeom prst="rect">
            <a:avLst/>
          </a:prstGeom>
          <a:noFill/>
        </p:spPr>
        <p:txBody>
          <a:bodyPr wrap="square" rtlCol="0">
            <a:spAutoFit/>
          </a:bodyPr>
          <a:lstStyle/>
          <a:p>
            <a:r>
              <a:rPr lang="en-US" b="1" u="sng" dirty="0"/>
              <a:t>Controller</a:t>
            </a:r>
          </a:p>
        </p:txBody>
      </p:sp>
      <p:sp>
        <p:nvSpPr>
          <p:cNvPr id="11" name="TextBox 10"/>
          <p:cNvSpPr txBox="1"/>
          <p:nvPr/>
        </p:nvSpPr>
        <p:spPr>
          <a:xfrm>
            <a:off x="8997746" y="1743989"/>
            <a:ext cx="2242457" cy="369332"/>
          </a:xfrm>
          <a:prstGeom prst="rect">
            <a:avLst/>
          </a:prstGeom>
          <a:noFill/>
        </p:spPr>
        <p:txBody>
          <a:bodyPr wrap="square" rtlCol="0">
            <a:spAutoFit/>
          </a:bodyPr>
          <a:lstStyle/>
          <a:p>
            <a:r>
              <a:rPr lang="en-US" dirty="0" err="1"/>
              <a:t>setText</a:t>
            </a:r>
            <a:r>
              <a:rPr lang="en-US" dirty="0"/>
              <a:t>()</a:t>
            </a:r>
          </a:p>
        </p:txBody>
      </p:sp>
      <p:sp>
        <p:nvSpPr>
          <p:cNvPr id="19" name="TextBox 18"/>
          <p:cNvSpPr txBox="1"/>
          <p:nvPr/>
        </p:nvSpPr>
        <p:spPr>
          <a:xfrm>
            <a:off x="3614058" y="2610134"/>
            <a:ext cx="1290452" cy="369332"/>
          </a:xfrm>
          <a:prstGeom prst="rect">
            <a:avLst/>
          </a:prstGeom>
          <a:noFill/>
        </p:spPr>
        <p:txBody>
          <a:bodyPr wrap="square" rtlCol="0">
            <a:spAutoFit/>
          </a:bodyPr>
          <a:lstStyle/>
          <a:p>
            <a:r>
              <a:rPr lang="en-US" dirty="0"/>
              <a:t>  </a:t>
            </a:r>
            <a:r>
              <a:rPr lang="en-US" dirty="0" err="1"/>
              <a:t>wakeUp</a:t>
            </a:r>
            <a:r>
              <a:rPr lang="en-US" dirty="0"/>
              <a:t> ()</a:t>
            </a:r>
          </a:p>
        </p:txBody>
      </p:sp>
      <p:cxnSp>
        <p:nvCxnSpPr>
          <p:cNvPr id="24" name="Connector: Curved 23"/>
          <p:cNvCxnSpPr>
            <a:cxnSpLocks/>
            <a:stCxn id="19" idx="3"/>
            <a:endCxn id="11" idx="1"/>
          </p:cNvCxnSpPr>
          <p:nvPr/>
        </p:nvCxnSpPr>
        <p:spPr>
          <a:xfrm flipV="1">
            <a:off x="4904510" y="1928655"/>
            <a:ext cx="4093236" cy="866145"/>
          </a:xfrm>
          <a:prstGeom prst="curved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p:cNvCxnSpPr>
            <a:cxnSpLocks/>
            <a:stCxn id="19" idx="1"/>
            <a:endCxn id="9" idx="3"/>
          </p:cNvCxnSpPr>
          <p:nvPr/>
        </p:nvCxnSpPr>
        <p:spPr>
          <a:xfrm rot="10800000">
            <a:off x="2937724" y="1888358"/>
            <a:ext cx="676334" cy="906442"/>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324246" y="1366015"/>
            <a:ext cx="2730904" cy="369332"/>
          </a:xfrm>
          <a:prstGeom prst="rect">
            <a:avLst/>
          </a:prstGeom>
          <a:noFill/>
        </p:spPr>
        <p:txBody>
          <a:bodyPr wrap="square" rtlCol="0">
            <a:spAutoFit/>
          </a:bodyPr>
          <a:lstStyle/>
          <a:p>
            <a:r>
              <a:rPr lang="en-US" b="1" u="sng" dirty="0" err="1"/>
              <a:t>TemperatureTextReadout</a:t>
            </a:r>
            <a:endParaRPr lang="en-US" b="1" u="sng" dirty="0"/>
          </a:p>
        </p:txBody>
      </p:sp>
      <p:sp>
        <p:nvSpPr>
          <p:cNvPr id="44" name="TextBox 43"/>
          <p:cNvSpPr txBox="1"/>
          <p:nvPr/>
        </p:nvSpPr>
        <p:spPr>
          <a:xfrm>
            <a:off x="2951762" y="2073930"/>
            <a:ext cx="324128" cy="369332"/>
          </a:xfrm>
          <a:prstGeom prst="rect">
            <a:avLst/>
          </a:prstGeom>
          <a:noFill/>
        </p:spPr>
        <p:txBody>
          <a:bodyPr wrap="none" rtlCol="0">
            <a:spAutoFit/>
          </a:bodyPr>
          <a:lstStyle/>
          <a:p>
            <a:r>
              <a:rPr lang="en-US" b="1" dirty="0">
                <a:solidFill>
                  <a:srgbClr val="0070C0"/>
                </a:solidFill>
              </a:rPr>
              <a:t>A</a:t>
            </a:r>
          </a:p>
        </p:txBody>
      </p:sp>
      <p:sp>
        <p:nvSpPr>
          <p:cNvPr id="46" name="TextBox 45"/>
          <p:cNvSpPr txBox="1"/>
          <p:nvPr/>
        </p:nvSpPr>
        <p:spPr>
          <a:xfrm>
            <a:off x="6395362" y="2610134"/>
            <a:ext cx="314510" cy="369332"/>
          </a:xfrm>
          <a:prstGeom prst="rect">
            <a:avLst/>
          </a:prstGeom>
          <a:noFill/>
        </p:spPr>
        <p:txBody>
          <a:bodyPr wrap="none" rtlCol="0">
            <a:spAutoFit/>
          </a:bodyPr>
          <a:lstStyle/>
          <a:p>
            <a:r>
              <a:rPr lang="en-US" b="1" dirty="0">
                <a:solidFill>
                  <a:srgbClr val="0070C0"/>
                </a:solidFill>
              </a:rPr>
              <a:t>B</a:t>
            </a:r>
          </a:p>
        </p:txBody>
      </p:sp>
      <p:sp>
        <p:nvSpPr>
          <p:cNvPr id="13" name="TextBox 12"/>
          <p:cNvSpPr txBox="1"/>
          <p:nvPr/>
        </p:nvSpPr>
        <p:spPr>
          <a:xfrm>
            <a:off x="10362024" y="316579"/>
            <a:ext cx="1519711" cy="646331"/>
          </a:xfrm>
          <a:prstGeom prst="rect">
            <a:avLst/>
          </a:prstGeom>
          <a:noFill/>
          <a:ln>
            <a:solidFill>
              <a:schemeClr val="tx1"/>
            </a:solidFill>
          </a:ln>
        </p:spPr>
        <p:txBody>
          <a:bodyPr wrap="none" rtlCol="0">
            <a:spAutoFit/>
          </a:bodyPr>
          <a:lstStyle/>
          <a:p>
            <a:r>
              <a:rPr lang="en-US" dirty="0">
                <a:solidFill>
                  <a:schemeClr val="accent2"/>
                </a:solidFill>
              </a:rPr>
              <a:t> </a:t>
            </a:r>
          </a:p>
          <a:p>
            <a:r>
              <a:rPr lang="en-US" dirty="0"/>
              <a:t>Black=method</a:t>
            </a:r>
          </a:p>
        </p:txBody>
      </p:sp>
    </p:spTree>
    <p:extLst>
      <p:ext uri="{BB962C8B-B14F-4D97-AF65-F5344CB8AC3E}">
        <p14:creationId xmlns:p14="http://schemas.microsoft.com/office/powerpoint/2010/main" val="35328682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5596</TotalTime>
  <Words>4232</Words>
  <Application>Microsoft Office PowerPoint</Application>
  <PresentationFormat>Widescreen</PresentationFormat>
  <Paragraphs>905</Paragraphs>
  <Slides>40</Slides>
  <Notes>10</Notes>
  <HiddenSlides>0</HiddenSlides>
  <MMClips>0</MMClips>
  <ScaleCrop>false</ScaleCrop>
  <HeadingPairs>
    <vt:vector size="8" baseType="variant">
      <vt:variant>
        <vt:lpstr>Fonts Used</vt:lpstr>
      </vt:variant>
      <vt:variant>
        <vt:i4>3</vt:i4>
      </vt:variant>
      <vt:variant>
        <vt:lpstr>Theme</vt:lpstr>
      </vt:variant>
      <vt:variant>
        <vt:i4>1</vt:i4>
      </vt:variant>
      <vt:variant>
        <vt:lpstr>Slide Titles</vt:lpstr>
      </vt:variant>
      <vt:variant>
        <vt:i4>40</vt:i4>
      </vt:variant>
      <vt:variant>
        <vt:lpstr>Custom Shows</vt:lpstr>
      </vt:variant>
      <vt:variant>
        <vt:i4>1</vt:i4>
      </vt:variant>
    </vt:vector>
  </HeadingPairs>
  <TitlesOfParts>
    <vt:vector size="45" baseType="lpstr">
      <vt:lpstr>Arial</vt:lpstr>
      <vt:lpstr>Calibri</vt:lpstr>
      <vt:lpstr>Calibri Light</vt:lpstr>
      <vt:lpstr>Office Theme</vt:lpstr>
      <vt:lpstr>A Tour of Model-View-Controller and Supporting Patterns</vt:lpstr>
      <vt:lpstr>What is MVC?</vt:lpstr>
      <vt:lpstr>Model-View-Controller</vt:lpstr>
      <vt:lpstr>Why MVC?</vt:lpstr>
      <vt:lpstr>Simple (Worst) Example: Main</vt:lpstr>
      <vt:lpstr>Simple (Worst) Example: Controller</vt:lpstr>
      <vt:lpstr>Simple (Worst) Example: Temperature Sensor</vt:lpstr>
      <vt:lpstr>Simple (Worst) Example: Temperature Sensor</vt:lpstr>
      <vt:lpstr>Interaction Diagram: Temperature Change</vt:lpstr>
      <vt:lpstr>Good MVC, But Polling Is Evil</vt:lpstr>
      <vt:lpstr>Improvement 1: Observer Pattern</vt:lpstr>
      <vt:lpstr>Observer/Subject</vt:lpstr>
      <vt:lpstr>Observer Pattern: TemperatureSensor.h</vt:lpstr>
      <vt:lpstr>Observer Pattern: TemperatureSensor.cpp</vt:lpstr>
      <vt:lpstr>Observer Pattern: Controller.h</vt:lpstr>
      <vt:lpstr>Observer Pattern: Controller.cpp</vt:lpstr>
      <vt:lpstr>Interaction Diagram: Temperature Change</vt:lpstr>
      <vt:lpstr>Observer Wrap-up</vt:lpstr>
      <vt:lpstr>Improvement 2: Signal-Slot Pattern (Boost / Qt)</vt:lpstr>
      <vt:lpstr>Signal Example Class</vt:lpstr>
      <vt:lpstr>Slot Example Class</vt:lpstr>
      <vt:lpstr>Signal/Slot Controller Example Class</vt:lpstr>
      <vt:lpstr>Interaction Diagram: Temperature Change</vt:lpstr>
      <vt:lpstr>Signal/Slot main (End of Polling)</vt:lpstr>
      <vt:lpstr>Signal/Slot MainWindow.h (Controller)</vt:lpstr>
      <vt:lpstr>Signal/Slot MainWindow.cpp (Controller)</vt:lpstr>
      <vt:lpstr>Signal/Slot TemperatureSensor.h</vt:lpstr>
      <vt:lpstr>Signal/Slot Temperature Sensor.cpp</vt:lpstr>
      <vt:lpstr>Adding a Set-Point</vt:lpstr>
      <vt:lpstr>Adding a Set-Point (&amp; Furnace)</vt:lpstr>
      <vt:lpstr>The Set Point</vt:lpstr>
      <vt:lpstr>Controller</vt:lpstr>
      <vt:lpstr>Final MainWindow.h</vt:lpstr>
      <vt:lpstr>Final MainWindow.cpp</vt:lpstr>
      <vt:lpstr>Final MainWindow.cpp</vt:lpstr>
      <vt:lpstr>Furnace</vt:lpstr>
      <vt:lpstr>Interaction Diagram: Temperature Change</vt:lpstr>
      <vt:lpstr>Interaction Diagram: Temperature Change</vt:lpstr>
      <vt:lpstr>View-Delegate</vt:lpstr>
      <vt:lpstr>References</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Tour of  Model-View-Controller</dc:title>
  <dc:creator>Lee Butler</dc:creator>
  <cp:lastModifiedBy>Lee Butler</cp:lastModifiedBy>
  <cp:revision>130</cp:revision>
  <dcterms:created xsi:type="dcterms:W3CDTF">2017-02-25T21:59:18Z</dcterms:created>
  <dcterms:modified xsi:type="dcterms:W3CDTF">2017-04-18T15:17:44Z</dcterms:modified>
</cp:coreProperties>
</file>