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9031" y="9686939"/>
            <a:ext cx="2153219" cy="5143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49031" y="9686939"/>
            <a:ext cx="2153219" cy="5143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4136" y="1389151"/>
            <a:ext cx="16379726" cy="204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545" y="3657572"/>
            <a:ext cx="9077960" cy="5001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75B9FF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amma.app/?utm_source=made-with-gamma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hyperlink" Target="https://www.kaggle.com/datasets/ibamibrahim/indonesian-news-title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hyperlink" Target="https://gamma.app/?utm_source=made-with-gamma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hyperlink" Target="https://colab.research.google.com/drive/1SSmVbAQqwInz7jBuqZitKH6RdZddEtEm?usp=drive_link" TargetMode="External"/><Relationship Id="rId4" Type="http://schemas.openxmlformats.org/officeDocument/2006/relationships/hyperlink" Target="https://github.com/irbababul/capstone-ibm-granite" TargetMode="External"/><Relationship Id="rId5" Type="http://schemas.openxmlformats.org/officeDocument/2006/relationships/hyperlink" Target="https://www.kaggle.com/datasets/ibamibrahim/indonesian-news-titl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37545" y="2901169"/>
            <a:ext cx="8355965" cy="431355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6900"/>
              </a:lnSpc>
              <a:spcBef>
                <a:spcPts val="140"/>
              </a:spcBef>
            </a:pPr>
            <a:r>
              <a:rPr dirty="0" sz="5550" spc="220">
                <a:solidFill>
                  <a:srgbClr val="75B9FF"/>
                </a:solidFill>
                <a:latin typeface="Palatino Linotype"/>
                <a:cs typeface="Palatino Linotype"/>
              </a:rPr>
              <a:t>Analisis</a:t>
            </a:r>
            <a:r>
              <a:rPr dirty="0" sz="5550" spc="5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200">
                <a:solidFill>
                  <a:srgbClr val="75B9FF"/>
                </a:solidFill>
                <a:latin typeface="Palatino Linotype"/>
                <a:cs typeface="Palatino Linotype"/>
              </a:rPr>
              <a:t>Tren</a:t>
            </a:r>
            <a:r>
              <a:rPr dirty="0" sz="5550" spc="1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145">
                <a:solidFill>
                  <a:srgbClr val="75B9FF"/>
                </a:solidFill>
                <a:latin typeface="Palatino Linotype"/>
                <a:cs typeface="Palatino Linotype"/>
              </a:rPr>
              <a:t>dan </a:t>
            </a:r>
            <a:r>
              <a:rPr dirty="0" sz="5550" spc="220">
                <a:solidFill>
                  <a:srgbClr val="75B9FF"/>
                </a:solidFill>
                <a:latin typeface="Palatino Linotype"/>
                <a:cs typeface="Palatino Linotype"/>
              </a:rPr>
              <a:t>Klasifikasi</a:t>
            </a:r>
            <a:r>
              <a:rPr dirty="0" sz="5550" spc="2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275">
                <a:solidFill>
                  <a:srgbClr val="75B9FF"/>
                </a:solidFill>
                <a:latin typeface="Palatino Linotype"/>
                <a:cs typeface="Palatino Linotype"/>
              </a:rPr>
              <a:t>Judul</a:t>
            </a:r>
            <a:r>
              <a:rPr dirty="0" sz="5550" spc="25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210">
                <a:solidFill>
                  <a:srgbClr val="75B9FF"/>
                </a:solidFill>
                <a:latin typeface="Palatino Linotype"/>
                <a:cs typeface="Palatino Linotype"/>
              </a:rPr>
              <a:t>Berita </a:t>
            </a:r>
            <a:r>
              <a:rPr dirty="0" sz="5550" spc="200">
                <a:solidFill>
                  <a:srgbClr val="75B9FF"/>
                </a:solidFill>
                <a:latin typeface="Palatino Linotype"/>
                <a:cs typeface="Palatino Linotype"/>
              </a:rPr>
              <a:t>Indonesia</a:t>
            </a:r>
            <a:r>
              <a:rPr dirty="0" sz="555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170">
                <a:solidFill>
                  <a:srgbClr val="75B9FF"/>
                </a:solidFill>
                <a:latin typeface="Palatino Linotype"/>
                <a:cs typeface="Palatino Linotype"/>
              </a:rPr>
              <a:t>Menggunakan </a:t>
            </a:r>
            <a:r>
              <a:rPr dirty="0" sz="5550">
                <a:solidFill>
                  <a:srgbClr val="75B9FF"/>
                </a:solidFill>
                <a:latin typeface="Palatino Linotype"/>
                <a:cs typeface="Palatino Linotype"/>
              </a:rPr>
              <a:t>IBM</a:t>
            </a:r>
            <a:r>
              <a:rPr dirty="0" sz="5550" spc="5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130">
                <a:solidFill>
                  <a:srgbClr val="75B9FF"/>
                </a:solidFill>
                <a:latin typeface="Palatino Linotype"/>
                <a:cs typeface="Palatino Linotype"/>
              </a:rPr>
              <a:t>Granite</a:t>
            </a:r>
            <a:r>
              <a:rPr dirty="0" sz="5550" spc="1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5550" spc="-25">
                <a:solidFill>
                  <a:srgbClr val="75B9FF"/>
                </a:solidFill>
                <a:latin typeface="Palatino Linotype"/>
                <a:cs typeface="Palatino Linotype"/>
              </a:rPr>
              <a:t>LLM</a:t>
            </a:r>
            <a:endParaRPr sz="55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35"/>
              </a:spcBef>
            </a:pP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Oleh: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00">
                <a:solidFill>
                  <a:srgbClr val="D5E4EF"/>
                </a:solidFill>
                <a:latin typeface="Gill Sans MT"/>
                <a:cs typeface="Gill Sans MT"/>
              </a:rPr>
              <a:t>Muhammad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Irbabul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25">
                <a:solidFill>
                  <a:srgbClr val="D5E4EF"/>
                </a:solidFill>
                <a:latin typeface="Gill Sans MT"/>
                <a:cs typeface="Gill Sans MT"/>
              </a:rPr>
              <a:t>Salas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" name="object 3" descr="">
            <a:hlinkClick r:id="rId2"/>
          </p:cNvPr>
          <p:cNvSpPr/>
          <p:nvPr/>
        </p:nvSpPr>
        <p:spPr>
          <a:xfrm>
            <a:off x="16035864" y="9719736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225" y="4159219"/>
            <a:ext cx="429577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50"/>
              <a:t>Terimakasih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62454" y="5597921"/>
            <a:ext cx="63633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Presentasi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0">
                <a:solidFill>
                  <a:srgbClr val="D5E4EF"/>
                </a:solidFill>
                <a:latin typeface="Gill Sans MT"/>
                <a:cs typeface="Gill Sans MT"/>
              </a:rPr>
              <a:t>ini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dibuat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oleh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00">
                <a:solidFill>
                  <a:srgbClr val="D5E4EF"/>
                </a:solidFill>
                <a:latin typeface="Gill Sans MT"/>
                <a:cs typeface="Gill Sans MT"/>
              </a:rPr>
              <a:t>Muhammad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Irbabul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25">
                <a:solidFill>
                  <a:srgbClr val="D5E4EF"/>
                </a:solidFill>
                <a:latin typeface="Gill Sans MT"/>
                <a:cs typeface="Gill Sans MT"/>
              </a:rPr>
              <a:t>Salas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6" y="3549771"/>
            <a:ext cx="759396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5"/>
              <a:t>Latar</a:t>
            </a:r>
            <a:r>
              <a:rPr dirty="0" spc="5"/>
              <a:t> </a:t>
            </a:r>
            <a:r>
              <a:rPr dirty="0" spc="225"/>
              <a:t>Belakang</a:t>
            </a:r>
            <a:r>
              <a:rPr dirty="0" spc="10"/>
              <a:t> </a:t>
            </a:r>
            <a:r>
              <a:rPr dirty="0" spc="155"/>
              <a:t>Proyek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79536" y="4732273"/>
            <a:ext cx="8977630" cy="181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Di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era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digital,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informasi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04">
                <a:solidFill>
                  <a:srgbClr val="D5E4EF"/>
                </a:solidFill>
                <a:latin typeface="Gill Sans MT"/>
                <a:cs typeface="Gill Sans MT"/>
              </a:rPr>
              <a:t>sangat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melimpah.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80">
                <a:solidFill>
                  <a:srgbClr val="D5E4EF"/>
                </a:solidFill>
                <a:latin typeface="Gill Sans MT"/>
                <a:cs typeface="Gill Sans MT"/>
              </a:rPr>
              <a:t>Menganalisis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65">
                <a:solidFill>
                  <a:srgbClr val="D5E4EF"/>
                </a:solidFill>
                <a:latin typeface="Gill Sans MT"/>
                <a:cs typeface="Gill Sans MT"/>
              </a:rPr>
              <a:t>data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teks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seperti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penting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untuk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5">
                <a:solidFill>
                  <a:srgbClr val="D5E4EF"/>
                </a:solidFill>
                <a:latin typeface="Gill Sans MT"/>
                <a:cs typeface="Gill Sans MT"/>
              </a:rPr>
              <a:t>memahami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tren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opini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publik.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Proyek</a:t>
            </a:r>
            <a:r>
              <a:rPr dirty="0" sz="2150" spc="-2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45">
                <a:solidFill>
                  <a:srgbClr val="D5E4EF"/>
                </a:solidFill>
                <a:latin typeface="Gill Sans MT"/>
                <a:cs typeface="Gill Sans MT"/>
              </a:rPr>
              <a:t>ini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mengeksplorasi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80">
                <a:solidFill>
                  <a:srgbClr val="D5E4EF"/>
                </a:solidFill>
                <a:latin typeface="Gill Sans MT"/>
                <a:cs typeface="Gill Sans MT"/>
              </a:rPr>
              <a:t>kemampuan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IBM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45">
                <a:solidFill>
                  <a:srgbClr val="D5E4EF"/>
                </a:solidFill>
                <a:latin typeface="Gill Sans MT"/>
                <a:cs typeface="Gill Sans MT"/>
              </a:rPr>
              <a:t>Granite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LLM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dalam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klasifikasi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dan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peringkasan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teks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otomatis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80">
                <a:solidFill>
                  <a:srgbClr val="D5E4EF"/>
                </a:solidFill>
                <a:latin typeface="Gill Sans MT"/>
                <a:cs typeface="Gill Sans MT"/>
              </a:rPr>
              <a:t>dengan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dataset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Indonesia.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7460" y="2688579"/>
            <a:ext cx="8215121" cy="7598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74" y="515125"/>
            <a:ext cx="3781425" cy="606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00" spc="150"/>
              <a:t>Tentang</a:t>
            </a:r>
            <a:r>
              <a:rPr dirty="0" sz="3800"/>
              <a:t> </a:t>
            </a:r>
            <a:r>
              <a:rPr dirty="0" sz="3800" spc="110"/>
              <a:t>Dataset</a:t>
            </a:r>
            <a:endParaRPr sz="3800"/>
          </a:p>
        </p:txBody>
      </p:sp>
      <p:sp>
        <p:nvSpPr>
          <p:cNvPr id="4" name="object 4" descr=""/>
          <p:cNvSpPr txBox="1"/>
          <p:nvPr/>
        </p:nvSpPr>
        <p:spPr>
          <a:xfrm>
            <a:off x="676074" y="1627483"/>
            <a:ext cx="6771005" cy="1770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70">
                <a:solidFill>
                  <a:srgbClr val="75B9FF"/>
                </a:solidFill>
                <a:latin typeface="Palatino Linotype"/>
                <a:cs typeface="Palatino Linotype"/>
              </a:rPr>
              <a:t>Sumber</a:t>
            </a:r>
            <a:endParaRPr sz="18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1500" spc="95">
                <a:solidFill>
                  <a:srgbClr val="D5E4EF"/>
                </a:solidFill>
                <a:latin typeface="Gill Sans MT"/>
                <a:cs typeface="Gill Sans MT"/>
              </a:rPr>
              <a:t>Kaggle: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u="heavy" sz="1500" spc="8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Indonesian</a:t>
            </a:r>
            <a:r>
              <a:rPr dirty="0" u="heavy" sz="1500" spc="3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 </a:t>
            </a:r>
            <a:r>
              <a:rPr dirty="0" u="heavy" sz="150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News</a:t>
            </a:r>
            <a:r>
              <a:rPr dirty="0" u="heavy" sz="1500" spc="3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 </a:t>
            </a:r>
            <a:r>
              <a:rPr dirty="0" u="heavy" sz="1500" spc="-1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Title</a:t>
            </a:r>
            <a:endParaRPr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50" spc="55">
                <a:solidFill>
                  <a:srgbClr val="75B9FF"/>
                </a:solidFill>
                <a:latin typeface="Palatino Linotype"/>
                <a:cs typeface="Palatino Linotype"/>
              </a:rPr>
              <a:t>Deskripsi</a:t>
            </a:r>
            <a:endParaRPr sz="18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Berisi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&gt;90.000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dari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65">
                <a:solidFill>
                  <a:srgbClr val="D5E4EF"/>
                </a:solidFill>
                <a:latin typeface="Gill Sans MT"/>
                <a:cs typeface="Gill Sans MT"/>
              </a:rPr>
              <a:t>detik.com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110">
                <a:solidFill>
                  <a:srgbClr val="D5E4EF"/>
                </a:solidFill>
                <a:latin typeface="Gill Sans MT"/>
                <a:cs typeface="Gill Sans MT"/>
              </a:rPr>
              <a:t>dengan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kolom: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100">
                <a:solidFill>
                  <a:srgbClr val="D5E4EF"/>
                </a:solidFill>
                <a:latin typeface="Gill Sans MT"/>
                <a:cs typeface="Gill Sans MT"/>
              </a:rPr>
              <a:t>tanggal,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judul,</a:t>
            </a:r>
            <a:r>
              <a:rPr dirty="0" sz="1500" spc="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45">
                <a:solidFill>
                  <a:srgbClr val="D5E4EF"/>
                </a:solidFill>
                <a:latin typeface="Gill Sans MT"/>
                <a:cs typeface="Gill Sans MT"/>
              </a:rPr>
              <a:t>kategori.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80870" y="1627483"/>
            <a:ext cx="7273290" cy="754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75">
                <a:solidFill>
                  <a:srgbClr val="75B9FF"/>
                </a:solidFill>
                <a:latin typeface="Palatino Linotype"/>
                <a:cs typeface="Palatino Linotype"/>
              </a:rPr>
              <a:t>Alasan</a:t>
            </a:r>
            <a:r>
              <a:rPr dirty="0" sz="1850" spc="5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1850" spc="90">
                <a:solidFill>
                  <a:srgbClr val="75B9FF"/>
                </a:solidFill>
                <a:latin typeface="Palatino Linotype"/>
                <a:cs typeface="Palatino Linotype"/>
              </a:rPr>
              <a:t>Pemilihan</a:t>
            </a:r>
            <a:endParaRPr sz="18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Cocok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untuk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100">
                <a:solidFill>
                  <a:srgbClr val="D5E4EF"/>
                </a:solidFill>
                <a:latin typeface="Gill Sans MT"/>
                <a:cs typeface="Gill Sans MT"/>
              </a:rPr>
              <a:t>klasifikasi</a:t>
            </a:r>
            <a:r>
              <a:rPr dirty="0" sz="1500" spc="1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teks,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80">
                <a:solidFill>
                  <a:srgbClr val="D5E4EF"/>
                </a:solidFill>
                <a:latin typeface="Gill Sans MT"/>
                <a:cs typeface="Gill Sans MT"/>
              </a:rPr>
              <a:t>label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kategori</a:t>
            </a:r>
            <a:r>
              <a:rPr dirty="0" sz="1500" spc="1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80">
                <a:solidFill>
                  <a:srgbClr val="D5E4EF"/>
                </a:solidFill>
                <a:latin typeface="Gill Sans MT"/>
                <a:cs typeface="Gill Sans MT"/>
              </a:rPr>
              <a:t>jelas,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105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55">
                <a:solidFill>
                  <a:srgbClr val="D5E4EF"/>
                </a:solidFill>
                <a:latin typeface="Gill Sans MT"/>
                <a:cs typeface="Gill Sans MT"/>
              </a:rPr>
              <a:t>relevan</a:t>
            </a:r>
            <a:r>
              <a:rPr dirty="0" sz="1500" spc="1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5E4EF"/>
                </a:solidFill>
                <a:latin typeface="Gill Sans MT"/>
                <a:cs typeface="Gill Sans MT"/>
              </a:rPr>
              <a:t>untuk</a:t>
            </a:r>
            <a:r>
              <a:rPr dirty="0" sz="1500" spc="1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60">
                <a:solidFill>
                  <a:srgbClr val="D5E4EF"/>
                </a:solidFill>
                <a:latin typeface="Gill Sans MT"/>
                <a:cs typeface="Gill Sans MT"/>
              </a:rPr>
              <a:t>konteks</a:t>
            </a:r>
            <a:r>
              <a:rPr dirty="0" sz="1500" spc="1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1500" spc="70">
                <a:solidFill>
                  <a:srgbClr val="D5E4EF"/>
                </a:solidFill>
                <a:latin typeface="Gill Sans MT"/>
                <a:cs typeface="Gill Sans MT"/>
              </a:rPr>
              <a:t>Indonesia.</a:t>
            </a:r>
            <a:endParaRPr sz="15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6" y="993788"/>
            <a:ext cx="528701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10"/>
              <a:t>Eksplorasi</a:t>
            </a:r>
            <a:r>
              <a:rPr dirty="0" spc="10"/>
              <a:t> </a:t>
            </a:r>
            <a:r>
              <a:rPr dirty="0" spc="50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79536" y="1870088"/>
            <a:ext cx="1738630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-20">
                <a:solidFill>
                  <a:srgbClr val="75B9FF"/>
                </a:solidFill>
                <a:latin typeface="Palatino Linotype"/>
                <a:cs typeface="Palatino Linotype"/>
              </a:rPr>
              <a:t>Awal</a:t>
            </a:r>
            <a:endParaRPr sz="555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9536" y="2591655"/>
            <a:ext cx="7021195" cy="151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65">
                <a:solidFill>
                  <a:srgbClr val="75B9FF"/>
                </a:solidFill>
                <a:latin typeface="Palatino Linotype"/>
                <a:cs typeface="Palatino Linotype"/>
              </a:rPr>
              <a:t>Distribusi</a:t>
            </a:r>
            <a:r>
              <a:rPr dirty="0" sz="2750" spc="2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2750" spc="50">
                <a:solidFill>
                  <a:srgbClr val="75B9FF"/>
                </a:solidFill>
                <a:latin typeface="Palatino Linotype"/>
                <a:cs typeface="Palatino Linotype"/>
              </a:rPr>
              <a:t>Kategori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1375"/>
              </a:spcBef>
            </a:pP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Kategori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dominan: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news,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hot,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sport.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Kategori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65">
                <a:solidFill>
                  <a:srgbClr val="D5E4EF"/>
                </a:solidFill>
                <a:latin typeface="Gill Sans MT"/>
                <a:cs typeface="Gill Sans MT"/>
              </a:rPr>
              <a:t>minor: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60">
                <a:solidFill>
                  <a:srgbClr val="D5E4EF"/>
                </a:solidFill>
                <a:latin typeface="Gill Sans MT"/>
                <a:cs typeface="Gill Sans MT"/>
              </a:rPr>
              <a:t>food, </a:t>
            </a:r>
            <a:r>
              <a:rPr dirty="0" sz="2150" spc="65">
                <a:solidFill>
                  <a:srgbClr val="D5E4EF"/>
                </a:solidFill>
                <a:latin typeface="Gill Sans MT"/>
                <a:cs typeface="Gill Sans MT"/>
              </a:rPr>
              <a:t>travel.</a:t>
            </a:r>
            <a:endParaRPr sz="2150">
              <a:latin typeface="Gill Sans MT"/>
              <a:cs typeface="Gill Sans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236" y="4571999"/>
            <a:ext cx="7804254" cy="43693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486696" y="2591655"/>
            <a:ext cx="7450455" cy="151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90">
                <a:solidFill>
                  <a:srgbClr val="75B9FF"/>
                </a:solidFill>
                <a:latin typeface="Palatino Linotype"/>
                <a:cs typeface="Palatino Linotype"/>
              </a:rPr>
              <a:t>Tren</a:t>
            </a:r>
            <a:r>
              <a:rPr dirty="0" sz="2750" spc="10">
                <a:solidFill>
                  <a:srgbClr val="75B9FF"/>
                </a:solidFill>
                <a:latin typeface="Palatino Linotype"/>
                <a:cs typeface="Palatino Linotype"/>
              </a:rPr>
              <a:t> </a:t>
            </a:r>
            <a:r>
              <a:rPr dirty="0" sz="2750" spc="85">
                <a:solidFill>
                  <a:srgbClr val="75B9FF"/>
                </a:solidFill>
                <a:latin typeface="Palatino Linotype"/>
                <a:cs typeface="Palatino Linotype"/>
              </a:rPr>
              <a:t>Publikasi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1375"/>
              </a:spcBef>
            </a:pPr>
            <a:r>
              <a:rPr dirty="0" sz="2150" spc="70">
                <a:solidFill>
                  <a:srgbClr val="D5E4EF"/>
                </a:solidFill>
                <a:latin typeface="Gill Sans MT"/>
                <a:cs typeface="Gill Sans MT"/>
              </a:rPr>
              <a:t>Terjadi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fluktuasi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jumlah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bulanan,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mungkin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0">
                <a:solidFill>
                  <a:srgbClr val="D5E4EF"/>
                </a:solidFill>
                <a:latin typeface="Gill Sans MT"/>
                <a:cs typeface="Gill Sans MT"/>
              </a:rPr>
              <a:t>dipengaruhi </a:t>
            </a: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peristiwa</a:t>
            </a: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besar.</a:t>
            </a:r>
            <a:endParaRPr sz="215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99396" y="4571999"/>
            <a:ext cx="7804251" cy="43693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dirty="0" spc="135"/>
              <a:t>Hasil</a:t>
            </a:r>
            <a:r>
              <a:rPr dirty="0" spc="20"/>
              <a:t> </a:t>
            </a:r>
            <a:r>
              <a:rPr dirty="0" spc="220"/>
              <a:t>Klasifikasi</a:t>
            </a:r>
            <a:r>
              <a:rPr dirty="0" spc="20"/>
              <a:t> </a:t>
            </a:r>
            <a:r>
              <a:rPr dirty="0" spc="215"/>
              <a:t>oleh</a:t>
            </a:r>
            <a:r>
              <a:rPr dirty="0" spc="20"/>
              <a:t> </a:t>
            </a:r>
            <a:r>
              <a:rPr dirty="0" spc="-25"/>
              <a:t>IBM</a:t>
            </a: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dirty="0" sz="2150" spc="-1390">
                <a:solidFill>
                  <a:srgbClr val="D5E4EF"/>
                </a:solidFill>
                <a:latin typeface="Gill Sans MT"/>
                <a:cs typeface="Gill Sans MT"/>
              </a:rPr>
              <a:t>A</a:t>
            </a:r>
            <a:r>
              <a:rPr dirty="0" baseline="10510" sz="8325" spc="-3915"/>
              <a:t>G</a:t>
            </a:r>
            <a:r>
              <a:rPr dirty="0" sz="2150" spc="50">
                <a:solidFill>
                  <a:srgbClr val="D5E4EF"/>
                </a:solidFill>
                <a:latin typeface="Gill Sans MT"/>
                <a:cs typeface="Gill Sans MT"/>
              </a:rPr>
              <a:t>ku</a:t>
            </a:r>
            <a:r>
              <a:rPr dirty="0" sz="2150" spc="-770">
                <a:solidFill>
                  <a:srgbClr val="D5E4EF"/>
                </a:solidFill>
                <a:latin typeface="Gill Sans MT"/>
                <a:cs typeface="Gill Sans MT"/>
              </a:rPr>
              <a:t>r</a:t>
            </a:r>
            <a:r>
              <a:rPr dirty="0" baseline="10510" sz="8325" spc="-2190"/>
              <a:t>r</a:t>
            </a:r>
            <a:r>
              <a:rPr dirty="0" sz="2150" spc="50">
                <a:solidFill>
                  <a:srgbClr val="D5E4EF"/>
                </a:solidFill>
                <a:latin typeface="Gill Sans MT"/>
                <a:cs typeface="Gill Sans MT"/>
              </a:rPr>
              <a:t>a</a:t>
            </a:r>
            <a:r>
              <a:rPr dirty="0" sz="2150" spc="-490">
                <a:solidFill>
                  <a:srgbClr val="D5E4EF"/>
                </a:solidFill>
                <a:latin typeface="Gill Sans MT"/>
                <a:cs typeface="Gill Sans MT"/>
              </a:rPr>
              <a:t>s</a:t>
            </a:r>
            <a:r>
              <a:rPr dirty="0" baseline="10510" sz="8325" spc="-3104"/>
              <a:t>a</a:t>
            </a:r>
            <a:r>
              <a:rPr dirty="0" sz="2150" spc="50">
                <a:solidFill>
                  <a:srgbClr val="D5E4EF"/>
                </a:solidFill>
                <a:latin typeface="Gill Sans MT"/>
                <a:cs typeface="Gill Sans MT"/>
              </a:rPr>
              <a:t>i</a:t>
            </a:r>
            <a:r>
              <a:rPr dirty="0" sz="2150" spc="55">
                <a:solidFill>
                  <a:srgbClr val="D5E4EF"/>
                </a:solidFill>
                <a:latin typeface="Gill Sans MT"/>
                <a:cs typeface="Gill Sans MT"/>
              </a:rPr>
              <a:t>: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-335">
                <a:solidFill>
                  <a:srgbClr val="D5E4EF"/>
                </a:solidFill>
                <a:latin typeface="Gill Sans MT"/>
                <a:cs typeface="Gill Sans MT"/>
              </a:rPr>
              <a:t>8</a:t>
            </a:r>
            <a:r>
              <a:rPr dirty="0" baseline="10510" sz="8325" spc="-4050"/>
              <a:t>n</a:t>
            </a: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0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%</a:t>
            </a:r>
            <a:r>
              <a:rPr dirty="0" sz="2150" spc="-3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baseline="10510" sz="8325" spc="330"/>
              <a:t>ite</a:t>
            </a:r>
            <a:endParaRPr baseline="10510" sz="8325">
              <a:latin typeface="Gill Sans MT"/>
              <a:cs typeface="Gill Sans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3803302"/>
            <a:ext cx="16313150" cy="4906010"/>
            <a:chOff x="987474" y="3803302"/>
            <a:chExt cx="16313150" cy="4906010"/>
          </a:xfrm>
        </p:grpSpPr>
        <p:sp>
          <p:nvSpPr>
            <p:cNvPr id="5" name="object 5" descr=""/>
            <p:cNvSpPr/>
            <p:nvPr/>
          </p:nvSpPr>
          <p:spPr>
            <a:xfrm>
              <a:off x="987474" y="3803302"/>
              <a:ext cx="16313150" cy="4906010"/>
            </a:xfrm>
            <a:custGeom>
              <a:avLst/>
              <a:gdLst/>
              <a:ahLst/>
              <a:cxnLst/>
              <a:rect l="l" t="t" r="r" b="b"/>
              <a:pathLst>
                <a:path w="16313150" h="4906009">
                  <a:moveTo>
                    <a:pt x="47339" y="4905969"/>
                  </a:moveTo>
                  <a:lnTo>
                    <a:pt x="28891" y="4902337"/>
                  </a:lnTo>
                  <a:lnTo>
                    <a:pt x="13847" y="4892202"/>
                  </a:lnTo>
                  <a:lnTo>
                    <a:pt x="3713" y="4877158"/>
                  </a:lnTo>
                  <a:lnTo>
                    <a:pt x="0" y="4858716"/>
                  </a:lnTo>
                  <a:lnTo>
                    <a:pt x="0" y="47327"/>
                  </a:lnTo>
                  <a:lnTo>
                    <a:pt x="28931" y="3706"/>
                  </a:lnTo>
                  <a:lnTo>
                    <a:pt x="16265635" y="0"/>
                  </a:lnTo>
                  <a:lnTo>
                    <a:pt x="16265635" y="4777"/>
                  </a:lnTo>
                  <a:lnTo>
                    <a:pt x="47339" y="4777"/>
                  </a:lnTo>
                  <a:lnTo>
                    <a:pt x="47339" y="9532"/>
                  </a:lnTo>
                  <a:lnTo>
                    <a:pt x="32630" y="12505"/>
                  </a:lnTo>
                  <a:lnTo>
                    <a:pt x="20609" y="20611"/>
                  </a:lnTo>
                  <a:lnTo>
                    <a:pt x="12500" y="32626"/>
                  </a:lnTo>
                  <a:lnTo>
                    <a:pt x="9525" y="47327"/>
                  </a:lnTo>
                  <a:lnTo>
                    <a:pt x="9525" y="4858716"/>
                  </a:lnTo>
                  <a:lnTo>
                    <a:pt x="12500" y="4873417"/>
                  </a:lnTo>
                  <a:lnTo>
                    <a:pt x="20609" y="4885432"/>
                  </a:lnTo>
                  <a:lnTo>
                    <a:pt x="32630" y="4893538"/>
                  </a:lnTo>
                  <a:lnTo>
                    <a:pt x="47339" y="4896511"/>
                  </a:lnTo>
                  <a:lnTo>
                    <a:pt x="16292674" y="4896511"/>
                  </a:lnTo>
                  <a:lnTo>
                    <a:pt x="16285625" y="4901266"/>
                  </a:lnTo>
                  <a:lnTo>
                    <a:pt x="47339" y="4901266"/>
                  </a:lnTo>
                  <a:lnTo>
                    <a:pt x="47339" y="4905969"/>
                  </a:lnTo>
                  <a:close/>
                </a:path>
                <a:path w="16313150" h="4906009">
                  <a:moveTo>
                    <a:pt x="16292674" y="4896511"/>
                  </a:moveTo>
                  <a:lnTo>
                    <a:pt x="16265635" y="4896511"/>
                  </a:lnTo>
                  <a:lnTo>
                    <a:pt x="16280392" y="4893538"/>
                  </a:lnTo>
                  <a:lnTo>
                    <a:pt x="16292412" y="4885432"/>
                  </a:lnTo>
                  <a:lnTo>
                    <a:pt x="16300500" y="4873417"/>
                  </a:lnTo>
                  <a:lnTo>
                    <a:pt x="16303461" y="4858716"/>
                  </a:lnTo>
                  <a:lnTo>
                    <a:pt x="16303461" y="47327"/>
                  </a:lnTo>
                  <a:lnTo>
                    <a:pt x="16300487" y="32626"/>
                  </a:lnTo>
                  <a:lnTo>
                    <a:pt x="16292378" y="20611"/>
                  </a:lnTo>
                  <a:lnTo>
                    <a:pt x="16280354" y="12505"/>
                  </a:lnTo>
                  <a:lnTo>
                    <a:pt x="16265635" y="9532"/>
                  </a:lnTo>
                  <a:lnTo>
                    <a:pt x="47339" y="9532"/>
                  </a:lnTo>
                  <a:lnTo>
                    <a:pt x="47339" y="4777"/>
                  </a:lnTo>
                  <a:lnTo>
                    <a:pt x="16265635" y="4777"/>
                  </a:lnTo>
                  <a:lnTo>
                    <a:pt x="16265635" y="0"/>
                  </a:lnTo>
                  <a:lnTo>
                    <a:pt x="16284095" y="3706"/>
                  </a:lnTo>
                  <a:lnTo>
                    <a:pt x="16299148" y="13841"/>
                  </a:lnTo>
                  <a:lnTo>
                    <a:pt x="16309287" y="28885"/>
                  </a:lnTo>
                  <a:lnTo>
                    <a:pt x="16313001" y="47327"/>
                  </a:lnTo>
                  <a:lnTo>
                    <a:pt x="16313001" y="4858716"/>
                  </a:lnTo>
                  <a:lnTo>
                    <a:pt x="16310024" y="4873417"/>
                  </a:lnTo>
                  <a:lnTo>
                    <a:pt x="16309248" y="4877158"/>
                  </a:lnTo>
                  <a:lnTo>
                    <a:pt x="16299063" y="4892202"/>
                  </a:lnTo>
                  <a:lnTo>
                    <a:pt x="16292674" y="4896511"/>
                  </a:lnTo>
                  <a:close/>
                </a:path>
                <a:path w="16313150" h="4906009">
                  <a:moveTo>
                    <a:pt x="16265635" y="4905969"/>
                  </a:moveTo>
                  <a:lnTo>
                    <a:pt x="47355" y="4905969"/>
                  </a:lnTo>
                  <a:lnTo>
                    <a:pt x="47339" y="4901266"/>
                  </a:lnTo>
                  <a:lnTo>
                    <a:pt x="16265635" y="4901266"/>
                  </a:lnTo>
                  <a:lnTo>
                    <a:pt x="16265635" y="4905969"/>
                  </a:lnTo>
                  <a:close/>
                </a:path>
                <a:path w="16313150" h="4906009">
                  <a:moveTo>
                    <a:pt x="16266045" y="4905969"/>
                  </a:moveTo>
                  <a:lnTo>
                    <a:pt x="16265635" y="4905969"/>
                  </a:lnTo>
                  <a:lnTo>
                    <a:pt x="16265635" y="4901266"/>
                  </a:lnTo>
                  <a:lnTo>
                    <a:pt x="16285625" y="4901266"/>
                  </a:lnTo>
                  <a:lnTo>
                    <a:pt x="16283993" y="4902337"/>
                  </a:lnTo>
                  <a:lnTo>
                    <a:pt x="16266045" y="4905969"/>
                  </a:lnTo>
                  <a:close/>
                </a:path>
              </a:pathLst>
            </a:custGeom>
            <a:solidFill>
              <a:srgbClr val="FFFFFF">
                <a:alpha val="2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01762" y="3817589"/>
              <a:ext cx="16283940" cy="813435"/>
            </a:xfrm>
            <a:custGeom>
              <a:avLst/>
              <a:gdLst/>
              <a:ahLst/>
              <a:cxnLst/>
              <a:rect l="l" t="t" r="r" b="b"/>
              <a:pathLst>
                <a:path w="16283940" h="813435">
                  <a:moveTo>
                    <a:pt x="16283327" y="812896"/>
                  </a:moveTo>
                  <a:lnTo>
                    <a:pt x="0" y="812896"/>
                  </a:lnTo>
                  <a:lnTo>
                    <a:pt x="0" y="0"/>
                  </a:lnTo>
                  <a:lnTo>
                    <a:pt x="16283327" y="0"/>
                  </a:lnTo>
                  <a:lnTo>
                    <a:pt x="16283327" y="812896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72876" y="3952031"/>
            <a:ext cx="153606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70" b="1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2150" spc="-35" b="1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-55" b="1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77156" y="3952031"/>
            <a:ext cx="163131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55" b="1">
                <a:solidFill>
                  <a:srgbClr val="D5E4EF"/>
                </a:solidFill>
                <a:latin typeface="Gill Sans MT"/>
                <a:cs typeface="Gill Sans MT"/>
              </a:rPr>
              <a:t>Kategori</a:t>
            </a:r>
            <a:r>
              <a:rPr dirty="0" sz="2150" spc="-95" b="1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-20" b="1">
                <a:solidFill>
                  <a:srgbClr val="D5E4EF"/>
                </a:solidFill>
                <a:latin typeface="Gill Sans MT"/>
                <a:cs typeface="Gill Sans MT"/>
              </a:rPr>
              <a:t>Asli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233975" y="3952031"/>
            <a:ext cx="20326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10" b="1">
                <a:solidFill>
                  <a:srgbClr val="D5E4EF"/>
                </a:solidFill>
                <a:latin typeface="Gill Sans MT"/>
                <a:cs typeface="Gill Sans MT"/>
              </a:rPr>
              <a:t>Prediksi</a:t>
            </a:r>
            <a:r>
              <a:rPr dirty="0" sz="2150" spc="-75" b="1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-70" b="1">
                <a:solidFill>
                  <a:srgbClr val="D5E4EF"/>
                </a:solidFill>
                <a:latin typeface="Gill Sans MT"/>
                <a:cs typeface="Gill Sans MT"/>
              </a:rPr>
              <a:t>Granite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490762" y="3952031"/>
            <a:ext cx="83121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10" b="1">
                <a:solidFill>
                  <a:srgbClr val="D5E4EF"/>
                </a:solidFill>
                <a:latin typeface="Gill Sans MT"/>
                <a:cs typeface="Gill Sans MT"/>
              </a:rPr>
              <a:t>Status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01762" y="4630489"/>
            <a:ext cx="16283940" cy="813435"/>
          </a:xfrm>
          <a:custGeom>
            <a:avLst/>
            <a:gdLst/>
            <a:ahLst/>
            <a:cxnLst/>
            <a:rect l="l" t="t" r="r" b="b"/>
            <a:pathLst>
              <a:path w="16283940" h="813435">
                <a:moveTo>
                  <a:pt x="16283327" y="812896"/>
                </a:moveTo>
                <a:lnTo>
                  <a:pt x="0" y="812896"/>
                </a:lnTo>
                <a:lnTo>
                  <a:pt x="0" y="0"/>
                </a:lnTo>
                <a:lnTo>
                  <a:pt x="16283327" y="0"/>
                </a:lnTo>
                <a:lnTo>
                  <a:pt x="16283327" y="812896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272876" y="4764933"/>
            <a:ext cx="37020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Harga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Minyak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0">
                <a:solidFill>
                  <a:srgbClr val="D5E4EF"/>
                </a:solidFill>
                <a:latin typeface="Gill Sans MT"/>
                <a:cs typeface="Gill Sans MT"/>
              </a:rPr>
              <a:t>Dunia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Melonjak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77156" y="4764933"/>
            <a:ext cx="93980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finance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233975" y="4764933"/>
            <a:ext cx="93980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finance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490762" y="4764933"/>
            <a:ext cx="7442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Benar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01762" y="5443388"/>
            <a:ext cx="16283940" cy="813435"/>
          </a:xfrm>
          <a:custGeom>
            <a:avLst/>
            <a:gdLst/>
            <a:ahLst/>
            <a:cxnLst/>
            <a:rect l="l" t="t" r="r" b="b"/>
            <a:pathLst>
              <a:path w="16283940" h="813435">
                <a:moveTo>
                  <a:pt x="16283327" y="812896"/>
                </a:moveTo>
                <a:lnTo>
                  <a:pt x="0" y="812896"/>
                </a:lnTo>
                <a:lnTo>
                  <a:pt x="0" y="0"/>
                </a:lnTo>
                <a:lnTo>
                  <a:pt x="16283327" y="0"/>
                </a:lnTo>
                <a:lnTo>
                  <a:pt x="16283327" y="812896"/>
                </a:lnTo>
                <a:close/>
              </a:path>
            </a:pathLst>
          </a:custGeom>
          <a:solidFill>
            <a:srgbClr val="FFFFFF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272876" y="5577834"/>
            <a:ext cx="403669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60">
                <a:solidFill>
                  <a:srgbClr val="D5E4EF"/>
                </a:solidFill>
                <a:latin typeface="Gill Sans MT"/>
                <a:cs typeface="Gill Sans MT"/>
              </a:rPr>
              <a:t>Timnas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Indonesia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Menang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Telak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77156" y="5577834"/>
            <a:ext cx="6680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65">
                <a:solidFill>
                  <a:srgbClr val="D5E4EF"/>
                </a:solidFill>
                <a:latin typeface="Gill Sans MT"/>
                <a:cs typeface="Gill Sans MT"/>
              </a:rPr>
              <a:t>sport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233975" y="5577834"/>
            <a:ext cx="6680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65">
                <a:solidFill>
                  <a:srgbClr val="D5E4EF"/>
                </a:solidFill>
                <a:latin typeface="Gill Sans MT"/>
                <a:cs typeface="Gill Sans MT"/>
              </a:rPr>
              <a:t>sport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490762" y="5577834"/>
            <a:ext cx="7442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Benar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01762" y="6256287"/>
            <a:ext cx="16283940" cy="813435"/>
          </a:xfrm>
          <a:custGeom>
            <a:avLst/>
            <a:gdLst/>
            <a:ahLst/>
            <a:cxnLst/>
            <a:rect l="l" t="t" r="r" b="b"/>
            <a:pathLst>
              <a:path w="16283940" h="813434">
                <a:moveTo>
                  <a:pt x="16283327" y="812896"/>
                </a:moveTo>
                <a:lnTo>
                  <a:pt x="0" y="812896"/>
                </a:lnTo>
                <a:lnTo>
                  <a:pt x="0" y="0"/>
                </a:lnTo>
                <a:lnTo>
                  <a:pt x="16283327" y="0"/>
                </a:lnTo>
                <a:lnTo>
                  <a:pt x="16283327" y="812896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272876" y="6390736"/>
            <a:ext cx="37090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Tips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Makan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60">
                <a:solidFill>
                  <a:srgbClr val="D5E4EF"/>
                </a:solidFill>
                <a:latin typeface="Gill Sans MT"/>
                <a:cs typeface="Gill Sans MT"/>
              </a:rPr>
              <a:t>Sehat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04">
                <a:solidFill>
                  <a:srgbClr val="D5E4EF"/>
                </a:solidFill>
                <a:latin typeface="Gill Sans MT"/>
                <a:cs typeface="Gill Sans MT"/>
              </a:rPr>
              <a:t>Saat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25">
                <a:solidFill>
                  <a:srgbClr val="D5E4EF"/>
                </a:solidFill>
                <a:latin typeface="Gill Sans MT"/>
                <a:cs typeface="Gill Sans MT"/>
              </a:rPr>
              <a:t>Puasa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977156" y="6390736"/>
            <a:ext cx="7880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health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233975" y="6390736"/>
            <a:ext cx="67818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news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490762" y="6390736"/>
            <a:ext cx="71310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Salah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01762" y="7069187"/>
            <a:ext cx="16283940" cy="813435"/>
          </a:xfrm>
          <a:custGeom>
            <a:avLst/>
            <a:gdLst/>
            <a:ahLst/>
            <a:cxnLst/>
            <a:rect l="l" t="t" r="r" b="b"/>
            <a:pathLst>
              <a:path w="16283940" h="813434">
                <a:moveTo>
                  <a:pt x="16283327" y="812896"/>
                </a:moveTo>
                <a:lnTo>
                  <a:pt x="0" y="812896"/>
                </a:lnTo>
                <a:lnTo>
                  <a:pt x="0" y="0"/>
                </a:lnTo>
                <a:lnTo>
                  <a:pt x="16283327" y="0"/>
                </a:lnTo>
                <a:lnTo>
                  <a:pt x="16283327" y="812896"/>
                </a:lnTo>
                <a:close/>
              </a:path>
            </a:pathLst>
          </a:custGeom>
          <a:solidFill>
            <a:srgbClr val="FFFFFF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272876" y="7203637"/>
            <a:ext cx="318643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Resep</a:t>
            </a: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Ayam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Bakar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Kecap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977156" y="7203637"/>
            <a:ext cx="59563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food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233975" y="7203637"/>
            <a:ext cx="59563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food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490762" y="7203637"/>
            <a:ext cx="7442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Benar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001762" y="7882086"/>
            <a:ext cx="16283940" cy="813435"/>
          </a:xfrm>
          <a:custGeom>
            <a:avLst/>
            <a:gdLst/>
            <a:ahLst/>
            <a:cxnLst/>
            <a:rect l="l" t="t" r="r" b="b"/>
            <a:pathLst>
              <a:path w="16283940" h="813434">
                <a:moveTo>
                  <a:pt x="16283327" y="812896"/>
                </a:moveTo>
                <a:lnTo>
                  <a:pt x="0" y="812896"/>
                </a:lnTo>
                <a:lnTo>
                  <a:pt x="0" y="0"/>
                </a:lnTo>
                <a:lnTo>
                  <a:pt x="16283327" y="0"/>
                </a:lnTo>
                <a:lnTo>
                  <a:pt x="16283327" y="812896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272876" y="8016539"/>
            <a:ext cx="349504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Virus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Baru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Menyebar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di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Asia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77156" y="8016539"/>
            <a:ext cx="7880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health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233975" y="8016539"/>
            <a:ext cx="7880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health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490762" y="8016539"/>
            <a:ext cx="74422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Benar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45" y="1457240"/>
            <a:ext cx="7891145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pc="240"/>
              <a:t>Ringkasan</a:t>
            </a:r>
            <a:r>
              <a:rPr dirty="0" spc="10"/>
              <a:t> </a:t>
            </a:r>
            <a:r>
              <a:rPr dirty="0" spc="275"/>
              <a:t>Judul</a:t>
            </a:r>
            <a:r>
              <a:rPr dirty="0" spc="10"/>
              <a:t> </a:t>
            </a:r>
            <a:r>
              <a:rPr dirty="0" spc="210"/>
              <a:t>Berita </a:t>
            </a:r>
            <a:r>
              <a:rPr dirty="0" spc="215"/>
              <a:t>oleh</a:t>
            </a:r>
            <a:r>
              <a:rPr dirty="0" spc="5"/>
              <a:t> </a:t>
            </a:r>
            <a:r>
              <a:rPr dirty="0" spc="-25"/>
              <a:t>LLM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020" y="6808302"/>
            <a:ext cx="85725" cy="857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020" y="7361026"/>
            <a:ext cx="85725" cy="857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020" y="7913781"/>
            <a:ext cx="85725" cy="857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020" y="8466535"/>
            <a:ext cx="85725" cy="857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Kategori:</a:t>
            </a:r>
            <a:r>
              <a:rPr dirty="0" spc="350"/>
              <a:t> </a:t>
            </a:r>
            <a:r>
              <a:rPr dirty="0" spc="150"/>
              <a:t>Finance</a:t>
            </a:r>
          </a:p>
          <a:p>
            <a:pPr marL="12700" marR="5080">
              <a:lnSpc>
                <a:spcPct val="136600"/>
              </a:lnSpc>
              <a:spcBef>
                <a:spcPts val="2490"/>
              </a:spcBef>
            </a:pPr>
            <a:r>
              <a:rPr dirty="0" sz="2150" spc="160">
                <a:solidFill>
                  <a:srgbClr val="D5E4EF"/>
                </a:solidFill>
                <a:latin typeface="Gill Sans MT"/>
                <a:cs typeface="Gill Sans MT"/>
              </a:rPr>
              <a:t>Judul-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dalam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kategori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5">
                <a:solidFill>
                  <a:srgbClr val="D5E4EF"/>
                </a:solidFill>
                <a:latin typeface="Gill Sans MT"/>
                <a:cs typeface="Gill Sans MT"/>
              </a:rPr>
              <a:t>finance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menunjukkan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fokus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80">
                <a:solidFill>
                  <a:srgbClr val="D5E4EF"/>
                </a:solidFill>
                <a:latin typeface="Gill Sans MT"/>
                <a:cs typeface="Gill Sans MT"/>
              </a:rPr>
              <a:t>utama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80">
                <a:solidFill>
                  <a:srgbClr val="D5E4EF"/>
                </a:solidFill>
                <a:latin typeface="Gill Sans MT"/>
                <a:cs typeface="Gill Sans MT"/>
              </a:rPr>
              <a:t>pada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fluktuasi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harga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0">
                <a:solidFill>
                  <a:srgbClr val="D5E4EF"/>
                </a:solidFill>
                <a:latin typeface="Gill Sans MT"/>
                <a:cs typeface="Gill Sans MT"/>
              </a:rPr>
              <a:t>komoditas,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kebijakan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ekonomi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pemerintah,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respons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pasar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terhadap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0">
                <a:solidFill>
                  <a:srgbClr val="D5E4EF"/>
                </a:solidFill>
                <a:latin typeface="Gill Sans MT"/>
                <a:cs typeface="Gill Sans MT"/>
              </a:rPr>
              <a:t>kondisi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global.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Ada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penekanan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kuat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00">
                <a:solidFill>
                  <a:srgbClr val="D5E4EF"/>
                </a:solidFill>
                <a:latin typeface="Gill Sans MT"/>
                <a:cs typeface="Gill Sans MT"/>
              </a:rPr>
              <a:t>pada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stabilitas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nilai </a:t>
            </a:r>
            <a:r>
              <a:rPr dirty="0" sz="2150" spc="50">
                <a:solidFill>
                  <a:srgbClr val="D5E4EF"/>
                </a:solidFill>
                <a:latin typeface="Gill Sans MT"/>
                <a:cs typeface="Gill Sans MT"/>
              </a:rPr>
              <a:t>tukar,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inflasi,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intervensi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moneter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dari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0">
                <a:solidFill>
                  <a:srgbClr val="D5E4EF"/>
                </a:solidFill>
                <a:latin typeface="Gill Sans MT"/>
                <a:cs typeface="Gill Sans MT"/>
              </a:rPr>
              <a:t>otoritas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5">
                <a:solidFill>
                  <a:srgbClr val="D5E4EF"/>
                </a:solidFill>
                <a:latin typeface="Gill Sans MT"/>
                <a:cs typeface="Gill Sans MT"/>
              </a:rPr>
              <a:t>keuangan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nasional.</a:t>
            </a:r>
            <a:endParaRPr sz="2150">
              <a:latin typeface="Gill Sans MT"/>
              <a:cs typeface="Gill Sans MT"/>
            </a:endParaRPr>
          </a:p>
          <a:p>
            <a:pPr marL="342265" marR="3813810">
              <a:lnSpc>
                <a:spcPct val="168700"/>
              </a:lnSpc>
              <a:spcBef>
                <a:spcPts val="1870"/>
              </a:spcBef>
            </a:pP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Pemerintah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5">
                <a:solidFill>
                  <a:srgbClr val="D5E4EF"/>
                </a:solidFill>
                <a:latin typeface="Gill Sans MT"/>
                <a:cs typeface="Gill Sans MT"/>
              </a:rPr>
              <a:t>Siapkan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5">
                <a:solidFill>
                  <a:srgbClr val="D5E4EF"/>
                </a:solidFill>
                <a:latin typeface="Gill Sans MT"/>
                <a:cs typeface="Gill Sans MT"/>
              </a:rPr>
              <a:t>Subsidi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65">
                <a:solidFill>
                  <a:srgbClr val="D5E4EF"/>
                </a:solidFill>
                <a:latin typeface="Gill Sans MT"/>
                <a:cs typeface="Gill Sans MT"/>
              </a:rPr>
              <a:t>Listrik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Baru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Inflasi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0">
                <a:solidFill>
                  <a:srgbClr val="D5E4EF"/>
                </a:solidFill>
                <a:latin typeface="Gill Sans MT"/>
                <a:cs typeface="Gill Sans MT"/>
              </a:rPr>
              <a:t>Terkendali,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Rupiah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5">
                <a:solidFill>
                  <a:srgbClr val="D5E4EF"/>
                </a:solidFill>
                <a:latin typeface="Gill Sans MT"/>
                <a:cs typeface="Gill Sans MT"/>
              </a:rPr>
              <a:t>Menguat</a:t>
            </a:r>
            <a:endParaRPr sz="2150">
              <a:latin typeface="Gill Sans MT"/>
              <a:cs typeface="Gill Sans MT"/>
            </a:endParaRPr>
          </a:p>
          <a:p>
            <a:pPr marL="342265" marR="3066415">
              <a:lnSpc>
                <a:spcPct val="168700"/>
              </a:lnSpc>
            </a:pP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Bank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Indonesia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Naikkan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5">
                <a:solidFill>
                  <a:srgbClr val="D5E4EF"/>
                </a:solidFill>
                <a:latin typeface="Gill Sans MT"/>
                <a:cs typeface="Gill Sans MT"/>
              </a:rPr>
              <a:t>Suku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Bunga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Acuan 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Ekonomi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Nasional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Tumbuh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Positif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di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Kuartal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25">
                <a:solidFill>
                  <a:srgbClr val="D5E4EF"/>
                </a:solidFill>
                <a:latin typeface="Gill Sans MT"/>
                <a:cs typeface="Gill Sans MT"/>
              </a:rPr>
              <a:t>II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9" name="object 9" descr="">
            <a:hlinkClick r:id="rId4"/>
          </p:cNvPr>
          <p:cNvSpPr/>
          <p:nvPr/>
        </p:nvSpPr>
        <p:spPr>
          <a:xfrm>
            <a:off x="16035864" y="9719736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4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6" y="1268526"/>
            <a:ext cx="4708525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pc="190"/>
              <a:t>Kesimpulan</a:t>
            </a:r>
            <a:r>
              <a:rPr dirty="0" spc="-5"/>
              <a:t> </a:t>
            </a:r>
            <a:r>
              <a:rPr dirty="0" spc="-869"/>
              <a:t>&amp; </a:t>
            </a:r>
            <a:r>
              <a:rPr dirty="0" spc="220"/>
              <a:t>Rekomendasi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92236" y="2965103"/>
            <a:ext cx="8010525" cy="425450"/>
            <a:chOff x="992236" y="2965103"/>
            <a:chExt cx="8010525" cy="42545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236" y="3139531"/>
              <a:ext cx="8009930" cy="152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7026" y="2965103"/>
              <a:ext cx="340220" cy="42519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301155" y="3636661"/>
            <a:ext cx="7197090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100">
                <a:solidFill>
                  <a:srgbClr val="D5E4EF"/>
                </a:solidFill>
                <a:latin typeface="Palatino Linotype"/>
                <a:cs typeface="Palatino Linotype"/>
              </a:rPr>
              <a:t>Efektivitas</a:t>
            </a:r>
            <a:r>
              <a:rPr dirty="0" sz="2750" spc="15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-25">
                <a:solidFill>
                  <a:srgbClr val="D5E4EF"/>
                </a:solidFill>
                <a:latin typeface="Palatino Linotype"/>
                <a:cs typeface="Palatino Linotype"/>
              </a:rPr>
              <a:t>LLM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IBM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45">
                <a:solidFill>
                  <a:srgbClr val="D5E4EF"/>
                </a:solidFill>
                <a:latin typeface="Gill Sans MT"/>
                <a:cs typeface="Gill Sans MT"/>
              </a:rPr>
              <a:t>Granite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LLM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efektif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dalam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klasifikasi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peringkasan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Indonesia.</a:t>
            </a:r>
            <a:endParaRPr sz="2150">
              <a:latin typeface="Gill Sans MT"/>
              <a:cs typeface="Gill Sans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85671" y="2965103"/>
            <a:ext cx="8010525" cy="425450"/>
            <a:chOff x="9285671" y="2965103"/>
            <a:chExt cx="8010525" cy="4254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5671" y="3139531"/>
              <a:ext cx="8009930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0451" y="2965103"/>
              <a:ext cx="340220" cy="42519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594595" y="3636661"/>
            <a:ext cx="7380605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100">
                <a:solidFill>
                  <a:srgbClr val="D5E4EF"/>
                </a:solidFill>
                <a:latin typeface="Palatino Linotype"/>
                <a:cs typeface="Palatino Linotype"/>
              </a:rPr>
              <a:t>Insight</a:t>
            </a:r>
            <a:r>
              <a:rPr dirty="0" sz="2750" spc="5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75">
                <a:solidFill>
                  <a:srgbClr val="D5E4EF"/>
                </a:solidFill>
                <a:latin typeface="Palatino Linotype"/>
                <a:cs typeface="Palatino Linotype"/>
              </a:rPr>
              <a:t>Berguna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Kombinasi</a:t>
            </a: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EDA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LLM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menghasilkan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insight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berguna</a:t>
            </a: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60">
                <a:solidFill>
                  <a:srgbClr val="D5E4EF"/>
                </a:solidFill>
                <a:latin typeface="Gill Sans MT"/>
                <a:cs typeface="Gill Sans MT"/>
              </a:rPr>
              <a:t>dari </a:t>
            </a:r>
            <a:r>
              <a:rPr dirty="0" sz="2150" spc="165">
                <a:solidFill>
                  <a:srgbClr val="D5E4EF"/>
                </a:solidFill>
                <a:latin typeface="Gill Sans MT"/>
                <a:cs typeface="Gill Sans MT"/>
              </a:rPr>
              <a:t>data</a:t>
            </a:r>
            <a:r>
              <a:rPr dirty="0" sz="2150" spc="-6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5">
                <a:solidFill>
                  <a:srgbClr val="D5E4EF"/>
                </a:solidFill>
                <a:latin typeface="Gill Sans MT"/>
                <a:cs typeface="Gill Sans MT"/>
              </a:rPr>
              <a:t>teks.</a:t>
            </a:r>
            <a:endParaRPr sz="2150">
              <a:latin typeface="Gill Sans MT"/>
              <a:cs typeface="Gill Sans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92236" y="6224442"/>
            <a:ext cx="8010525" cy="425450"/>
            <a:chOff x="992236" y="6224442"/>
            <a:chExt cx="8010525" cy="42545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236" y="6398879"/>
              <a:ext cx="8009930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7026" y="6224442"/>
              <a:ext cx="340220" cy="42519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301155" y="6896010"/>
            <a:ext cx="6688455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105">
                <a:solidFill>
                  <a:srgbClr val="D5E4EF"/>
                </a:solidFill>
                <a:latin typeface="Palatino Linotype"/>
                <a:cs typeface="Palatino Linotype"/>
              </a:rPr>
              <a:t>Analisis</a:t>
            </a:r>
            <a:r>
              <a:rPr dirty="0" sz="2750" spc="1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135">
                <a:solidFill>
                  <a:srgbClr val="D5E4EF"/>
                </a:solidFill>
                <a:latin typeface="Palatino Linotype"/>
                <a:cs typeface="Palatino Linotype"/>
              </a:rPr>
              <a:t>Sentimen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sz="2150" spc="165">
                <a:solidFill>
                  <a:srgbClr val="D5E4EF"/>
                </a:solidFill>
                <a:latin typeface="Gill Sans MT"/>
                <a:cs typeface="Gill Sans MT"/>
              </a:rPr>
              <a:t>Tambahkan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analisis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sentimen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5">
                <a:solidFill>
                  <a:srgbClr val="D5E4EF"/>
                </a:solidFill>
                <a:latin typeface="Gill Sans MT"/>
                <a:cs typeface="Gill Sans MT"/>
              </a:rPr>
              <a:t>untuk</a:t>
            </a:r>
            <a:r>
              <a:rPr dirty="0" sz="2150" spc="-3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mengetahui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5">
                <a:solidFill>
                  <a:srgbClr val="D5E4EF"/>
                </a:solidFill>
                <a:latin typeface="Gill Sans MT"/>
                <a:cs typeface="Gill Sans MT"/>
              </a:rPr>
              <a:t>nada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0">
                <a:solidFill>
                  <a:srgbClr val="D5E4EF"/>
                </a:solidFill>
                <a:latin typeface="Gill Sans MT"/>
                <a:cs typeface="Gill Sans MT"/>
              </a:rPr>
              <a:t>(positif/negatif).</a:t>
            </a:r>
            <a:endParaRPr sz="2150">
              <a:latin typeface="Gill Sans MT"/>
              <a:cs typeface="Gill Sans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85671" y="6224442"/>
            <a:ext cx="8010525" cy="425450"/>
            <a:chOff x="9285671" y="6224442"/>
            <a:chExt cx="8010525" cy="425450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5671" y="6398879"/>
              <a:ext cx="8009930" cy="1523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20451" y="6224442"/>
              <a:ext cx="340220" cy="42519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9594595" y="6896010"/>
            <a:ext cx="6189345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160">
                <a:solidFill>
                  <a:srgbClr val="D5E4EF"/>
                </a:solidFill>
                <a:latin typeface="Palatino Linotype"/>
                <a:cs typeface="Palatino Linotype"/>
              </a:rPr>
              <a:t>Sistem</a:t>
            </a:r>
            <a:r>
              <a:rPr dirty="0" sz="2750" spc="-1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100">
                <a:solidFill>
                  <a:srgbClr val="D5E4EF"/>
                </a:solidFill>
                <a:latin typeface="Palatino Linotype"/>
                <a:cs typeface="Palatino Linotype"/>
              </a:rPr>
              <a:t>Rekomendasi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sz="2150" spc="160">
                <a:solidFill>
                  <a:srgbClr val="D5E4EF"/>
                </a:solidFill>
                <a:latin typeface="Gill Sans MT"/>
                <a:cs typeface="Gill Sans MT"/>
              </a:rPr>
              <a:t>Kembangkan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65">
                <a:solidFill>
                  <a:srgbClr val="D5E4EF"/>
                </a:solidFill>
                <a:latin typeface="Gill Sans MT"/>
                <a:cs typeface="Gill Sans MT"/>
              </a:rPr>
              <a:t>sistem</a:t>
            </a:r>
            <a:r>
              <a:rPr dirty="0" sz="2150" spc="-4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rekomendasi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dari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hasil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klasifikasi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ringkasan.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9942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pc="200"/>
              <a:t>Penggunaan</a:t>
            </a:r>
            <a:r>
              <a:rPr dirty="0" spc="-114"/>
              <a:t> </a:t>
            </a:r>
            <a:r>
              <a:rPr dirty="0" spc="-30"/>
              <a:t>AI</a:t>
            </a:r>
            <a:r>
              <a:rPr dirty="0" spc="-110"/>
              <a:t> </a:t>
            </a:r>
            <a:r>
              <a:rPr dirty="0"/>
              <a:t>(IBM</a:t>
            </a:r>
            <a:r>
              <a:rPr dirty="0" spc="-110"/>
              <a:t> </a:t>
            </a:r>
            <a:r>
              <a:rPr dirty="0" spc="90"/>
              <a:t>Granite)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236" y="3159038"/>
            <a:ext cx="708720" cy="70872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79536" y="3972430"/>
            <a:ext cx="5596255" cy="117665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>
                <a:solidFill>
                  <a:srgbClr val="D5E4EF"/>
                </a:solidFill>
                <a:latin typeface="Palatino Linotype"/>
                <a:cs typeface="Palatino Linotype"/>
              </a:rPr>
              <a:t>Model</a:t>
            </a:r>
            <a:r>
              <a:rPr dirty="0" sz="2750" spc="14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55">
                <a:solidFill>
                  <a:srgbClr val="D5E4EF"/>
                </a:solidFill>
                <a:latin typeface="Palatino Linotype"/>
                <a:cs typeface="Palatino Linotype"/>
              </a:rPr>
              <a:t>Digunakan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150" spc="135">
                <a:solidFill>
                  <a:srgbClr val="D5E4EF"/>
                </a:solidFill>
                <a:latin typeface="Gill Sans MT"/>
                <a:cs typeface="Gill Sans MT"/>
              </a:rPr>
              <a:t>IBM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45">
                <a:solidFill>
                  <a:srgbClr val="D5E4EF"/>
                </a:solidFill>
                <a:latin typeface="Gill Sans MT"/>
                <a:cs typeface="Gill Sans MT"/>
              </a:rPr>
              <a:t>Granite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LLM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14">
                <a:solidFill>
                  <a:srgbClr val="D5E4EF"/>
                </a:solidFill>
                <a:latin typeface="Gill Sans MT"/>
                <a:cs typeface="Gill Sans MT"/>
              </a:rPr>
              <a:t>(via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LangChain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+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Replicate).</a:t>
            </a:r>
            <a:endParaRPr sz="2150">
              <a:latin typeface="Gill Sans MT"/>
              <a:cs typeface="Gill Sans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1119" y="3159038"/>
            <a:ext cx="708720" cy="7087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308419" y="3972430"/>
            <a:ext cx="7398384" cy="117665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110">
                <a:solidFill>
                  <a:srgbClr val="D5E4EF"/>
                </a:solidFill>
                <a:latin typeface="Palatino Linotype"/>
                <a:cs typeface="Palatino Linotype"/>
              </a:rPr>
              <a:t>Fungsi</a:t>
            </a:r>
            <a:r>
              <a:rPr dirty="0" sz="2750" spc="1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85">
                <a:solidFill>
                  <a:srgbClr val="D5E4EF"/>
                </a:solidFill>
                <a:latin typeface="Palatino Linotype"/>
                <a:cs typeface="Palatino Linotype"/>
              </a:rPr>
              <a:t>Dimanfaatkan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150" spc="140">
                <a:solidFill>
                  <a:srgbClr val="D5E4EF"/>
                </a:solidFill>
                <a:latin typeface="Gill Sans MT"/>
                <a:cs typeface="Gill Sans MT"/>
              </a:rPr>
              <a:t>Klasifikasi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berita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berdasarkan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0">
                <a:solidFill>
                  <a:srgbClr val="D5E4EF"/>
                </a:solidFill>
                <a:latin typeface="Gill Sans MT"/>
                <a:cs typeface="Gill Sans MT"/>
              </a:rPr>
              <a:t>judul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50">
                <a:solidFill>
                  <a:srgbClr val="D5E4EF"/>
                </a:solidFill>
                <a:latin typeface="Gill Sans MT"/>
                <a:cs typeface="Gill Sans MT"/>
              </a:rPr>
              <a:t>peringkasan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naratif.</a:t>
            </a:r>
            <a:endParaRPr sz="215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236" y="5997488"/>
            <a:ext cx="708720" cy="70872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79536" y="6810879"/>
            <a:ext cx="5832475" cy="117665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70">
                <a:solidFill>
                  <a:srgbClr val="D5E4EF"/>
                </a:solidFill>
                <a:latin typeface="Palatino Linotype"/>
                <a:cs typeface="Palatino Linotype"/>
              </a:rPr>
              <a:t>Platform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Google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Colab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+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5">
                <a:solidFill>
                  <a:srgbClr val="D5E4EF"/>
                </a:solidFill>
                <a:latin typeface="Gill Sans MT"/>
                <a:cs typeface="Gill Sans MT"/>
              </a:rPr>
              <a:t>Langchain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>
                <a:solidFill>
                  <a:srgbClr val="D5E4EF"/>
                </a:solidFill>
                <a:latin typeface="Gill Sans MT"/>
                <a:cs typeface="Gill Sans MT"/>
              </a:rPr>
              <a:t>+</a:t>
            </a:r>
            <a:r>
              <a:rPr dirty="0" sz="2150" spc="-5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Hugging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5">
                <a:solidFill>
                  <a:srgbClr val="D5E4EF"/>
                </a:solidFill>
                <a:latin typeface="Gill Sans MT"/>
                <a:cs typeface="Gill Sans MT"/>
              </a:rPr>
              <a:t>Face</a:t>
            </a:r>
            <a:r>
              <a:rPr dirty="0" sz="2150" spc="-5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75">
                <a:solidFill>
                  <a:srgbClr val="D5E4EF"/>
                </a:solidFill>
                <a:latin typeface="Gill Sans MT"/>
                <a:cs typeface="Gill Sans MT"/>
              </a:rPr>
              <a:t>API.</a:t>
            </a:r>
            <a:endParaRPr sz="2150">
              <a:latin typeface="Gill Sans MT"/>
              <a:cs typeface="Gill Sans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21119" y="5997488"/>
            <a:ext cx="708720" cy="70872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308419" y="6810879"/>
            <a:ext cx="7601584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80">
                <a:solidFill>
                  <a:srgbClr val="D5E4EF"/>
                </a:solidFill>
                <a:latin typeface="Palatino Linotype"/>
                <a:cs typeface="Palatino Linotype"/>
              </a:rPr>
              <a:t>Manfaat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Otomatisasi,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45">
                <a:solidFill>
                  <a:srgbClr val="D5E4EF"/>
                </a:solidFill>
                <a:latin typeface="Gill Sans MT"/>
                <a:cs typeface="Gill Sans MT"/>
              </a:rPr>
              <a:t>efisiensi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waktu,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70">
                <a:solidFill>
                  <a:srgbClr val="D5E4EF"/>
                </a:solidFill>
                <a:latin typeface="Gill Sans MT"/>
                <a:cs typeface="Gill Sans MT"/>
              </a:rPr>
              <a:t>dan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30">
                <a:solidFill>
                  <a:srgbClr val="D5E4EF"/>
                </a:solidFill>
                <a:latin typeface="Gill Sans MT"/>
                <a:cs typeface="Gill Sans MT"/>
              </a:rPr>
              <a:t>insight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95">
                <a:solidFill>
                  <a:srgbClr val="D5E4EF"/>
                </a:solidFill>
                <a:latin typeface="Gill Sans MT"/>
                <a:cs typeface="Gill Sans MT"/>
              </a:rPr>
              <a:t>lebih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90">
                <a:solidFill>
                  <a:srgbClr val="D5E4EF"/>
                </a:solidFill>
                <a:latin typeface="Gill Sans MT"/>
                <a:cs typeface="Gill Sans MT"/>
              </a:rPr>
              <a:t>dalam</a:t>
            </a:r>
            <a:r>
              <a:rPr dirty="0" sz="2150" spc="-40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80">
                <a:solidFill>
                  <a:srgbClr val="D5E4EF"/>
                </a:solidFill>
                <a:latin typeface="Gill Sans MT"/>
                <a:cs typeface="Gill Sans MT"/>
              </a:rPr>
              <a:t>dari</a:t>
            </a:r>
            <a:r>
              <a:rPr dirty="0" sz="2150" spc="-35">
                <a:solidFill>
                  <a:srgbClr val="D5E4EF"/>
                </a:solidFill>
                <a:latin typeface="Gill Sans MT"/>
                <a:cs typeface="Gill Sans MT"/>
              </a:rPr>
              <a:t> </a:t>
            </a:r>
            <a:r>
              <a:rPr dirty="0" sz="2150" spc="100">
                <a:solidFill>
                  <a:srgbClr val="D5E4EF"/>
                </a:solidFill>
                <a:latin typeface="Gill Sans MT"/>
                <a:cs typeface="Gill Sans MT"/>
              </a:rPr>
              <a:t>teks </a:t>
            </a:r>
            <a:r>
              <a:rPr dirty="0" sz="2150" spc="125">
                <a:solidFill>
                  <a:srgbClr val="D5E4EF"/>
                </a:solidFill>
                <a:latin typeface="Gill Sans MT"/>
                <a:cs typeface="Gill Sans MT"/>
              </a:rPr>
              <a:t>besar.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6035864" y="9719735"/>
            <a:ext cx="2166620" cy="448945"/>
          </a:xfrm>
          <a:custGeom>
            <a:avLst/>
            <a:gdLst/>
            <a:ahLst/>
            <a:cxnLst/>
            <a:rect l="l" t="t" r="r" b="b"/>
            <a:pathLst>
              <a:path w="2166619" h="448945">
                <a:moveTo>
                  <a:pt x="1942033" y="448726"/>
                </a:moveTo>
                <a:lnTo>
                  <a:pt x="224363" y="448726"/>
                </a:lnTo>
                <a:lnTo>
                  <a:pt x="179140" y="444169"/>
                </a:lnTo>
                <a:lnTo>
                  <a:pt x="137022" y="431097"/>
                </a:lnTo>
                <a:lnTo>
                  <a:pt x="98911" y="410413"/>
                </a:lnTo>
                <a:lnTo>
                  <a:pt x="65707" y="383019"/>
                </a:lnTo>
                <a:lnTo>
                  <a:pt x="38312" y="349815"/>
                </a:lnTo>
                <a:lnTo>
                  <a:pt x="17628" y="311703"/>
                </a:lnTo>
                <a:lnTo>
                  <a:pt x="4557" y="269585"/>
                </a:lnTo>
                <a:lnTo>
                  <a:pt x="0" y="224363"/>
                </a:lnTo>
                <a:lnTo>
                  <a:pt x="4557" y="179140"/>
                </a:lnTo>
                <a:lnTo>
                  <a:pt x="17628" y="137022"/>
                </a:lnTo>
                <a:lnTo>
                  <a:pt x="38312" y="98911"/>
                </a:lnTo>
                <a:lnTo>
                  <a:pt x="65707" y="65707"/>
                </a:lnTo>
                <a:lnTo>
                  <a:pt x="98911" y="38312"/>
                </a:lnTo>
                <a:lnTo>
                  <a:pt x="137022" y="17628"/>
                </a:lnTo>
                <a:lnTo>
                  <a:pt x="179140" y="4557"/>
                </a:lnTo>
                <a:lnTo>
                  <a:pt x="224363" y="0"/>
                </a:lnTo>
                <a:lnTo>
                  <a:pt x="1942033" y="0"/>
                </a:lnTo>
                <a:lnTo>
                  <a:pt x="1987255" y="4557"/>
                </a:lnTo>
                <a:lnTo>
                  <a:pt x="2029373" y="17628"/>
                </a:lnTo>
                <a:lnTo>
                  <a:pt x="2067485" y="38312"/>
                </a:lnTo>
                <a:lnTo>
                  <a:pt x="2100689" y="65707"/>
                </a:lnTo>
                <a:lnTo>
                  <a:pt x="2128083" y="98911"/>
                </a:lnTo>
                <a:lnTo>
                  <a:pt x="2148767" y="137022"/>
                </a:lnTo>
                <a:lnTo>
                  <a:pt x="2161838" y="179140"/>
                </a:lnTo>
                <a:lnTo>
                  <a:pt x="2166396" y="224363"/>
                </a:lnTo>
                <a:lnTo>
                  <a:pt x="2161838" y="269585"/>
                </a:lnTo>
                <a:lnTo>
                  <a:pt x="2148767" y="311703"/>
                </a:lnTo>
                <a:lnTo>
                  <a:pt x="2128083" y="349815"/>
                </a:lnTo>
                <a:lnTo>
                  <a:pt x="2100689" y="383019"/>
                </a:lnTo>
                <a:lnTo>
                  <a:pt x="2067485" y="410413"/>
                </a:lnTo>
                <a:lnTo>
                  <a:pt x="2029373" y="431097"/>
                </a:lnTo>
                <a:lnTo>
                  <a:pt x="1987255" y="444169"/>
                </a:lnTo>
                <a:lnTo>
                  <a:pt x="1942033" y="44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6" y="3304346"/>
            <a:ext cx="6836409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60"/>
              <a:t>Link</a:t>
            </a:r>
            <a:r>
              <a:rPr dirty="0"/>
              <a:t> </a:t>
            </a:r>
            <a:r>
              <a:rPr dirty="0" spc="-819"/>
              <a:t>&amp;</a:t>
            </a:r>
            <a:r>
              <a:rPr dirty="0"/>
              <a:t> </a:t>
            </a:r>
            <a:r>
              <a:rPr dirty="0" spc="170"/>
              <a:t>Dokumentasi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73186" y="4769205"/>
            <a:ext cx="5280660" cy="2202180"/>
          </a:xfrm>
          <a:custGeom>
            <a:avLst/>
            <a:gdLst/>
            <a:ahLst/>
            <a:cxnLst/>
            <a:rect l="l" t="t" r="r" b="b"/>
            <a:pathLst>
              <a:path w="5280660" h="2202179">
                <a:moveTo>
                  <a:pt x="62008" y="2201616"/>
                </a:moveTo>
                <a:lnTo>
                  <a:pt x="37933" y="2196871"/>
                </a:lnTo>
                <a:lnTo>
                  <a:pt x="18216" y="2183701"/>
                </a:lnTo>
                <a:lnTo>
                  <a:pt x="4893" y="2164118"/>
                </a:lnTo>
                <a:lnTo>
                  <a:pt x="0" y="2140061"/>
                </a:lnTo>
                <a:lnTo>
                  <a:pt x="0" y="61630"/>
                </a:lnTo>
                <a:lnTo>
                  <a:pt x="4786" y="38099"/>
                </a:lnTo>
                <a:lnTo>
                  <a:pt x="4893" y="37573"/>
                </a:lnTo>
                <a:lnTo>
                  <a:pt x="18216" y="17990"/>
                </a:lnTo>
                <a:lnTo>
                  <a:pt x="37933" y="4820"/>
                </a:lnTo>
                <a:lnTo>
                  <a:pt x="62008" y="0"/>
                </a:lnTo>
                <a:lnTo>
                  <a:pt x="5221507" y="0"/>
                </a:lnTo>
                <a:lnTo>
                  <a:pt x="5221507" y="19049"/>
                </a:lnTo>
                <a:lnTo>
                  <a:pt x="62008" y="19049"/>
                </a:lnTo>
                <a:lnTo>
                  <a:pt x="62008" y="38099"/>
                </a:lnTo>
                <a:lnTo>
                  <a:pt x="52627" y="39980"/>
                </a:lnTo>
                <a:lnTo>
                  <a:pt x="45030" y="45076"/>
                </a:lnTo>
                <a:lnTo>
                  <a:pt x="39952" y="52565"/>
                </a:lnTo>
                <a:lnTo>
                  <a:pt x="38099" y="61630"/>
                </a:lnTo>
                <a:lnTo>
                  <a:pt x="38099" y="2140061"/>
                </a:lnTo>
                <a:lnTo>
                  <a:pt x="39986" y="2149164"/>
                </a:lnTo>
                <a:lnTo>
                  <a:pt x="45104" y="2156650"/>
                </a:lnTo>
                <a:lnTo>
                  <a:pt x="52711" y="2161724"/>
                </a:lnTo>
                <a:lnTo>
                  <a:pt x="62008" y="2163592"/>
                </a:lnTo>
                <a:lnTo>
                  <a:pt x="5278720" y="2163592"/>
                </a:lnTo>
                <a:lnTo>
                  <a:pt x="5278612" y="2164118"/>
                </a:lnTo>
                <a:lnTo>
                  <a:pt x="5266015" y="2182642"/>
                </a:lnTo>
                <a:lnTo>
                  <a:pt x="62008" y="2182642"/>
                </a:lnTo>
                <a:lnTo>
                  <a:pt x="62008" y="2201616"/>
                </a:lnTo>
                <a:close/>
              </a:path>
              <a:path w="5280660" h="2202179">
                <a:moveTo>
                  <a:pt x="5278720" y="2163592"/>
                </a:moveTo>
                <a:lnTo>
                  <a:pt x="5221507" y="2163592"/>
                </a:lnTo>
                <a:lnTo>
                  <a:pt x="5230911" y="2161724"/>
                </a:lnTo>
                <a:lnTo>
                  <a:pt x="5238496" y="2156650"/>
                </a:lnTo>
                <a:lnTo>
                  <a:pt x="5243560" y="2149164"/>
                </a:lnTo>
                <a:lnTo>
                  <a:pt x="5245403" y="2140061"/>
                </a:lnTo>
                <a:lnTo>
                  <a:pt x="5245403" y="61630"/>
                </a:lnTo>
                <a:lnTo>
                  <a:pt x="5243547" y="52565"/>
                </a:lnTo>
                <a:lnTo>
                  <a:pt x="5238461" y="45076"/>
                </a:lnTo>
                <a:lnTo>
                  <a:pt x="5230873" y="39980"/>
                </a:lnTo>
                <a:lnTo>
                  <a:pt x="5221507" y="38099"/>
                </a:lnTo>
                <a:lnTo>
                  <a:pt x="62008" y="38099"/>
                </a:lnTo>
                <a:lnTo>
                  <a:pt x="62008" y="19049"/>
                </a:lnTo>
                <a:lnTo>
                  <a:pt x="5221507" y="19049"/>
                </a:lnTo>
                <a:lnTo>
                  <a:pt x="5221507" y="0"/>
                </a:lnTo>
                <a:lnTo>
                  <a:pt x="5245583" y="4820"/>
                </a:lnTo>
                <a:lnTo>
                  <a:pt x="5265295" y="17990"/>
                </a:lnTo>
                <a:lnTo>
                  <a:pt x="5278612" y="37573"/>
                </a:lnTo>
                <a:lnTo>
                  <a:pt x="5280433" y="46527"/>
                </a:lnTo>
                <a:lnTo>
                  <a:pt x="5280433" y="2155164"/>
                </a:lnTo>
                <a:lnTo>
                  <a:pt x="5278720" y="2163592"/>
                </a:lnTo>
                <a:close/>
              </a:path>
              <a:path w="5280660" h="2202179">
                <a:moveTo>
                  <a:pt x="5221507" y="2201616"/>
                </a:moveTo>
                <a:lnTo>
                  <a:pt x="62023" y="2201616"/>
                </a:lnTo>
                <a:lnTo>
                  <a:pt x="62008" y="2182642"/>
                </a:lnTo>
                <a:lnTo>
                  <a:pt x="5221507" y="2182642"/>
                </a:lnTo>
                <a:lnTo>
                  <a:pt x="5221507" y="2201616"/>
                </a:lnTo>
                <a:close/>
              </a:path>
              <a:path w="5280660" h="2202179">
                <a:moveTo>
                  <a:pt x="5221883" y="2201616"/>
                </a:moveTo>
                <a:lnTo>
                  <a:pt x="5221507" y="2201616"/>
                </a:lnTo>
                <a:lnTo>
                  <a:pt x="5221507" y="2182642"/>
                </a:lnTo>
                <a:lnTo>
                  <a:pt x="5266015" y="2182642"/>
                </a:lnTo>
                <a:lnTo>
                  <a:pt x="5265295" y="2183701"/>
                </a:lnTo>
                <a:lnTo>
                  <a:pt x="5245583" y="2196871"/>
                </a:lnTo>
                <a:lnTo>
                  <a:pt x="5221883" y="2201616"/>
                </a:lnTo>
                <a:close/>
              </a:path>
            </a:pathLst>
          </a:custGeom>
          <a:solidFill>
            <a:srgbClr val="585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01155" y="4860189"/>
            <a:ext cx="3832225" cy="117665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>
                <a:solidFill>
                  <a:srgbClr val="D5E4EF"/>
                </a:solidFill>
                <a:latin typeface="Palatino Linotype"/>
                <a:cs typeface="Palatino Linotype"/>
              </a:rPr>
              <a:t>Google</a:t>
            </a:r>
            <a:r>
              <a:rPr dirty="0" sz="2750" spc="4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>
                <a:solidFill>
                  <a:srgbClr val="D5E4EF"/>
                </a:solidFill>
                <a:latin typeface="Palatino Linotype"/>
                <a:cs typeface="Palatino Linotype"/>
              </a:rPr>
              <a:t>Colab</a:t>
            </a:r>
            <a:r>
              <a:rPr dirty="0" sz="2750" spc="55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-10">
                <a:solidFill>
                  <a:srgbClr val="D5E4EF"/>
                </a:solidFill>
                <a:latin typeface="Palatino Linotype"/>
                <a:cs typeface="Palatino Linotype"/>
              </a:rPr>
              <a:t>Notebook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150" spc="135">
                <a:solidFill>
                  <a:srgbClr val="66A7ED"/>
                </a:solidFill>
                <a:latin typeface="Gill Sans MT"/>
                <a:cs typeface="Gill Sans MT"/>
                <a:hlinkClick r:id="rId3"/>
              </a:rPr>
              <a:t>[</a:t>
            </a:r>
            <a:r>
              <a:rPr dirty="0" u="heavy" sz="2150" spc="13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analisis</a:t>
            </a:r>
            <a:r>
              <a:rPr dirty="0" sz="2150" spc="-35">
                <a:solidFill>
                  <a:srgbClr val="66A7ED"/>
                </a:solidFill>
                <a:latin typeface="Gill Sans MT"/>
                <a:cs typeface="Gill Sans MT"/>
                <a:hlinkClick r:id="rId3"/>
              </a:rPr>
              <a:t> </a:t>
            </a:r>
            <a:r>
              <a:rPr dirty="0" sz="2150" spc="90">
                <a:solidFill>
                  <a:srgbClr val="66A7ED"/>
                </a:solidFill>
                <a:latin typeface="Gill Sans MT"/>
                <a:cs typeface="Gill Sans MT"/>
                <a:hlinkClick r:id="rId3"/>
              </a:rPr>
              <a:t>j</a:t>
            </a:r>
            <a:r>
              <a:rPr dirty="0" u="heavy" sz="2150" spc="9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udul</a:t>
            </a:r>
            <a:r>
              <a:rPr dirty="0" u="heavy" sz="2150" spc="-3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 </a:t>
            </a:r>
            <a:r>
              <a:rPr dirty="0" u="heavy" sz="2150" spc="7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berita</a:t>
            </a:r>
            <a:r>
              <a:rPr dirty="0" u="heavy" sz="2150" spc="-3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 </a:t>
            </a:r>
            <a:r>
              <a:rPr dirty="0" u="heavy" sz="2150" spc="9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3"/>
              </a:rPr>
              <a:t>indonesia</a:t>
            </a:r>
            <a:r>
              <a:rPr dirty="0" sz="2150" spc="95">
                <a:solidFill>
                  <a:srgbClr val="66A7ED"/>
                </a:solidFill>
                <a:latin typeface="Gill Sans MT"/>
                <a:cs typeface="Gill Sans MT"/>
                <a:hlinkClick r:id="rId3"/>
              </a:rPr>
              <a:t>]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502146" y="4769205"/>
            <a:ext cx="5280660" cy="2202180"/>
          </a:xfrm>
          <a:custGeom>
            <a:avLst/>
            <a:gdLst/>
            <a:ahLst/>
            <a:cxnLst/>
            <a:rect l="l" t="t" r="r" b="b"/>
            <a:pathLst>
              <a:path w="5280659" h="2202179">
                <a:moveTo>
                  <a:pt x="62026" y="2201616"/>
                </a:moveTo>
                <a:lnTo>
                  <a:pt x="37946" y="2196871"/>
                </a:lnTo>
                <a:lnTo>
                  <a:pt x="18223" y="2183701"/>
                </a:lnTo>
                <a:lnTo>
                  <a:pt x="4895" y="2164118"/>
                </a:lnTo>
                <a:lnTo>
                  <a:pt x="0" y="2140061"/>
                </a:lnTo>
                <a:lnTo>
                  <a:pt x="0" y="61630"/>
                </a:lnTo>
                <a:lnTo>
                  <a:pt x="4788" y="38099"/>
                </a:lnTo>
                <a:lnTo>
                  <a:pt x="4895" y="37573"/>
                </a:lnTo>
                <a:lnTo>
                  <a:pt x="18223" y="17990"/>
                </a:lnTo>
                <a:lnTo>
                  <a:pt x="37946" y="4820"/>
                </a:lnTo>
                <a:lnTo>
                  <a:pt x="62026" y="0"/>
                </a:lnTo>
                <a:lnTo>
                  <a:pt x="5221528" y="0"/>
                </a:lnTo>
                <a:lnTo>
                  <a:pt x="5221528" y="19049"/>
                </a:lnTo>
                <a:lnTo>
                  <a:pt x="62026" y="19049"/>
                </a:lnTo>
                <a:lnTo>
                  <a:pt x="62026" y="38099"/>
                </a:lnTo>
                <a:lnTo>
                  <a:pt x="52636" y="39980"/>
                </a:lnTo>
                <a:lnTo>
                  <a:pt x="45033" y="45076"/>
                </a:lnTo>
                <a:lnTo>
                  <a:pt x="39953" y="52565"/>
                </a:lnTo>
                <a:lnTo>
                  <a:pt x="38099" y="61630"/>
                </a:lnTo>
                <a:lnTo>
                  <a:pt x="38099" y="2140061"/>
                </a:lnTo>
                <a:lnTo>
                  <a:pt x="39987" y="2149164"/>
                </a:lnTo>
                <a:lnTo>
                  <a:pt x="45108" y="2156650"/>
                </a:lnTo>
                <a:lnTo>
                  <a:pt x="52720" y="2161724"/>
                </a:lnTo>
                <a:lnTo>
                  <a:pt x="62026" y="2163592"/>
                </a:lnTo>
                <a:lnTo>
                  <a:pt x="5278737" y="2163592"/>
                </a:lnTo>
                <a:lnTo>
                  <a:pt x="5278629" y="2164118"/>
                </a:lnTo>
                <a:lnTo>
                  <a:pt x="5266026" y="2182642"/>
                </a:lnTo>
                <a:lnTo>
                  <a:pt x="62026" y="2182642"/>
                </a:lnTo>
                <a:lnTo>
                  <a:pt x="62026" y="2201616"/>
                </a:lnTo>
                <a:close/>
              </a:path>
              <a:path w="5280659" h="2202179">
                <a:moveTo>
                  <a:pt x="5278737" y="2163592"/>
                </a:moveTo>
                <a:lnTo>
                  <a:pt x="5221528" y="2163592"/>
                </a:lnTo>
                <a:lnTo>
                  <a:pt x="5230920" y="2161724"/>
                </a:lnTo>
                <a:lnTo>
                  <a:pt x="5238505" y="2156650"/>
                </a:lnTo>
                <a:lnTo>
                  <a:pt x="5243576" y="2149164"/>
                </a:lnTo>
                <a:lnTo>
                  <a:pt x="5245424" y="2140061"/>
                </a:lnTo>
                <a:lnTo>
                  <a:pt x="5245424" y="61630"/>
                </a:lnTo>
                <a:lnTo>
                  <a:pt x="5243564" y="52565"/>
                </a:lnTo>
                <a:lnTo>
                  <a:pt x="5238471" y="45076"/>
                </a:lnTo>
                <a:lnTo>
                  <a:pt x="5230881" y="39980"/>
                </a:lnTo>
                <a:lnTo>
                  <a:pt x="5221528" y="38099"/>
                </a:lnTo>
                <a:lnTo>
                  <a:pt x="62026" y="38099"/>
                </a:lnTo>
                <a:lnTo>
                  <a:pt x="62026" y="19049"/>
                </a:lnTo>
                <a:lnTo>
                  <a:pt x="5221528" y="19049"/>
                </a:lnTo>
                <a:lnTo>
                  <a:pt x="5221528" y="0"/>
                </a:lnTo>
                <a:lnTo>
                  <a:pt x="5245591" y="4820"/>
                </a:lnTo>
                <a:lnTo>
                  <a:pt x="5265305" y="17990"/>
                </a:lnTo>
                <a:lnTo>
                  <a:pt x="5278629" y="37573"/>
                </a:lnTo>
                <a:lnTo>
                  <a:pt x="5280433" y="46436"/>
                </a:lnTo>
                <a:lnTo>
                  <a:pt x="5280433" y="2155256"/>
                </a:lnTo>
                <a:lnTo>
                  <a:pt x="5278737" y="2163592"/>
                </a:lnTo>
                <a:close/>
              </a:path>
              <a:path w="5280659" h="2202179">
                <a:moveTo>
                  <a:pt x="5221528" y="2201616"/>
                </a:moveTo>
                <a:lnTo>
                  <a:pt x="62041" y="2201616"/>
                </a:lnTo>
                <a:lnTo>
                  <a:pt x="62026" y="2182642"/>
                </a:lnTo>
                <a:lnTo>
                  <a:pt x="5221528" y="2182642"/>
                </a:lnTo>
                <a:lnTo>
                  <a:pt x="5221528" y="2201616"/>
                </a:lnTo>
                <a:close/>
              </a:path>
              <a:path w="5280659" h="2202179">
                <a:moveTo>
                  <a:pt x="5221904" y="2201616"/>
                </a:moveTo>
                <a:lnTo>
                  <a:pt x="5221528" y="2201616"/>
                </a:lnTo>
                <a:lnTo>
                  <a:pt x="5221528" y="2182642"/>
                </a:lnTo>
                <a:lnTo>
                  <a:pt x="5266026" y="2182642"/>
                </a:lnTo>
                <a:lnTo>
                  <a:pt x="5265305" y="2183701"/>
                </a:lnTo>
                <a:lnTo>
                  <a:pt x="5245591" y="2196871"/>
                </a:lnTo>
                <a:lnTo>
                  <a:pt x="5221904" y="2201616"/>
                </a:lnTo>
                <a:close/>
              </a:path>
            </a:pathLst>
          </a:custGeom>
          <a:solidFill>
            <a:srgbClr val="585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830121" y="4860189"/>
            <a:ext cx="3064510" cy="117665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-10">
                <a:solidFill>
                  <a:srgbClr val="D5E4EF"/>
                </a:solidFill>
                <a:latin typeface="Palatino Linotype"/>
                <a:cs typeface="Palatino Linotype"/>
              </a:rPr>
              <a:t>GitHub</a:t>
            </a:r>
            <a:r>
              <a:rPr dirty="0" sz="2750" spc="-150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55">
                <a:solidFill>
                  <a:srgbClr val="D5E4EF"/>
                </a:solidFill>
                <a:latin typeface="Palatino Linotype"/>
                <a:cs typeface="Palatino Linotype"/>
              </a:rPr>
              <a:t>Repository</a:t>
            </a: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150">
                <a:solidFill>
                  <a:srgbClr val="66A7ED"/>
                </a:solidFill>
                <a:latin typeface="Gill Sans MT"/>
                <a:cs typeface="Gill Sans MT"/>
                <a:hlinkClick r:id="rId4"/>
              </a:rPr>
              <a:t>[</a:t>
            </a:r>
            <a:r>
              <a:rPr dirty="0" u="heavy" sz="215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4"/>
              </a:rPr>
              <a:t>Repository</a:t>
            </a:r>
            <a:r>
              <a:rPr dirty="0" u="heavy" sz="2150" spc="1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4"/>
              </a:rPr>
              <a:t>  </a:t>
            </a:r>
            <a:r>
              <a:rPr dirty="0" u="heavy" sz="2150" spc="-1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4"/>
              </a:rPr>
              <a:t>Github</a:t>
            </a:r>
            <a:r>
              <a:rPr dirty="0" sz="2150" spc="-10">
                <a:solidFill>
                  <a:srgbClr val="66A7ED"/>
                </a:solidFill>
                <a:latin typeface="Gill Sans MT"/>
                <a:cs typeface="Gill Sans MT"/>
                <a:hlinkClick r:id="rId4"/>
              </a:rPr>
              <a:t>]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031126" y="4769205"/>
            <a:ext cx="5280660" cy="2202180"/>
          </a:xfrm>
          <a:custGeom>
            <a:avLst/>
            <a:gdLst/>
            <a:ahLst/>
            <a:cxnLst/>
            <a:rect l="l" t="t" r="r" b="b"/>
            <a:pathLst>
              <a:path w="5280659" h="2202179">
                <a:moveTo>
                  <a:pt x="61996" y="2201616"/>
                </a:moveTo>
                <a:lnTo>
                  <a:pt x="37920" y="2196871"/>
                </a:lnTo>
                <a:lnTo>
                  <a:pt x="18207" y="2183701"/>
                </a:lnTo>
                <a:lnTo>
                  <a:pt x="4890" y="2164118"/>
                </a:lnTo>
                <a:lnTo>
                  <a:pt x="0" y="2140061"/>
                </a:lnTo>
                <a:lnTo>
                  <a:pt x="0" y="61630"/>
                </a:lnTo>
                <a:lnTo>
                  <a:pt x="4783" y="38099"/>
                </a:lnTo>
                <a:lnTo>
                  <a:pt x="4890" y="37573"/>
                </a:lnTo>
                <a:lnTo>
                  <a:pt x="18207" y="17990"/>
                </a:lnTo>
                <a:lnTo>
                  <a:pt x="37920" y="4820"/>
                </a:lnTo>
                <a:lnTo>
                  <a:pt x="61996" y="0"/>
                </a:lnTo>
                <a:lnTo>
                  <a:pt x="5221497" y="0"/>
                </a:lnTo>
                <a:lnTo>
                  <a:pt x="5221497" y="19049"/>
                </a:lnTo>
                <a:lnTo>
                  <a:pt x="61996" y="19049"/>
                </a:lnTo>
                <a:lnTo>
                  <a:pt x="61996" y="38099"/>
                </a:lnTo>
                <a:lnTo>
                  <a:pt x="52623" y="39980"/>
                </a:lnTo>
                <a:lnTo>
                  <a:pt x="45029" y="45076"/>
                </a:lnTo>
                <a:lnTo>
                  <a:pt x="39952" y="52565"/>
                </a:lnTo>
                <a:lnTo>
                  <a:pt x="38099" y="61630"/>
                </a:lnTo>
                <a:lnTo>
                  <a:pt x="38099" y="2140061"/>
                </a:lnTo>
                <a:lnTo>
                  <a:pt x="39986" y="2149164"/>
                </a:lnTo>
                <a:lnTo>
                  <a:pt x="45104" y="2156650"/>
                </a:lnTo>
                <a:lnTo>
                  <a:pt x="52706" y="2161724"/>
                </a:lnTo>
                <a:lnTo>
                  <a:pt x="61996" y="2163592"/>
                </a:lnTo>
                <a:lnTo>
                  <a:pt x="5278710" y="2163592"/>
                </a:lnTo>
                <a:lnTo>
                  <a:pt x="5278603" y="2164118"/>
                </a:lnTo>
                <a:lnTo>
                  <a:pt x="5266006" y="2182642"/>
                </a:lnTo>
                <a:lnTo>
                  <a:pt x="61996" y="2182642"/>
                </a:lnTo>
                <a:lnTo>
                  <a:pt x="61996" y="2201616"/>
                </a:lnTo>
                <a:close/>
              </a:path>
              <a:path w="5280659" h="2202179">
                <a:moveTo>
                  <a:pt x="5278710" y="2163592"/>
                </a:moveTo>
                <a:lnTo>
                  <a:pt x="5221497" y="2163592"/>
                </a:lnTo>
                <a:lnTo>
                  <a:pt x="5230902" y="2161724"/>
                </a:lnTo>
                <a:lnTo>
                  <a:pt x="5238486" y="2156650"/>
                </a:lnTo>
                <a:lnTo>
                  <a:pt x="5243550" y="2149164"/>
                </a:lnTo>
                <a:lnTo>
                  <a:pt x="5245394" y="2140061"/>
                </a:lnTo>
                <a:lnTo>
                  <a:pt x="5245394" y="61630"/>
                </a:lnTo>
                <a:lnTo>
                  <a:pt x="5243537" y="52565"/>
                </a:lnTo>
                <a:lnTo>
                  <a:pt x="5238452" y="45076"/>
                </a:lnTo>
                <a:lnTo>
                  <a:pt x="5230863" y="39980"/>
                </a:lnTo>
                <a:lnTo>
                  <a:pt x="5221497" y="38099"/>
                </a:lnTo>
                <a:lnTo>
                  <a:pt x="61996" y="38099"/>
                </a:lnTo>
                <a:lnTo>
                  <a:pt x="61996" y="19049"/>
                </a:lnTo>
                <a:lnTo>
                  <a:pt x="5221497" y="19049"/>
                </a:lnTo>
                <a:lnTo>
                  <a:pt x="5221497" y="0"/>
                </a:lnTo>
                <a:lnTo>
                  <a:pt x="5245573" y="4820"/>
                </a:lnTo>
                <a:lnTo>
                  <a:pt x="5265286" y="17990"/>
                </a:lnTo>
                <a:lnTo>
                  <a:pt x="5278603" y="37573"/>
                </a:lnTo>
                <a:lnTo>
                  <a:pt x="5280433" y="46573"/>
                </a:lnTo>
                <a:lnTo>
                  <a:pt x="5280433" y="2155118"/>
                </a:lnTo>
                <a:lnTo>
                  <a:pt x="5278710" y="2163592"/>
                </a:lnTo>
                <a:close/>
              </a:path>
              <a:path w="5280659" h="2202179">
                <a:moveTo>
                  <a:pt x="5221497" y="2201616"/>
                </a:moveTo>
                <a:lnTo>
                  <a:pt x="62010" y="2201616"/>
                </a:lnTo>
                <a:lnTo>
                  <a:pt x="61996" y="2182642"/>
                </a:lnTo>
                <a:lnTo>
                  <a:pt x="5221497" y="2182642"/>
                </a:lnTo>
                <a:lnTo>
                  <a:pt x="5221497" y="2201616"/>
                </a:lnTo>
                <a:close/>
              </a:path>
              <a:path w="5280659" h="2202179">
                <a:moveTo>
                  <a:pt x="5221874" y="2201616"/>
                </a:moveTo>
                <a:lnTo>
                  <a:pt x="5221497" y="2201616"/>
                </a:lnTo>
                <a:lnTo>
                  <a:pt x="5221497" y="2182642"/>
                </a:lnTo>
                <a:lnTo>
                  <a:pt x="5266006" y="2182642"/>
                </a:lnTo>
                <a:lnTo>
                  <a:pt x="5265286" y="2183701"/>
                </a:lnTo>
                <a:lnTo>
                  <a:pt x="5245573" y="2196871"/>
                </a:lnTo>
                <a:lnTo>
                  <a:pt x="5221874" y="2201616"/>
                </a:lnTo>
                <a:close/>
              </a:path>
            </a:pathLst>
          </a:custGeom>
          <a:solidFill>
            <a:srgbClr val="585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359071" y="4860189"/>
            <a:ext cx="4618355" cy="1624330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750" spc="75">
                <a:solidFill>
                  <a:srgbClr val="D5E4EF"/>
                </a:solidFill>
                <a:latin typeface="Palatino Linotype"/>
                <a:cs typeface="Palatino Linotype"/>
              </a:rPr>
              <a:t>Link</a:t>
            </a:r>
            <a:r>
              <a:rPr dirty="0" sz="2750" spc="5">
                <a:solidFill>
                  <a:srgbClr val="D5E4EF"/>
                </a:solidFill>
                <a:latin typeface="Palatino Linotype"/>
                <a:cs typeface="Palatino Linotype"/>
              </a:rPr>
              <a:t> </a:t>
            </a:r>
            <a:r>
              <a:rPr dirty="0" sz="2750" spc="75">
                <a:solidFill>
                  <a:srgbClr val="D5E4EF"/>
                </a:solidFill>
                <a:latin typeface="Palatino Linotype"/>
                <a:cs typeface="Palatino Linotype"/>
              </a:rPr>
              <a:t>Dataset</a:t>
            </a:r>
            <a:endParaRPr sz="2750">
              <a:latin typeface="Palatino Linotype"/>
              <a:cs typeface="Palatino Linotype"/>
            </a:endParaRPr>
          </a:p>
          <a:p>
            <a:pPr marL="12700" marR="5080">
              <a:lnSpc>
                <a:spcPct val="136600"/>
              </a:lnSpc>
              <a:spcBef>
                <a:spcPts val="484"/>
              </a:spcBef>
            </a:pPr>
            <a:r>
              <a:rPr dirty="0" u="heavy" sz="2150" spc="14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5"/>
              </a:rPr>
              <a:t>https://www.ka</a:t>
            </a:r>
            <a:r>
              <a:rPr dirty="0" sz="2150" spc="145">
                <a:solidFill>
                  <a:srgbClr val="66A7ED"/>
                </a:solidFill>
                <a:latin typeface="Gill Sans MT"/>
                <a:cs typeface="Gill Sans MT"/>
                <a:hlinkClick r:id="rId5"/>
              </a:rPr>
              <a:t>gg</a:t>
            </a:r>
            <a:r>
              <a:rPr dirty="0" u="heavy" sz="2150" spc="14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5"/>
              </a:rPr>
              <a:t>le.com/datasets/ib</a:t>
            </a:r>
            <a:r>
              <a:rPr dirty="0" sz="2150" spc="145">
                <a:solidFill>
                  <a:srgbClr val="66A7ED"/>
                </a:solidFill>
                <a:latin typeface="Gill Sans MT"/>
                <a:cs typeface="Gill Sans MT"/>
              </a:rPr>
              <a:t> </a:t>
            </a:r>
            <a:r>
              <a:rPr dirty="0" u="heavy" sz="2150" spc="13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5"/>
              </a:rPr>
              <a:t>amibrahim/indonesian-</a:t>
            </a:r>
            <a:r>
              <a:rPr dirty="0" u="heavy" sz="2150" spc="105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5"/>
              </a:rPr>
              <a:t>news-</a:t>
            </a:r>
            <a:r>
              <a:rPr dirty="0" u="heavy" sz="2150" spc="-10">
                <a:solidFill>
                  <a:srgbClr val="66A7ED"/>
                </a:solidFill>
                <a:uFill>
                  <a:solidFill>
                    <a:srgbClr val="66A7ED"/>
                  </a:solidFill>
                </a:uFill>
                <a:latin typeface="Gill Sans MT"/>
                <a:cs typeface="Gill Sans MT"/>
                <a:hlinkClick r:id="rId5"/>
              </a:rPr>
              <a:t>title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351950" y="9750207"/>
            <a:ext cx="1534795" cy="3778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20">
                <a:solidFill>
                  <a:srgbClr val="66A7ED"/>
                </a:solidFill>
                <a:latin typeface="Lucida Sans"/>
                <a:cs typeface="Lucida Sans"/>
                <a:hlinkClick r:id="rId2"/>
              </a:rPr>
              <a:t>m_irbblsalas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A7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iir Salas</dc:creator>
  <cp:keywords>DAGtauZmsN0,BAEisW-kqcw,0</cp:keywords>
  <dc:title>Analisis-Tren-dan-Klasifikasi-Judul-Berita-Indonesia-Menggunakan-IBM-Granite-LLM.pptx</dc:title>
  <dcterms:created xsi:type="dcterms:W3CDTF">2025-07-17T10:23:25Z</dcterms:created>
  <dcterms:modified xsi:type="dcterms:W3CDTF">2025-07-17T10:23:25Z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2025-07-17T00:00:00Z</vt:filetime>
  </property>
  <property fmtid="{D5CDD505-2E9C-101B-9397-08002B2CF9AE}" pid="5" name="Producer">
    <vt:lpwstr>3-Heights(TM) PDF Security Shell 4.8.25.2 (http://www.pdf-tools.com)</vt:lpwstr>
  </property>
</Properties>
</file>