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8" r:id="rId2"/>
    <p:sldId id="283" r:id="rId3"/>
    <p:sldId id="284" r:id="rId4"/>
    <p:sldId id="286" r:id="rId5"/>
    <p:sldId id="285" r:id="rId6"/>
    <p:sldId id="287" r:id="rId7"/>
    <p:sldId id="288" r:id="rId8"/>
    <p:sldId id="289" r:id="rId9"/>
    <p:sldId id="290" r:id="rId10"/>
    <p:sldId id="291" r:id="rId11"/>
    <p:sldId id="302" r:id="rId12"/>
    <p:sldId id="325" r:id="rId13"/>
    <p:sldId id="314" r:id="rId14"/>
    <p:sldId id="315" r:id="rId15"/>
    <p:sldId id="319" r:id="rId16"/>
    <p:sldId id="320" r:id="rId17"/>
    <p:sldId id="322" r:id="rId18"/>
    <p:sldId id="323" r:id="rId19"/>
    <p:sldId id="327" r:id="rId20"/>
    <p:sldId id="317" r:id="rId21"/>
    <p:sldId id="328" r:id="rId22"/>
    <p:sldId id="326" r:id="rId23"/>
    <p:sldId id="329" r:id="rId24"/>
    <p:sldId id="33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667" autoAdjust="0"/>
  </p:normalViewPr>
  <p:slideViewPr>
    <p:cSldViewPr snapToGrid="0" snapToObjects="1">
      <p:cViewPr varScale="1">
        <p:scale>
          <a:sx n="87" d="100"/>
          <a:sy n="87" d="100"/>
        </p:scale>
        <p:origin x="23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9B945-7D85-554C-8723-7E4A1CF40F7E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46537-F55A-304F-82C8-2015322E0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917492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46537-F55A-304F-82C8-2015322E0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87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46537-F55A-304F-82C8-2015322E0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70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46537-F55A-304F-82C8-2015322E0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91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46537-F55A-304F-82C8-2015322E01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38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46537-F55A-304F-82C8-2015322E01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55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46537-F55A-304F-82C8-2015322E01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41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46537-F55A-304F-82C8-2015322E01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773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46537-F55A-304F-82C8-2015322E01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62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46537-F55A-304F-82C8-2015322E01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59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Return top hubs and </a:t>
            </a:r>
            <a:r>
              <a:rPr lang="en-US" dirty="0" err="1" smtClean="0"/>
              <a:t>auths</a:t>
            </a:r>
            <a:endParaRPr lang="en-US" dirty="0" smtClean="0"/>
          </a:p>
          <a:p>
            <a:r>
              <a:rPr lang="en-US" dirty="0" err="1" smtClean="0"/>
              <a:t>Auth</a:t>
            </a:r>
            <a:r>
              <a:rPr lang="en-US" dirty="0" smtClean="0"/>
              <a:t>:</a:t>
            </a:r>
            <a:r>
              <a:rPr lang="en-US" baseline="0" dirty="0" smtClean="0"/>
              <a:t> A, C</a:t>
            </a:r>
          </a:p>
          <a:p>
            <a:r>
              <a:rPr lang="en-US" baseline="0" dirty="0" smtClean="0"/>
              <a:t>Hub: E, 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46537-F55A-304F-82C8-2015322E01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04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Abundance Problem</a:t>
            </a:r>
          </a:p>
          <a:p>
            <a:r>
              <a:rPr lang="en-US" dirty="0" smtClean="0"/>
              <a:t>-Any query, too many results</a:t>
            </a:r>
            <a:r>
              <a:rPr lang="en-US" baseline="0" dirty="0" smtClean="0"/>
              <a:t> for human to distil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46537-F55A-304F-82C8-2015322E01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221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Eigen values – beyond me</a:t>
            </a:r>
          </a:p>
          <a:p>
            <a:r>
              <a:rPr lang="en-US" dirty="0" smtClean="0"/>
              <a:t>Took</a:t>
            </a:r>
            <a:r>
              <a:rPr lang="en-US" baseline="0" dirty="0" smtClean="0"/>
              <a:t> that course 4 years ago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46537-F55A-304F-82C8-2015322E019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407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Paper</a:t>
            </a:r>
          </a:p>
          <a:p>
            <a:endParaRPr lang="en-US" dirty="0" smtClean="0"/>
          </a:p>
          <a:p>
            <a:r>
              <a:rPr lang="en-US" dirty="0" smtClean="0"/>
              <a:t>Honda, Ford, Toyota, BMW, Volvo,</a:t>
            </a:r>
            <a:r>
              <a:rPr lang="en-US" baseline="0" dirty="0" smtClean="0"/>
              <a:t> Nissan….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NYSE, </a:t>
            </a:r>
            <a:r>
              <a:rPr lang="en-US" baseline="0" dirty="0" err="1" smtClean="0"/>
              <a:t>amex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wsj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nasdaq</a:t>
            </a:r>
            <a:r>
              <a:rPr lang="en-US" baseline="0" dirty="0" smtClean="0"/>
              <a:t>, quote.com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Co-citation and bibliographic coupling</a:t>
            </a:r>
            <a:br>
              <a:rPr lang="en-US" dirty="0" smtClean="0"/>
            </a:br>
            <a:r>
              <a:rPr lang="en-US" dirty="0" smtClean="0"/>
              <a:t>Text</a:t>
            </a:r>
            <a:r>
              <a:rPr lang="en-US" baseline="0" dirty="0" smtClean="0"/>
              <a:t> based analysis – not just using links</a:t>
            </a:r>
            <a:endParaRPr lang="en-US" dirty="0" smtClean="0"/>
          </a:p>
          <a:p>
            <a:r>
              <a:rPr lang="en-US" dirty="0" smtClean="0"/>
              <a:t>Or some crazy eigenvector</a:t>
            </a:r>
            <a:r>
              <a:rPr lang="en-US" baseline="0" dirty="0" smtClean="0"/>
              <a:t> stuff</a:t>
            </a:r>
          </a:p>
          <a:p>
            <a:r>
              <a:rPr lang="en-US" baseline="0" dirty="0" smtClean="0"/>
              <a:t>Works really well for polarizing issue: </a:t>
            </a:r>
            <a:r>
              <a:rPr lang="en-US" baseline="0" dirty="0" err="1" smtClean="0"/>
              <a:t>aborotion</a:t>
            </a:r>
            <a:r>
              <a:rPr lang="en-US" baseline="0" dirty="0" smtClean="0"/>
              <a:t> example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46537-F55A-304F-82C8-2015322E019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002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46537-F55A-304F-82C8-2015322E0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31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46537-F55A-304F-82C8-2015322E0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0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46537-F55A-304F-82C8-2015322E0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34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46537-F55A-304F-82C8-2015322E0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16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Science and Nature</a:t>
            </a:r>
          </a:p>
          <a:p>
            <a:r>
              <a:rPr lang="en-US" dirty="0" smtClean="0"/>
              <a:t>Citation from these journals should mean</a:t>
            </a:r>
            <a:r>
              <a:rPr lang="en-US" baseline="0" dirty="0" smtClean="0"/>
              <a:t> a lot more than from some small journal</a:t>
            </a:r>
          </a:p>
          <a:p>
            <a:endParaRPr lang="en-US" dirty="0" smtClean="0"/>
          </a:p>
          <a:p>
            <a:r>
              <a:rPr lang="en-US" dirty="0" smtClean="0"/>
              <a:t>Garfield – count citations for two years</a:t>
            </a:r>
            <a:r>
              <a:rPr lang="en-US" baseline="0" dirty="0" smtClean="0"/>
              <a:t> before</a:t>
            </a:r>
          </a:p>
          <a:p>
            <a:r>
              <a:rPr lang="en-US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Pinski-Narin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: Influential journals</a:t>
            </a:r>
            <a:endParaRPr lang="en-US" dirty="0" smtClean="0"/>
          </a:p>
          <a:p>
            <a:r>
              <a:rPr lang="en-US" dirty="0" smtClean="0"/>
              <a:t>However,</a:t>
            </a:r>
            <a:r>
              <a:rPr lang="en-US" baseline="0" dirty="0" smtClean="0"/>
              <a:t> the web is a different monster</a:t>
            </a:r>
          </a:p>
          <a:p>
            <a:r>
              <a:rPr lang="en-US" baseline="0" dirty="0" smtClean="0"/>
              <a:t>We have no idea of the quality of pages – personal home pages, corporate pages(advertising), encyclopedia, and smear campaigns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Use PageRank-</a:t>
            </a:r>
            <a:r>
              <a:rPr lang="en-US" baseline="0" dirty="0" err="1" smtClean="0"/>
              <a:t>esqe</a:t>
            </a:r>
            <a:r>
              <a:rPr lang="en-US" baseline="0" dirty="0" smtClean="0"/>
              <a:t> network flow to determine authority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46537-F55A-304F-82C8-2015322E01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70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46537-F55A-304F-82C8-2015322E0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36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Angie's List</a:t>
            </a:r>
          </a:p>
          <a:p>
            <a:r>
              <a:rPr lang="en-US">
                <a:latin typeface="Calibri"/>
              </a:rPr>
              <a:t>Yahoo classified</a:t>
            </a:r>
          </a:p>
          <a:p>
            <a:r>
              <a:rPr lang="en-US">
                <a:latin typeface="Calibri"/>
              </a:rPr>
              <a:t>Consumer Reports</a:t>
            </a:r>
          </a:p>
          <a:p>
            <a:r>
              <a:rPr lang="en-US">
                <a:latin typeface="Calibri"/>
              </a:rPr>
              <a:t/>
            </a:r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  <a:p>
            <a:r>
              <a:rPr lang="en-US">
                <a:latin typeface="Calibri"/>
              </a:rPr>
              <a:t>Car manufacturers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46537-F55A-304F-82C8-2015322E0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70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have to start with full root set</a:t>
            </a:r>
          </a:p>
          <a:p>
            <a:r>
              <a:rPr lang="en-US" dirty="0" smtClean="0"/>
              <a:t>For some queries, this can be quite larger</a:t>
            </a:r>
          </a:p>
          <a:p>
            <a:r>
              <a:rPr lang="en-US" dirty="0" smtClean="0"/>
              <a:t>Author uses 200, t</a:t>
            </a:r>
          </a:p>
          <a:p>
            <a:endParaRPr lang="en-US" dirty="0" smtClean="0"/>
          </a:p>
          <a:p>
            <a:r>
              <a:rPr lang="en-US" dirty="0" smtClean="0"/>
              <a:t>Adding</a:t>
            </a:r>
            <a:r>
              <a:rPr lang="en-US" baseline="0" dirty="0" smtClean="0"/>
              <a:t> pages – be careful, if yahoo.com is in base set, limit the number of in links that you allow</a:t>
            </a:r>
          </a:p>
          <a:p>
            <a:r>
              <a:rPr lang="en-US" baseline="0" dirty="0" smtClean="0"/>
              <a:t>D is typically 50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Don’t had links to the same domain – those are often for navigation</a:t>
            </a:r>
          </a:p>
          <a:p>
            <a:r>
              <a:rPr lang="en-US" baseline="0" dirty="0" smtClean="0"/>
              <a:t>Also limit m pages from a single domain to point to any page, </a:t>
            </a:r>
            <a:r>
              <a:rPr lang="en-US" baseline="0" dirty="0" err="1" smtClean="0"/>
              <a:t>typicall</a:t>
            </a:r>
            <a:r>
              <a:rPr lang="en-US" baseline="0" dirty="0" smtClean="0"/>
              <a:t> 4-8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They</a:t>
            </a:r>
            <a:r>
              <a:rPr lang="en-US" baseline="0" dirty="0" smtClean="0"/>
              <a:t> call these </a:t>
            </a:r>
            <a:r>
              <a:rPr lang="en-US" baseline="0" dirty="0" err="1" smtClean="0"/>
              <a:t>opertions</a:t>
            </a:r>
            <a:r>
              <a:rPr lang="en-US" baseline="0" dirty="0" smtClean="0"/>
              <a:t> I and O, operating on sets X and Y </a:t>
            </a:r>
          </a:p>
          <a:p>
            <a:r>
              <a:rPr lang="en-US" baseline="0" dirty="0" smtClean="0"/>
              <a:t>I don’t like this notation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Never names his algorithm – Hyperlinked Induced Topic Search, Hubs and Authorities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46537-F55A-304F-82C8-2015322E01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99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Black box</a:t>
            </a:r>
            <a:r>
              <a:rPr lang="en-US" baseline="0" dirty="0" smtClean="0"/>
              <a:t> call to search engine such as </a:t>
            </a:r>
            <a:r>
              <a:rPr lang="en-US" baseline="0" dirty="0" err="1" smtClean="0"/>
              <a:t>altavista</a:t>
            </a:r>
            <a:endParaRPr lang="en-US" baseline="0" dirty="0" smtClean="0"/>
          </a:p>
          <a:p>
            <a:r>
              <a:rPr lang="en-US" baseline="0" dirty="0" smtClean="0"/>
              <a:t>Assumes plain text based </a:t>
            </a:r>
            <a:r>
              <a:rPr lang="en-US" baseline="0" dirty="0" err="1" smtClean="0"/>
              <a:t>retervial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From paper, normally very few links in between pages in the root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46537-F55A-304F-82C8-2015322E01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03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46537-F55A-304F-82C8-2015322E0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99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9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13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0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68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695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8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45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913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730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262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3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5667"/>
            <a:ext cx="8229600" cy="4917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Line 8"/>
          <p:cNvSpPr>
            <a:spLocks noChangeShapeType="1"/>
          </p:cNvSpPr>
          <p:nvPr userDrawn="1"/>
        </p:nvSpPr>
        <p:spPr bwMode="auto">
          <a:xfrm>
            <a:off x="457200" y="6184775"/>
            <a:ext cx="830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9"/>
          <p:cNvSpPr>
            <a:spLocks noChangeShapeType="1"/>
          </p:cNvSpPr>
          <p:nvPr userDrawn="1"/>
        </p:nvSpPr>
        <p:spPr bwMode="auto">
          <a:xfrm>
            <a:off x="381000" y="1108239"/>
            <a:ext cx="8382000" cy="0"/>
          </a:xfrm>
          <a:prstGeom prst="line">
            <a:avLst/>
          </a:prstGeom>
          <a:noFill/>
          <a:ln w="635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42513" y="6230470"/>
            <a:ext cx="890265" cy="5599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14"/>
          <a:srcRect l="4051" t="24790" r="2784" b="18650"/>
          <a:stretch/>
        </p:blipFill>
        <p:spPr>
          <a:xfrm>
            <a:off x="1395656" y="6293344"/>
            <a:ext cx="4627009" cy="471917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6476997" y="6307668"/>
            <a:ext cx="225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tx2"/>
                </a:solidFill>
                <a:latin typeface="Corbel"/>
                <a:ea typeface="+mj-ea"/>
                <a:cs typeface="Corbel"/>
              </a:rPr>
              <a:t>EECS 584 – </a:t>
            </a:r>
            <a:r>
              <a:rPr lang="en-US" sz="1800" b="1" i="0" kern="1200" smtClean="0">
                <a:solidFill>
                  <a:schemeClr val="tx2"/>
                </a:solidFill>
                <a:latin typeface="Corbel"/>
                <a:ea typeface="+mj-ea"/>
                <a:cs typeface="Corbel"/>
              </a:rPr>
              <a:t>Fall 2015</a:t>
            </a:r>
            <a:endParaRPr lang="en-US" sz="1800" b="1" i="0" kern="1200" dirty="0">
              <a:solidFill>
                <a:schemeClr val="tx2"/>
              </a:solidFill>
              <a:latin typeface="Corbel"/>
              <a:ea typeface="+mj-ea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25912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i="0" kern="1200">
          <a:solidFill>
            <a:schemeClr val="tx2"/>
          </a:solidFill>
          <a:latin typeface="Corbel"/>
          <a:ea typeface="+mj-ea"/>
          <a:cs typeface="Corbe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orbel"/>
          <a:ea typeface="+mn-ea"/>
          <a:cs typeface="Corbe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orbel"/>
          <a:ea typeface="+mn-ea"/>
          <a:cs typeface="Corbe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1534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</a:rPr>
              <a:t>Authoritative sources in a hyperlinked environment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3809999" y="3962400"/>
            <a:ext cx="5009991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ts val="2700"/>
              </a:lnSpc>
              <a:spcBef>
                <a:spcPct val="0"/>
              </a:spcBef>
              <a:spcAft>
                <a:spcPts val="1400"/>
              </a:spcAft>
              <a:buClr>
                <a:schemeClr val="accent2"/>
              </a:buClr>
              <a:buNone/>
              <a:defRPr sz="2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400"/>
              </a:spcAft>
              <a:buNone/>
              <a:defRPr sz="23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33"/>
              </a:buClr>
              <a:buNone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3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3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3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3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3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3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Author: Jon Kleinberg</a:t>
            </a:r>
            <a:endParaRPr lang="en-US" sz="2400" dirty="0"/>
          </a:p>
          <a:p>
            <a:pPr algn="l"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Presenter: Isaac Bowen</a:t>
            </a:r>
            <a:endParaRPr lang="en-US" sz="2400" dirty="0"/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408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" dirty="0" smtClean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</a:rPr>
              <a:t>Example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3132461" y="1961001"/>
            <a:ext cx="2996587" cy="3053509"/>
          </a:xfrm>
          <a:prstGeom prst="ellipse">
            <a:avLst/>
          </a:prstGeom>
          <a:solidFill>
            <a:schemeClr val="accent3">
              <a:lumMod val="75000"/>
              <a:alpha val="46000"/>
            </a:schemeClr>
          </a:soli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206250" y="2033753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421611" y="2244249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650730" y="3242087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831888" y="3398944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783107" y="4101607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936694" y="4241982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4954569" y="3937026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163018" y="4150709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519041" y="2804710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722336" y="2957886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2430491" y="1738358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624763" y="1922637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1924933" y="3624630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138580" y="3781487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6839056" y="2900565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009548" y="3118423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6377782" y="1930536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565184" y="2094344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4" name="Straight Arrow Connector 3"/>
          <p:cNvCxnSpPr>
            <a:stCxn id="50" idx="6"/>
            <a:endCxn id="32" idx="2"/>
          </p:cNvCxnSpPr>
          <p:nvPr/>
        </p:nvCxnSpPr>
        <p:spPr>
          <a:xfrm>
            <a:off x="3124554" y="2079881"/>
            <a:ext cx="1081696" cy="295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56" idx="2"/>
            <a:endCxn id="32" idx="6"/>
          </p:cNvCxnSpPr>
          <p:nvPr/>
        </p:nvCxnSpPr>
        <p:spPr>
          <a:xfrm flipH="1">
            <a:off x="4900313" y="2272059"/>
            <a:ext cx="1477469" cy="1032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4" idx="1"/>
            <a:endCxn id="40" idx="6"/>
          </p:cNvCxnSpPr>
          <p:nvPr/>
        </p:nvCxnSpPr>
        <p:spPr>
          <a:xfrm flipH="1">
            <a:off x="4213104" y="3000595"/>
            <a:ext cx="2727595" cy="145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6" idx="3"/>
            <a:endCxn id="34" idx="7"/>
          </p:cNvCxnSpPr>
          <p:nvPr/>
        </p:nvCxnSpPr>
        <p:spPr>
          <a:xfrm flipH="1">
            <a:off x="5243150" y="2513551"/>
            <a:ext cx="1236275" cy="828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6" idx="2"/>
            <a:endCxn id="52" idx="6"/>
          </p:cNvCxnSpPr>
          <p:nvPr/>
        </p:nvCxnSpPr>
        <p:spPr>
          <a:xfrm flipH="1" flipV="1">
            <a:off x="2618996" y="3966153"/>
            <a:ext cx="1164111" cy="4769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6" idx="7"/>
            <a:endCxn id="34" idx="3"/>
          </p:cNvCxnSpPr>
          <p:nvPr/>
        </p:nvCxnSpPr>
        <p:spPr>
          <a:xfrm flipV="1">
            <a:off x="4375527" y="3825102"/>
            <a:ext cx="376846" cy="376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6" idx="0"/>
            <a:endCxn id="32" idx="4"/>
          </p:cNvCxnSpPr>
          <p:nvPr/>
        </p:nvCxnSpPr>
        <p:spPr>
          <a:xfrm flipV="1">
            <a:off x="4130139" y="2716798"/>
            <a:ext cx="423143" cy="13848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2" idx="7"/>
            <a:endCxn id="40" idx="2"/>
          </p:cNvCxnSpPr>
          <p:nvPr/>
        </p:nvCxnSpPr>
        <p:spPr>
          <a:xfrm flipV="1">
            <a:off x="2517353" y="3146233"/>
            <a:ext cx="1001688" cy="5784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36" idx="6"/>
            <a:endCxn id="38" idx="2"/>
          </p:cNvCxnSpPr>
          <p:nvPr/>
        </p:nvCxnSpPr>
        <p:spPr>
          <a:xfrm flipV="1">
            <a:off x="4477170" y="4278549"/>
            <a:ext cx="477399" cy="164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69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57"/>
          <p:cNvSpPr/>
          <p:nvPr/>
        </p:nvSpPr>
        <p:spPr>
          <a:xfrm>
            <a:off x="787699" y="1366092"/>
            <a:ext cx="7585120" cy="4252510"/>
          </a:xfrm>
          <a:prstGeom prst="ellipse">
            <a:avLst/>
          </a:prstGeom>
          <a:solidFill>
            <a:schemeClr val="accent3">
              <a:lumMod val="40000"/>
              <a:lumOff val="60000"/>
              <a:alpha val="46000"/>
            </a:schemeClr>
          </a:soli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" dirty="0" smtClean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</a:rPr>
              <a:t>Example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3132461" y="1961001"/>
            <a:ext cx="2996587" cy="3053509"/>
          </a:xfrm>
          <a:prstGeom prst="ellipse">
            <a:avLst/>
          </a:prstGeom>
          <a:solidFill>
            <a:schemeClr val="accent3">
              <a:lumMod val="75000"/>
              <a:alpha val="46000"/>
            </a:schemeClr>
          </a:soli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206250" y="2033753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421611" y="2244249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650730" y="3242087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831888" y="3398944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783107" y="4101607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936694" y="4241982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4954569" y="3937026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163018" y="4150709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519041" y="2804710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722336" y="2957886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2430491" y="1738358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624763" y="1922637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1924933" y="3624630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138580" y="3781487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6839056" y="2900565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009548" y="3118423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6377782" y="1930536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565184" y="2094344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4" name="Straight Arrow Connector 3"/>
          <p:cNvCxnSpPr>
            <a:stCxn id="50" idx="6"/>
            <a:endCxn id="32" idx="2"/>
          </p:cNvCxnSpPr>
          <p:nvPr/>
        </p:nvCxnSpPr>
        <p:spPr>
          <a:xfrm>
            <a:off x="3124554" y="2079881"/>
            <a:ext cx="1081696" cy="295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56" idx="2"/>
            <a:endCxn id="32" idx="6"/>
          </p:cNvCxnSpPr>
          <p:nvPr/>
        </p:nvCxnSpPr>
        <p:spPr>
          <a:xfrm flipH="1">
            <a:off x="4900313" y="2272059"/>
            <a:ext cx="1477469" cy="1032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4" idx="1"/>
            <a:endCxn id="40" idx="6"/>
          </p:cNvCxnSpPr>
          <p:nvPr/>
        </p:nvCxnSpPr>
        <p:spPr>
          <a:xfrm flipH="1">
            <a:off x="4213104" y="3000595"/>
            <a:ext cx="2727595" cy="145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6" idx="3"/>
            <a:endCxn id="34" idx="7"/>
          </p:cNvCxnSpPr>
          <p:nvPr/>
        </p:nvCxnSpPr>
        <p:spPr>
          <a:xfrm flipH="1">
            <a:off x="5243150" y="2513551"/>
            <a:ext cx="1236275" cy="828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6" idx="2"/>
            <a:endCxn id="52" idx="6"/>
          </p:cNvCxnSpPr>
          <p:nvPr/>
        </p:nvCxnSpPr>
        <p:spPr>
          <a:xfrm flipH="1" flipV="1">
            <a:off x="2618996" y="3966153"/>
            <a:ext cx="1164111" cy="4769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6" idx="7"/>
            <a:endCxn id="34" idx="3"/>
          </p:cNvCxnSpPr>
          <p:nvPr/>
        </p:nvCxnSpPr>
        <p:spPr>
          <a:xfrm flipV="1">
            <a:off x="4375527" y="3825102"/>
            <a:ext cx="376846" cy="376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6" idx="0"/>
            <a:endCxn id="32" idx="4"/>
          </p:cNvCxnSpPr>
          <p:nvPr/>
        </p:nvCxnSpPr>
        <p:spPr>
          <a:xfrm flipV="1">
            <a:off x="4130139" y="2716798"/>
            <a:ext cx="423143" cy="13848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2" idx="7"/>
            <a:endCxn id="40" idx="2"/>
          </p:cNvCxnSpPr>
          <p:nvPr/>
        </p:nvCxnSpPr>
        <p:spPr>
          <a:xfrm flipV="1">
            <a:off x="2517353" y="3146233"/>
            <a:ext cx="1001688" cy="5784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36" idx="6"/>
            <a:endCxn id="38" idx="2"/>
          </p:cNvCxnSpPr>
          <p:nvPr/>
        </p:nvCxnSpPr>
        <p:spPr>
          <a:xfrm flipV="1">
            <a:off x="4477170" y="4278549"/>
            <a:ext cx="477399" cy="164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72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" dirty="0" smtClean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</a:rPr>
              <a:t>Example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206250" y="2033753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421611" y="2244249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650730" y="3242087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831888" y="3398944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783107" y="4101607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936694" y="4241982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4954569" y="3937026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163018" y="4150709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519041" y="2804710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722336" y="2957886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2430491" y="1738358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624763" y="1922637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1924933" y="3624630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138580" y="3781487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6839056" y="2900565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009548" y="3118423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6377782" y="1930536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565184" y="2094344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4" name="Straight Arrow Connector 3"/>
          <p:cNvCxnSpPr>
            <a:stCxn id="50" idx="6"/>
            <a:endCxn id="32" idx="2"/>
          </p:cNvCxnSpPr>
          <p:nvPr/>
        </p:nvCxnSpPr>
        <p:spPr>
          <a:xfrm>
            <a:off x="3124554" y="2079881"/>
            <a:ext cx="1081696" cy="295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56" idx="2"/>
            <a:endCxn id="32" idx="6"/>
          </p:cNvCxnSpPr>
          <p:nvPr/>
        </p:nvCxnSpPr>
        <p:spPr>
          <a:xfrm flipH="1">
            <a:off x="4900313" y="2272059"/>
            <a:ext cx="1477469" cy="1032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4" idx="1"/>
            <a:endCxn id="40" idx="6"/>
          </p:cNvCxnSpPr>
          <p:nvPr/>
        </p:nvCxnSpPr>
        <p:spPr>
          <a:xfrm flipH="1">
            <a:off x="4213104" y="3000595"/>
            <a:ext cx="2727595" cy="145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6" idx="3"/>
            <a:endCxn id="34" idx="7"/>
          </p:cNvCxnSpPr>
          <p:nvPr/>
        </p:nvCxnSpPr>
        <p:spPr>
          <a:xfrm flipH="1">
            <a:off x="5243150" y="2513551"/>
            <a:ext cx="1236275" cy="828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6" idx="2"/>
            <a:endCxn id="52" idx="6"/>
          </p:cNvCxnSpPr>
          <p:nvPr/>
        </p:nvCxnSpPr>
        <p:spPr>
          <a:xfrm flipH="1" flipV="1">
            <a:off x="2618996" y="3966153"/>
            <a:ext cx="1164111" cy="4769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6" idx="7"/>
            <a:endCxn id="34" idx="3"/>
          </p:cNvCxnSpPr>
          <p:nvPr/>
        </p:nvCxnSpPr>
        <p:spPr>
          <a:xfrm flipV="1">
            <a:off x="4375527" y="3825102"/>
            <a:ext cx="376846" cy="376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6" idx="0"/>
            <a:endCxn id="32" idx="4"/>
          </p:cNvCxnSpPr>
          <p:nvPr/>
        </p:nvCxnSpPr>
        <p:spPr>
          <a:xfrm flipV="1">
            <a:off x="4130139" y="2716798"/>
            <a:ext cx="423143" cy="13848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2" idx="7"/>
            <a:endCxn id="40" idx="2"/>
          </p:cNvCxnSpPr>
          <p:nvPr/>
        </p:nvCxnSpPr>
        <p:spPr>
          <a:xfrm flipV="1">
            <a:off x="2517353" y="3146233"/>
            <a:ext cx="1001688" cy="5784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36" idx="6"/>
            <a:endCxn id="38" idx="2"/>
          </p:cNvCxnSpPr>
          <p:nvPr/>
        </p:nvCxnSpPr>
        <p:spPr>
          <a:xfrm flipV="1">
            <a:off x="4477170" y="4278549"/>
            <a:ext cx="477399" cy="164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71219" y="3435446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1</a:t>
            </a:r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1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924902" y="1242561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1</a:t>
            </a:r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1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6724813" y="1257411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1</a:t>
            </a:r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1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7780926" y="3101410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1</a:t>
            </a:r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1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3344537" y="4924573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1</a:t>
            </a:r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1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5770673" y="4752900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1</a:t>
            </a:r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1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4175189" y="1354884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1</a:t>
            </a:r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1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2912125" y="2532381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1</a:t>
            </a:r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1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5569497" y="3426346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1</a:t>
            </a:r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1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767345" y="1566141"/>
            <a:ext cx="497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3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24554" y="2947544"/>
            <a:ext cx="497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161653" y="3645252"/>
            <a:ext cx="497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21976" y="4988864"/>
            <a:ext cx="497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979915" y="5157011"/>
            <a:ext cx="497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517058" y="1430989"/>
            <a:ext cx="497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29037" y="1462605"/>
            <a:ext cx="497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373082" y="3327218"/>
            <a:ext cx="497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380096" y="3859480"/>
            <a:ext cx="497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767344" y="1339136"/>
            <a:ext cx="497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517084" y="2497892"/>
            <a:ext cx="497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161653" y="3379358"/>
            <a:ext cx="497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10280" y="4722378"/>
            <a:ext cx="497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991611" y="4926319"/>
            <a:ext cx="497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4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17057" y="1230861"/>
            <a:ext cx="497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316969" y="1254371"/>
            <a:ext cx="497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390961" y="3092791"/>
            <a:ext cx="497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763587" y="3409743"/>
            <a:ext cx="497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42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" dirty="0" smtClean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</a:rPr>
              <a:t>Example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206250" y="2033753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421611" y="2244249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650730" y="3242087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831888" y="3398944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783107" y="4101607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936694" y="4241982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4954569" y="3937026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163018" y="4150709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519041" y="2804710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722336" y="2957886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2430491" y="1738358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624763" y="1922637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1924933" y="3624630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138580" y="3781487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6839056" y="2900565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009548" y="3118423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6377782" y="1930536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565184" y="2094344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4" name="Straight Arrow Connector 3"/>
          <p:cNvCxnSpPr>
            <a:stCxn id="50" idx="6"/>
            <a:endCxn id="32" idx="2"/>
          </p:cNvCxnSpPr>
          <p:nvPr/>
        </p:nvCxnSpPr>
        <p:spPr>
          <a:xfrm>
            <a:off x="3124554" y="2079881"/>
            <a:ext cx="1081696" cy="295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56" idx="2"/>
            <a:endCxn id="32" idx="6"/>
          </p:cNvCxnSpPr>
          <p:nvPr/>
        </p:nvCxnSpPr>
        <p:spPr>
          <a:xfrm flipH="1">
            <a:off x="4900313" y="2272059"/>
            <a:ext cx="1477469" cy="1032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4" idx="1"/>
            <a:endCxn id="40" idx="6"/>
          </p:cNvCxnSpPr>
          <p:nvPr/>
        </p:nvCxnSpPr>
        <p:spPr>
          <a:xfrm flipH="1">
            <a:off x="4213104" y="3000595"/>
            <a:ext cx="2727595" cy="145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6" idx="3"/>
            <a:endCxn id="34" idx="7"/>
          </p:cNvCxnSpPr>
          <p:nvPr/>
        </p:nvCxnSpPr>
        <p:spPr>
          <a:xfrm flipH="1">
            <a:off x="5243150" y="2513551"/>
            <a:ext cx="1236275" cy="828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6" idx="2"/>
            <a:endCxn id="52" idx="6"/>
          </p:cNvCxnSpPr>
          <p:nvPr/>
        </p:nvCxnSpPr>
        <p:spPr>
          <a:xfrm flipH="1" flipV="1">
            <a:off x="2618996" y="3966153"/>
            <a:ext cx="1164111" cy="4769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6" idx="7"/>
            <a:endCxn id="34" idx="3"/>
          </p:cNvCxnSpPr>
          <p:nvPr/>
        </p:nvCxnSpPr>
        <p:spPr>
          <a:xfrm flipV="1">
            <a:off x="4375527" y="3825102"/>
            <a:ext cx="376846" cy="376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6" idx="0"/>
            <a:endCxn id="32" idx="4"/>
          </p:cNvCxnSpPr>
          <p:nvPr/>
        </p:nvCxnSpPr>
        <p:spPr>
          <a:xfrm flipV="1">
            <a:off x="4130139" y="2716798"/>
            <a:ext cx="423143" cy="13848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2" idx="7"/>
            <a:endCxn id="40" idx="2"/>
          </p:cNvCxnSpPr>
          <p:nvPr/>
        </p:nvCxnSpPr>
        <p:spPr>
          <a:xfrm flipV="1">
            <a:off x="2517353" y="3146233"/>
            <a:ext cx="1001688" cy="5784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36" idx="6"/>
            <a:endCxn id="38" idx="2"/>
          </p:cNvCxnSpPr>
          <p:nvPr/>
        </p:nvCxnSpPr>
        <p:spPr>
          <a:xfrm flipV="1">
            <a:off x="4477170" y="4278549"/>
            <a:ext cx="477399" cy="164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71219" y="3435446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</a:t>
            </a:r>
            <a:r>
              <a:rPr lang="en-US" sz="1400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</a:t>
            </a:r>
            <a:r>
              <a:rPr lang="en-US" sz="1400" dirty="0" smtClean="0">
                <a:solidFill>
                  <a:srgbClr val="FF0000"/>
                </a:solidFill>
              </a:rPr>
              <a:t>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24902" y="1242561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</a:t>
            </a:r>
            <a:r>
              <a:rPr lang="en-US" sz="1400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</a:t>
            </a:r>
            <a:r>
              <a:rPr lang="en-US" sz="1400" dirty="0" smtClean="0">
                <a:solidFill>
                  <a:srgbClr val="FF0000"/>
                </a:solidFill>
              </a:rPr>
              <a:t>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23580" y="1257411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</a:t>
            </a:r>
            <a:r>
              <a:rPr lang="en-US" sz="1400" dirty="0" smtClean="0">
                <a:solidFill>
                  <a:srgbClr val="FF0000"/>
                </a:solidFill>
              </a:rPr>
              <a:t>2</a:t>
            </a:r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</a:t>
            </a:r>
            <a:r>
              <a:rPr lang="en-US" sz="1400" dirty="0" smtClean="0">
                <a:solidFill>
                  <a:srgbClr val="FF0000"/>
                </a:solidFill>
              </a:rPr>
              <a:t>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80926" y="3101410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</a:t>
            </a:r>
            <a:r>
              <a:rPr lang="en-US" sz="1400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</a:t>
            </a:r>
            <a:r>
              <a:rPr lang="en-US" sz="1400" dirty="0" smtClean="0">
                <a:solidFill>
                  <a:srgbClr val="FF0000"/>
                </a:solidFill>
              </a:rPr>
              <a:t>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44537" y="4924573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</a:t>
            </a:r>
            <a:r>
              <a:rPr lang="en-US" sz="1400" dirty="0" smtClean="0">
                <a:solidFill>
                  <a:srgbClr val="FF0000"/>
                </a:solidFill>
              </a:rPr>
              <a:t>4</a:t>
            </a:r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</a:t>
            </a:r>
            <a:r>
              <a:rPr lang="en-US" sz="1400" dirty="0" smtClean="0">
                <a:solidFill>
                  <a:srgbClr val="FF0000"/>
                </a:solidFill>
              </a:rPr>
              <a:t>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70673" y="4752900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</a:t>
            </a:r>
            <a:r>
              <a:rPr lang="en-US" sz="1400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</a:t>
            </a:r>
            <a:r>
              <a:rPr lang="en-US" sz="1400" dirty="0" smtClean="0">
                <a:solidFill>
                  <a:srgbClr val="FF0000"/>
                </a:solidFill>
              </a:rPr>
              <a:t>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75189" y="1354884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</a:t>
            </a:r>
            <a:r>
              <a:rPr lang="en-US" sz="1400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</a:t>
            </a:r>
            <a:r>
              <a:rPr lang="en-US" sz="1400" dirty="0" smtClean="0">
                <a:solidFill>
                  <a:srgbClr val="FF0000"/>
                </a:solidFill>
              </a:rPr>
              <a:t>3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12125" y="2532381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</a:t>
            </a:r>
            <a:r>
              <a:rPr lang="en-US" sz="1400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</a:t>
            </a:r>
            <a:r>
              <a:rPr lang="en-US" sz="1400" dirty="0" smtClean="0">
                <a:solidFill>
                  <a:srgbClr val="FF0000"/>
                </a:solidFill>
              </a:rPr>
              <a:t>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69497" y="3426346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</a:t>
            </a:r>
            <a:r>
              <a:rPr lang="en-US" sz="1400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</a:t>
            </a:r>
            <a:r>
              <a:rPr lang="en-US" sz="1400" dirty="0" smtClean="0">
                <a:solidFill>
                  <a:srgbClr val="FF0000"/>
                </a:solidFill>
              </a:rPr>
              <a:t>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87449" y="5433123"/>
            <a:ext cx="4237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Sum(Hub^2)=1^2+2^2+1^2+1^2+4^2=23</a:t>
            </a:r>
          </a:p>
          <a:p>
            <a:r>
              <a:rPr lang="en-US" dirty="0" smtClean="0"/>
              <a:t>Sum(Auth^2)=3^2+2^2+2^2+1^2+1^2=19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7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" dirty="0" smtClean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</a:rPr>
              <a:t>Example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206250" y="2033753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421611" y="2244249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650730" y="3242087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831888" y="3398944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783107" y="4101607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936694" y="4241982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4954569" y="3937026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163018" y="4150709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519041" y="2804710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722336" y="2957886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2430491" y="1738358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624763" y="1922637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1924933" y="3624630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138580" y="3781487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6839056" y="2900565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009548" y="3118423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6377782" y="1930536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565184" y="2094344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4" name="Straight Arrow Connector 3"/>
          <p:cNvCxnSpPr>
            <a:stCxn id="50" idx="6"/>
            <a:endCxn id="32" idx="2"/>
          </p:cNvCxnSpPr>
          <p:nvPr/>
        </p:nvCxnSpPr>
        <p:spPr>
          <a:xfrm>
            <a:off x="3124554" y="2079881"/>
            <a:ext cx="1081696" cy="295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56" idx="2"/>
            <a:endCxn id="32" idx="6"/>
          </p:cNvCxnSpPr>
          <p:nvPr/>
        </p:nvCxnSpPr>
        <p:spPr>
          <a:xfrm flipH="1">
            <a:off x="4900313" y="2272059"/>
            <a:ext cx="1477469" cy="1032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4" idx="1"/>
            <a:endCxn id="40" idx="6"/>
          </p:cNvCxnSpPr>
          <p:nvPr/>
        </p:nvCxnSpPr>
        <p:spPr>
          <a:xfrm flipH="1">
            <a:off x="4213104" y="3000595"/>
            <a:ext cx="2727595" cy="145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6" idx="3"/>
            <a:endCxn id="34" idx="7"/>
          </p:cNvCxnSpPr>
          <p:nvPr/>
        </p:nvCxnSpPr>
        <p:spPr>
          <a:xfrm flipH="1">
            <a:off x="5243150" y="2513551"/>
            <a:ext cx="1236275" cy="828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6" idx="2"/>
            <a:endCxn id="52" idx="6"/>
          </p:cNvCxnSpPr>
          <p:nvPr/>
        </p:nvCxnSpPr>
        <p:spPr>
          <a:xfrm flipH="1" flipV="1">
            <a:off x="2618996" y="3966153"/>
            <a:ext cx="1164111" cy="4769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6" idx="7"/>
            <a:endCxn id="34" idx="3"/>
          </p:cNvCxnSpPr>
          <p:nvPr/>
        </p:nvCxnSpPr>
        <p:spPr>
          <a:xfrm flipV="1">
            <a:off x="4375527" y="3825102"/>
            <a:ext cx="376846" cy="376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6" idx="0"/>
            <a:endCxn id="32" idx="4"/>
          </p:cNvCxnSpPr>
          <p:nvPr/>
        </p:nvCxnSpPr>
        <p:spPr>
          <a:xfrm flipV="1">
            <a:off x="4130139" y="2716798"/>
            <a:ext cx="423143" cy="13848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2" idx="7"/>
            <a:endCxn id="40" idx="2"/>
          </p:cNvCxnSpPr>
          <p:nvPr/>
        </p:nvCxnSpPr>
        <p:spPr>
          <a:xfrm flipV="1">
            <a:off x="2517353" y="3146233"/>
            <a:ext cx="1001688" cy="5784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36" idx="6"/>
            <a:endCxn id="38" idx="2"/>
          </p:cNvCxnSpPr>
          <p:nvPr/>
        </p:nvCxnSpPr>
        <p:spPr>
          <a:xfrm flipV="1">
            <a:off x="4477170" y="4278549"/>
            <a:ext cx="477399" cy="164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71219" y="3435446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</a:t>
            </a:r>
            <a:r>
              <a:rPr lang="en-US" sz="1400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</a:t>
            </a:r>
            <a:r>
              <a:rPr lang="en-US" sz="1400" dirty="0" smtClean="0">
                <a:solidFill>
                  <a:srgbClr val="FF0000"/>
                </a:solidFill>
              </a:rPr>
              <a:t>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24902" y="1242561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</a:t>
            </a:r>
            <a:r>
              <a:rPr lang="en-US" sz="1400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</a:t>
            </a:r>
            <a:r>
              <a:rPr lang="en-US" sz="1400" dirty="0" smtClean="0">
                <a:solidFill>
                  <a:srgbClr val="FF0000"/>
                </a:solidFill>
              </a:rPr>
              <a:t>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23580" y="1257411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</a:t>
            </a:r>
            <a:r>
              <a:rPr lang="en-US" sz="1400" dirty="0" smtClean="0">
                <a:solidFill>
                  <a:srgbClr val="FF0000"/>
                </a:solidFill>
              </a:rPr>
              <a:t>2</a:t>
            </a:r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</a:t>
            </a:r>
            <a:r>
              <a:rPr lang="en-US" sz="1400" dirty="0" smtClean="0">
                <a:solidFill>
                  <a:srgbClr val="FF0000"/>
                </a:solidFill>
              </a:rPr>
              <a:t>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80926" y="3101410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</a:t>
            </a:r>
            <a:r>
              <a:rPr lang="en-US" sz="1400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</a:t>
            </a:r>
            <a:r>
              <a:rPr lang="en-US" sz="1400" dirty="0" smtClean="0">
                <a:solidFill>
                  <a:srgbClr val="FF0000"/>
                </a:solidFill>
              </a:rPr>
              <a:t>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44537" y="4924573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</a:t>
            </a:r>
            <a:r>
              <a:rPr lang="en-US" sz="1400" dirty="0" smtClean="0">
                <a:solidFill>
                  <a:srgbClr val="FF0000"/>
                </a:solidFill>
              </a:rPr>
              <a:t>4</a:t>
            </a:r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</a:t>
            </a:r>
            <a:r>
              <a:rPr lang="en-US" sz="1400" dirty="0" smtClean="0">
                <a:solidFill>
                  <a:srgbClr val="FF0000"/>
                </a:solidFill>
              </a:rPr>
              <a:t>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70673" y="4752900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</a:t>
            </a:r>
            <a:r>
              <a:rPr lang="en-US" sz="1400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</a:t>
            </a:r>
            <a:r>
              <a:rPr lang="en-US" sz="1400" dirty="0" smtClean="0">
                <a:solidFill>
                  <a:srgbClr val="FF0000"/>
                </a:solidFill>
              </a:rPr>
              <a:t>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75189" y="1354884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</a:t>
            </a:r>
            <a:r>
              <a:rPr lang="en-US" sz="1400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</a:t>
            </a:r>
            <a:r>
              <a:rPr lang="en-US" sz="1400" dirty="0" smtClean="0">
                <a:solidFill>
                  <a:srgbClr val="FF0000"/>
                </a:solidFill>
              </a:rPr>
              <a:t>3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12125" y="2532381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</a:t>
            </a:r>
            <a:r>
              <a:rPr lang="en-US" sz="1400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</a:t>
            </a:r>
            <a:r>
              <a:rPr lang="en-US" sz="1400" dirty="0" smtClean="0">
                <a:solidFill>
                  <a:srgbClr val="FF0000"/>
                </a:solidFill>
              </a:rPr>
              <a:t>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69497" y="3426346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</a:t>
            </a:r>
            <a:r>
              <a:rPr lang="en-US" sz="1400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</a:t>
            </a:r>
            <a:r>
              <a:rPr lang="en-US" sz="1400" dirty="0" smtClean="0">
                <a:solidFill>
                  <a:srgbClr val="FF0000"/>
                </a:solidFill>
              </a:rPr>
              <a:t>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87449" y="5433123"/>
            <a:ext cx="4237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Sum(Hub^2)=23</a:t>
            </a:r>
          </a:p>
          <a:p>
            <a:r>
              <a:rPr lang="en-US" dirty="0" smtClean="0"/>
              <a:t>Sum(Auth^2)=19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09754" y="5433123"/>
            <a:ext cx="2446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 Factor: </a:t>
            </a:r>
            <a:r>
              <a:rPr lang="en-US" dirty="0" err="1" smtClean="0"/>
              <a:t>sqrt</a:t>
            </a:r>
            <a:r>
              <a:rPr lang="en-US" dirty="0" smtClean="0"/>
              <a:t>(23)</a:t>
            </a:r>
          </a:p>
          <a:p>
            <a:r>
              <a:rPr lang="en-US" dirty="0"/>
              <a:t>Norm Factor: </a:t>
            </a:r>
            <a:r>
              <a:rPr lang="en-US" dirty="0" err="1" smtClean="0"/>
              <a:t>sqrt</a:t>
            </a:r>
            <a:r>
              <a:rPr lang="en-US" dirty="0" smtClean="0"/>
              <a:t>(19)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81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" dirty="0" smtClean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</a:rPr>
              <a:t>Example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206250" y="2033753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421611" y="2244249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650730" y="3242087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831888" y="3398944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783107" y="4101607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936694" y="4241982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4954569" y="3937026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163018" y="4150709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519041" y="2804710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722336" y="2957886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2430491" y="1738358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624763" y="1922637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1924933" y="3624630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138580" y="3781487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6839056" y="2900565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009548" y="3118423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6377782" y="1930536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565184" y="2094344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4" name="Straight Arrow Connector 3"/>
          <p:cNvCxnSpPr>
            <a:stCxn id="50" idx="6"/>
            <a:endCxn id="32" idx="2"/>
          </p:cNvCxnSpPr>
          <p:nvPr/>
        </p:nvCxnSpPr>
        <p:spPr>
          <a:xfrm>
            <a:off x="3124554" y="2079881"/>
            <a:ext cx="1081696" cy="295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56" idx="2"/>
            <a:endCxn id="32" idx="6"/>
          </p:cNvCxnSpPr>
          <p:nvPr/>
        </p:nvCxnSpPr>
        <p:spPr>
          <a:xfrm flipH="1">
            <a:off x="4900313" y="2272059"/>
            <a:ext cx="1477469" cy="1032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4" idx="1"/>
            <a:endCxn id="40" idx="6"/>
          </p:cNvCxnSpPr>
          <p:nvPr/>
        </p:nvCxnSpPr>
        <p:spPr>
          <a:xfrm flipH="1">
            <a:off x="4213104" y="3000595"/>
            <a:ext cx="2727595" cy="145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6" idx="3"/>
            <a:endCxn id="34" idx="7"/>
          </p:cNvCxnSpPr>
          <p:nvPr/>
        </p:nvCxnSpPr>
        <p:spPr>
          <a:xfrm flipH="1">
            <a:off x="5243150" y="2513551"/>
            <a:ext cx="1236275" cy="828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6" idx="2"/>
            <a:endCxn id="52" idx="6"/>
          </p:cNvCxnSpPr>
          <p:nvPr/>
        </p:nvCxnSpPr>
        <p:spPr>
          <a:xfrm flipH="1" flipV="1">
            <a:off x="2618996" y="3966153"/>
            <a:ext cx="1164111" cy="4769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6" idx="7"/>
            <a:endCxn id="34" idx="3"/>
          </p:cNvCxnSpPr>
          <p:nvPr/>
        </p:nvCxnSpPr>
        <p:spPr>
          <a:xfrm flipV="1">
            <a:off x="4375527" y="3825102"/>
            <a:ext cx="376846" cy="376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6" idx="0"/>
            <a:endCxn id="32" idx="4"/>
          </p:cNvCxnSpPr>
          <p:nvPr/>
        </p:nvCxnSpPr>
        <p:spPr>
          <a:xfrm flipV="1">
            <a:off x="4130139" y="2716798"/>
            <a:ext cx="423143" cy="13848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2" idx="7"/>
            <a:endCxn id="40" idx="2"/>
          </p:cNvCxnSpPr>
          <p:nvPr/>
        </p:nvCxnSpPr>
        <p:spPr>
          <a:xfrm flipV="1">
            <a:off x="2517353" y="3146233"/>
            <a:ext cx="1001688" cy="5784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36" idx="6"/>
            <a:endCxn id="38" idx="2"/>
          </p:cNvCxnSpPr>
          <p:nvPr/>
        </p:nvCxnSpPr>
        <p:spPr>
          <a:xfrm flipV="1">
            <a:off x="4477170" y="4278549"/>
            <a:ext cx="477399" cy="164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84969" y="3384422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</a:t>
            </a:r>
            <a:r>
              <a:rPr lang="en-US" sz="1400" dirty="0"/>
              <a:t>.2085</a:t>
            </a:r>
            <a:endParaRPr lang="en-US" sz="1400" dirty="0" smtClean="0"/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.2294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924902" y="1242561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</a:t>
            </a:r>
            <a:r>
              <a:rPr lang="en-US" sz="1400" dirty="0"/>
              <a:t>.2085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0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6723580" y="1257411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.4170</a:t>
            </a:r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0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7780926" y="3101410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</a:t>
            </a:r>
            <a:r>
              <a:rPr lang="en-US" sz="1400" dirty="0"/>
              <a:t>.2085</a:t>
            </a:r>
            <a:endParaRPr lang="en-US" sz="1400" dirty="0" smtClean="0"/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0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3344537" y="4924573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.8340</a:t>
            </a:r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0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5770673" y="4752900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0</a:t>
            </a:r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.2294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4094272" y="1452436"/>
            <a:ext cx="1057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0</a:t>
            </a:r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.6882 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25385" y="2666224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0</a:t>
            </a:r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.4588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5569497" y="3426346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0</a:t>
            </a:r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.4588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062848" y="1651222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1.4595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2527659" y="3046584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.417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5988313" y="3828054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1.251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1469625" y="3812263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.834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3804917" y="5362344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1971594" y="1678656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7158057" y="1612131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8248073" y="3534067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6209090" y="5186183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.8340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4650730" y="1417441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4173784" y="4998335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1.6058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156264" y="3408356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317357" y="4728619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06226" y="2670670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802062" y="1219231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.6882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680757" y="1248795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1.147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119484" y="2857956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.4588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243576" y="3179978"/>
            <a:ext cx="1134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.4588</a:t>
            </a:r>
          </a:p>
          <a:p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0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8" grpId="0"/>
      <p:bldP spid="59" grpId="0"/>
      <p:bldP spid="61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5" grpId="0"/>
      <p:bldP spid="77" grpId="0"/>
      <p:bldP spid="7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" dirty="0" smtClean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</a:rPr>
              <a:t>Example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206250" y="2033753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421611" y="2244249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650730" y="3242087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831888" y="3398944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783107" y="4101607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936694" y="4241982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4954569" y="3937026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163018" y="4150709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519041" y="2804710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722336" y="2957886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2430491" y="1738358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624763" y="1922637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1924933" y="3624630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138580" y="3781487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6839056" y="2900565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009548" y="3118423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6377782" y="1930536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565184" y="2094344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4" name="Straight Arrow Connector 3"/>
          <p:cNvCxnSpPr>
            <a:stCxn id="50" idx="6"/>
            <a:endCxn id="32" idx="2"/>
          </p:cNvCxnSpPr>
          <p:nvPr/>
        </p:nvCxnSpPr>
        <p:spPr>
          <a:xfrm>
            <a:off x="3124554" y="2079881"/>
            <a:ext cx="1081696" cy="295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56" idx="2"/>
            <a:endCxn id="32" idx="6"/>
          </p:cNvCxnSpPr>
          <p:nvPr/>
        </p:nvCxnSpPr>
        <p:spPr>
          <a:xfrm flipH="1">
            <a:off x="4900313" y="2272059"/>
            <a:ext cx="1477469" cy="1032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4" idx="1"/>
            <a:endCxn id="40" idx="6"/>
          </p:cNvCxnSpPr>
          <p:nvPr/>
        </p:nvCxnSpPr>
        <p:spPr>
          <a:xfrm flipH="1">
            <a:off x="4213104" y="3000595"/>
            <a:ext cx="2727595" cy="145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6" idx="3"/>
            <a:endCxn id="34" idx="7"/>
          </p:cNvCxnSpPr>
          <p:nvPr/>
        </p:nvCxnSpPr>
        <p:spPr>
          <a:xfrm flipH="1">
            <a:off x="5243150" y="2513551"/>
            <a:ext cx="1236275" cy="828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6" idx="2"/>
            <a:endCxn id="52" idx="6"/>
          </p:cNvCxnSpPr>
          <p:nvPr/>
        </p:nvCxnSpPr>
        <p:spPr>
          <a:xfrm flipH="1" flipV="1">
            <a:off x="2618996" y="3966153"/>
            <a:ext cx="1164111" cy="4769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6" idx="7"/>
            <a:endCxn id="34" idx="3"/>
          </p:cNvCxnSpPr>
          <p:nvPr/>
        </p:nvCxnSpPr>
        <p:spPr>
          <a:xfrm flipV="1">
            <a:off x="4375527" y="3825102"/>
            <a:ext cx="376846" cy="376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6" idx="0"/>
            <a:endCxn id="32" idx="4"/>
          </p:cNvCxnSpPr>
          <p:nvPr/>
        </p:nvCxnSpPr>
        <p:spPr>
          <a:xfrm flipV="1">
            <a:off x="4130139" y="2716798"/>
            <a:ext cx="423143" cy="13848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2" idx="7"/>
            <a:endCxn id="40" idx="2"/>
          </p:cNvCxnSpPr>
          <p:nvPr/>
        </p:nvCxnSpPr>
        <p:spPr>
          <a:xfrm flipV="1">
            <a:off x="2517353" y="3146233"/>
            <a:ext cx="1001688" cy="5784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36" idx="6"/>
            <a:endCxn id="38" idx="2"/>
          </p:cNvCxnSpPr>
          <p:nvPr/>
        </p:nvCxnSpPr>
        <p:spPr>
          <a:xfrm flipV="1">
            <a:off x="4477170" y="4278549"/>
            <a:ext cx="477399" cy="164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84969" y="3384422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</a:t>
            </a:r>
            <a:r>
              <a:rPr lang="en-US" sz="1400" dirty="0"/>
              <a:t>.2085</a:t>
            </a:r>
            <a:endParaRPr lang="en-US" sz="1400" dirty="0" smtClean="0"/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.2294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924902" y="1242561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</a:t>
            </a:r>
            <a:r>
              <a:rPr lang="en-US" sz="1400" dirty="0"/>
              <a:t>.2085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0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6723580" y="1257411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.4170</a:t>
            </a:r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0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7780926" y="3101410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</a:t>
            </a:r>
            <a:r>
              <a:rPr lang="en-US" sz="1400" dirty="0"/>
              <a:t>.2085</a:t>
            </a:r>
            <a:endParaRPr lang="en-US" sz="1400" dirty="0" smtClean="0"/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0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3344537" y="4924573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.8340</a:t>
            </a:r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0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5770673" y="4752900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0</a:t>
            </a:r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.2294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4094272" y="1452436"/>
            <a:ext cx="1057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0</a:t>
            </a:r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.6882 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25385" y="2666224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0</a:t>
            </a:r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.4588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5569497" y="3426346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0</a:t>
            </a:r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.4588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062848" y="1651222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1.4595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2527659" y="3046584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.417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5988313" y="3828054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1.251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1469625" y="3812263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.834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3804917" y="5362344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1971594" y="1678656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7158057" y="1612131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8248073" y="3534067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6209090" y="5186183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.834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4650730" y="1417441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4173784" y="4998335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1.6058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156264" y="3408356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317357" y="4728619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06226" y="2670670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802062" y="1219231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.6882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680757" y="1248795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1.147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119484" y="2857956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.4588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243576" y="3179978"/>
            <a:ext cx="1134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.4588</a:t>
            </a:r>
          </a:p>
          <a:p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571141"/>
            <a:ext cx="7530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Sum(Hub^2): .</a:t>
            </a:r>
            <a:r>
              <a:rPr lang="en-US" sz="1600" dirty="0"/>
              <a:t>6882^2 +1.147^2 +.4588^2 +.4588^2 +</a:t>
            </a:r>
            <a:r>
              <a:rPr lang="en-US" sz="1600" dirty="0" smtClean="0"/>
              <a:t>1.6058^2 = </a:t>
            </a:r>
            <a:r>
              <a:rPr lang="en-US" sz="1600" dirty="0"/>
              <a:t>4.78881676</a:t>
            </a:r>
            <a:endParaRPr lang="en-US" sz="1600" dirty="0" smtClean="0"/>
          </a:p>
          <a:p>
            <a:r>
              <a:rPr lang="en-US" sz="1600" dirty="0" smtClean="0"/>
              <a:t>Sum(Auth^2): 1.4595^2 </a:t>
            </a:r>
            <a:r>
              <a:rPr lang="en-US" sz="1600" dirty="0"/>
              <a:t>+.417^2 +.834^2 +1.251^2 +.</a:t>
            </a:r>
            <a:r>
              <a:rPr lang="en-US" sz="1600" dirty="0" smtClean="0"/>
              <a:t>834^2 = </a:t>
            </a:r>
            <a:r>
              <a:rPr lang="en-US" sz="1600" dirty="0"/>
              <a:t>5.26014225</a:t>
            </a:r>
          </a:p>
        </p:txBody>
      </p:sp>
    </p:spTree>
    <p:extLst>
      <p:ext uri="{BB962C8B-B14F-4D97-AF65-F5344CB8AC3E}">
        <p14:creationId xmlns:p14="http://schemas.microsoft.com/office/powerpoint/2010/main" val="43852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" dirty="0" smtClean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</a:rPr>
              <a:t>Example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206250" y="2033753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421611" y="2244249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650730" y="3242087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831888" y="3398944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783107" y="4101607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936694" y="4241982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4954569" y="3937026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163018" y="4150709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519041" y="2804710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722336" y="2957886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2430491" y="1738358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624763" y="1922637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1924933" y="3624630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138580" y="3781487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6839056" y="2900565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009548" y="3118423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6377782" y="1930536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565184" y="2094344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4" name="Straight Arrow Connector 3"/>
          <p:cNvCxnSpPr>
            <a:stCxn id="50" idx="6"/>
            <a:endCxn id="32" idx="2"/>
          </p:cNvCxnSpPr>
          <p:nvPr/>
        </p:nvCxnSpPr>
        <p:spPr>
          <a:xfrm>
            <a:off x="3124554" y="2079881"/>
            <a:ext cx="1081696" cy="295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56" idx="2"/>
            <a:endCxn id="32" idx="6"/>
          </p:cNvCxnSpPr>
          <p:nvPr/>
        </p:nvCxnSpPr>
        <p:spPr>
          <a:xfrm flipH="1">
            <a:off x="4900313" y="2272059"/>
            <a:ext cx="1477469" cy="1032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4" idx="1"/>
            <a:endCxn id="40" idx="6"/>
          </p:cNvCxnSpPr>
          <p:nvPr/>
        </p:nvCxnSpPr>
        <p:spPr>
          <a:xfrm flipH="1">
            <a:off x="4213104" y="3000595"/>
            <a:ext cx="2727595" cy="145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6" idx="3"/>
            <a:endCxn id="34" idx="7"/>
          </p:cNvCxnSpPr>
          <p:nvPr/>
        </p:nvCxnSpPr>
        <p:spPr>
          <a:xfrm flipH="1">
            <a:off x="5243150" y="2513551"/>
            <a:ext cx="1236275" cy="828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6" idx="2"/>
            <a:endCxn id="52" idx="6"/>
          </p:cNvCxnSpPr>
          <p:nvPr/>
        </p:nvCxnSpPr>
        <p:spPr>
          <a:xfrm flipH="1" flipV="1">
            <a:off x="2618996" y="3966153"/>
            <a:ext cx="1164111" cy="4769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6" idx="7"/>
            <a:endCxn id="34" idx="3"/>
          </p:cNvCxnSpPr>
          <p:nvPr/>
        </p:nvCxnSpPr>
        <p:spPr>
          <a:xfrm flipV="1">
            <a:off x="4375527" y="3825102"/>
            <a:ext cx="376846" cy="376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6" idx="0"/>
            <a:endCxn id="32" idx="4"/>
          </p:cNvCxnSpPr>
          <p:nvPr/>
        </p:nvCxnSpPr>
        <p:spPr>
          <a:xfrm flipV="1">
            <a:off x="4130139" y="2716798"/>
            <a:ext cx="423143" cy="13848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2" idx="7"/>
            <a:endCxn id="40" idx="2"/>
          </p:cNvCxnSpPr>
          <p:nvPr/>
        </p:nvCxnSpPr>
        <p:spPr>
          <a:xfrm flipV="1">
            <a:off x="2517353" y="3146233"/>
            <a:ext cx="1001688" cy="5784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36" idx="6"/>
            <a:endCxn id="38" idx="2"/>
          </p:cNvCxnSpPr>
          <p:nvPr/>
        </p:nvCxnSpPr>
        <p:spPr>
          <a:xfrm flipV="1">
            <a:off x="4477170" y="4278549"/>
            <a:ext cx="477399" cy="164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84969" y="3384422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</a:t>
            </a:r>
            <a:r>
              <a:rPr lang="en-US" sz="1400" dirty="0"/>
              <a:t>.2085</a:t>
            </a:r>
            <a:endParaRPr lang="en-US" sz="1400" dirty="0" smtClean="0"/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.2294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924902" y="1242561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</a:t>
            </a:r>
            <a:r>
              <a:rPr lang="en-US" sz="1400" dirty="0"/>
              <a:t>.2085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0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6723580" y="1257411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.4170</a:t>
            </a:r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0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7780926" y="3101410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</a:t>
            </a:r>
            <a:r>
              <a:rPr lang="en-US" sz="1400" dirty="0"/>
              <a:t>.2085</a:t>
            </a:r>
            <a:endParaRPr lang="en-US" sz="1400" dirty="0" smtClean="0"/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0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3344537" y="4924573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.8340</a:t>
            </a:r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0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5770673" y="4752900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0</a:t>
            </a:r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.2294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4094272" y="1452436"/>
            <a:ext cx="1057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0</a:t>
            </a:r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.6882 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25385" y="2666224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0</a:t>
            </a:r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.4588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5569497" y="3426346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0</a:t>
            </a:r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.4588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062848" y="1651222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1.4595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2527659" y="3046584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.417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5988313" y="3828054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1.251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1469625" y="3812263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.834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3804917" y="5362344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1971594" y="1678656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7158057" y="1612131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8248073" y="3534067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6209090" y="5186183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.834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4650730" y="1417441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4173784" y="4998335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1.6058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156264" y="3408356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317357" y="4728619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06226" y="2670670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802062" y="1219231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.6882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680757" y="1248795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1.147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119484" y="2857956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.4588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243576" y="3179978"/>
            <a:ext cx="1134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.4588</a:t>
            </a:r>
          </a:p>
          <a:p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1" y="5571141"/>
            <a:ext cx="2649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Sum(Hub^2): 4.78881676</a:t>
            </a:r>
          </a:p>
          <a:p>
            <a:r>
              <a:rPr lang="en-US" sz="1600" dirty="0" smtClean="0"/>
              <a:t>Sum(Auth^2): 5.26014225</a:t>
            </a:r>
            <a:endParaRPr 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3051014" y="5536461"/>
            <a:ext cx="3514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Norm(Hub): </a:t>
            </a:r>
            <a:r>
              <a:rPr lang="en-US" sz="1600" dirty="0" err="1" smtClean="0"/>
              <a:t>sqrt</a:t>
            </a:r>
            <a:r>
              <a:rPr lang="en-US" sz="1600" dirty="0" smtClean="0"/>
              <a:t>(4.78881676)</a:t>
            </a:r>
          </a:p>
          <a:p>
            <a:r>
              <a:rPr lang="en-US" sz="1600" dirty="0" smtClean="0"/>
              <a:t>Norm(</a:t>
            </a:r>
            <a:r>
              <a:rPr lang="en-US" sz="1600" dirty="0" err="1" smtClean="0"/>
              <a:t>Auth</a:t>
            </a:r>
            <a:r>
              <a:rPr lang="en-US" sz="1600" dirty="0" smtClean="0"/>
              <a:t>): </a:t>
            </a:r>
            <a:r>
              <a:rPr lang="en-US" sz="1600" dirty="0" err="1" smtClean="0"/>
              <a:t>sqrt</a:t>
            </a:r>
            <a:r>
              <a:rPr lang="en-US" sz="1600" dirty="0" smtClean="0"/>
              <a:t>(5.26014225)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1331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" dirty="0" smtClean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</a:rPr>
              <a:t>Example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206250" y="2033753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421611" y="2244249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650730" y="3242087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831888" y="3398944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783107" y="4101607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936694" y="4241982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4954569" y="3937026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163018" y="4150709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519041" y="2804710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722336" y="2957886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2430491" y="1738358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624763" y="1922637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1924933" y="3624630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138580" y="3781487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6839056" y="2900565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009548" y="3118423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6377782" y="1930536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565184" y="2094344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4" name="Straight Arrow Connector 3"/>
          <p:cNvCxnSpPr>
            <a:stCxn id="50" idx="6"/>
            <a:endCxn id="32" idx="2"/>
          </p:cNvCxnSpPr>
          <p:nvPr/>
        </p:nvCxnSpPr>
        <p:spPr>
          <a:xfrm>
            <a:off x="3124554" y="2079881"/>
            <a:ext cx="1081696" cy="295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56" idx="2"/>
            <a:endCxn id="32" idx="6"/>
          </p:cNvCxnSpPr>
          <p:nvPr/>
        </p:nvCxnSpPr>
        <p:spPr>
          <a:xfrm flipH="1">
            <a:off x="4900313" y="2272059"/>
            <a:ext cx="1477469" cy="1032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4" idx="1"/>
            <a:endCxn id="40" idx="6"/>
          </p:cNvCxnSpPr>
          <p:nvPr/>
        </p:nvCxnSpPr>
        <p:spPr>
          <a:xfrm flipH="1">
            <a:off x="4213104" y="3000595"/>
            <a:ext cx="2727595" cy="145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6" idx="3"/>
            <a:endCxn id="34" idx="7"/>
          </p:cNvCxnSpPr>
          <p:nvPr/>
        </p:nvCxnSpPr>
        <p:spPr>
          <a:xfrm flipH="1">
            <a:off x="5243150" y="2513551"/>
            <a:ext cx="1236275" cy="828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6" idx="2"/>
            <a:endCxn id="52" idx="6"/>
          </p:cNvCxnSpPr>
          <p:nvPr/>
        </p:nvCxnSpPr>
        <p:spPr>
          <a:xfrm flipH="1" flipV="1">
            <a:off x="2618996" y="3966153"/>
            <a:ext cx="1164111" cy="4769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6" idx="7"/>
            <a:endCxn id="34" idx="3"/>
          </p:cNvCxnSpPr>
          <p:nvPr/>
        </p:nvCxnSpPr>
        <p:spPr>
          <a:xfrm flipV="1">
            <a:off x="4375527" y="3825102"/>
            <a:ext cx="376846" cy="376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6" idx="0"/>
            <a:endCxn id="32" idx="4"/>
          </p:cNvCxnSpPr>
          <p:nvPr/>
        </p:nvCxnSpPr>
        <p:spPr>
          <a:xfrm flipV="1">
            <a:off x="4130139" y="2716798"/>
            <a:ext cx="423143" cy="13848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2" idx="7"/>
            <a:endCxn id="40" idx="2"/>
          </p:cNvCxnSpPr>
          <p:nvPr/>
        </p:nvCxnSpPr>
        <p:spPr>
          <a:xfrm flipV="1">
            <a:off x="2517353" y="3146233"/>
            <a:ext cx="1001688" cy="5784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36" idx="6"/>
            <a:endCxn id="38" idx="2"/>
          </p:cNvCxnSpPr>
          <p:nvPr/>
        </p:nvCxnSpPr>
        <p:spPr>
          <a:xfrm flipV="1">
            <a:off x="4477170" y="4278549"/>
            <a:ext cx="477399" cy="164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84969" y="3384422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</a:t>
            </a:r>
            <a:r>
              <a:rPr lang="en-US" sz="1400" dirty="0"/>
              <a:t>.2085</a:t>
            </a:r>
            <a:endParaRPr lang="en-US" sz="1400" dirty="0" smtClean="0"/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.2294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924902" y="1242561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</a:t>
            </a:r>
            <a:r>
              <a:rPr lang="en-US" sz="1400" dirty="0"/>
              <a:t>.2085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0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6723580" y="1257411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.4170</a:t>
            </a:r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0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7780926" y="3101410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</a:t>
            </a:r>
            <a:r>
              <a:rPr lang="en-US" sz="1400" dirty="0"/>
              <a:t>.2085</a:t>
            </a:r>
            <a:endParaRPr lang="en-US" sz="1400" dirty="0" smtClean="0"/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0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3344537" y="4924573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.8340</a:t>
            </a:r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0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5770673" y="4752900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0</a:t>
            </a:r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.2294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4094272" y="1452436"/>
            <a:ext cx="1057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0</a:t>
            </a:r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.6882 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25385" y="2666224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0</a:t>
            </a:r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.4588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5569497" y="3426346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0</a:t>
            </a:r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.4588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062848" y="1651222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1.4595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2527659" y="3046584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.417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5988313" y="3828054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1.251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1469625" y="3812263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.834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3804917" y="5362344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1971594" y="1678656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7158057" y="1612131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8248073" y="3534067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6209090" y="5186183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.834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4650730" y="1417441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4173784" y="4998335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1.6058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156264" y="3408356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317357" y="4728619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06226" y="2670670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802062" y="1219231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.6882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680757" y="1248795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1.147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119484" y="2857956"/>
            <a:ext cx="113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.4588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243576" y="3179978"/>
            <a:ext cx="1134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.4588</a:t>
            </a:r>
          </a:p>
          <a:p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1" y="5571141"/>
            <a:ext cx="2649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Sum(Hub^2): 4.78881676</a:t>
            </a:r>
          </a:p>
          <a:p>
            <a:r>
              <a:rPr lang="en-US" sz="1600" dirty="0" smtClean="0"/>
              <a:t>Sum(Auth^2): 5.26014225</a:t>
            </a:r>
            <a:endParaRPr 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3051013" y="5536461"/>
            <a:ext cx="5197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Norm(Hub): </a:t>
            </a:r>
            <a:r>
              <a:rPr lang="en-US" sz="1600" dirty="0" err="1" smtClean="0"/>
              <a:t>sqrt</a:t>
            </a:r>
            <a:r>
              <a:rPr lang="en-US" sz="1600" dirty="0" smtClean="0"/>
              <a:t>(4.78881676)=</a:t>
            </a:r>
            <a:r>
              <a:rPr lang="en-US" sz="1600" dirty="0"/>
              <a:t> </a:t>
            </a:r>
            <a:r>
              <a:rPr lang="en-US" sz="1600" dirty="0" smtClean="0"/>
              <a:t>2.1883</a:t>
            </a:r>
          </a:p>
          <a:p>
            <a:r>
              <a:rPr lang="en-US" sz="1600" dirty="0" smtClean="0"/>
              <a:t>Norm(</a:t>
            </a:r>
            <a:r>
              <a:rPr lang="en-US" sz="1600" dirty="0" err="1" smtClean="0"/>
              <a:t>Auth</a:t>
            </a:r>
            <a:r>
              <a:rPr lang="en-US" sz="1600" dirty="0" smtClean="0"/>
              <a:t>): </a:t>
            </a:r>
            <a:r>
              <a:rPr lang="en-US" sz="1600" dirty="0" err="1" smtClean="0"/>
              <a:t>sqrt</a:t>
            </a:r>
            <a:r>
              <a:rPr lang="en-US" sz="1600" dirty="0" smtClean="0"/>
              <a:t>(5.26014225)= </a:t>
            </a:r>
            <a:r>
              <a:rPr lang="en-US" sz="1600" dirty="0"/>
              <a:t>2.2935</a:t>
            </a:r>
          </a:p>
        </p:txBody>
      </p:sp>
    </p:spTree>
    <p:extLst>
      <p:ext uri="{BB962C8B-B14F-4D97-AF65-F5344CB8AC3E}">
        <p14:creationId xmlns:p14="http://schemas.microsoft.com/office/powerpoint/2010/main" val="160692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" dirty="0" smtClean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</a:rPr>
              <a:t>Example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206250" y="2033753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421611" y="2244249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650730" y="3242087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831888" y="3398944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783107" y="4101607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936694" y="4241982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4954569" y="3937026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163018" y="4150709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519041" y="2804710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722336" y="2957886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2430491" y="1738358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624763" y="1922637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1924933" y="3624630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138580" y="3781487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6839056" y="2900565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009548" y="3118423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6377782" y="1930536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565184" y="2094344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4" name="Straight Arrow Connector 3"/>
          <p:cNvCxnSpPr>
            <a:stCxn id="50" idx="6"/>
            <a:endCxn id="32" idx="2"/>
          </p:cNvCxnSpPr>
          <p:nvPr/>
        </p:nvCxnSpPr>
        <p:spPr>
          <a:xfrm>
            <a:off x="3124554" y="2079881"/>
            <a:ext cx="1081696" cy="295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56" idx="2"/>
            <a:endCxn id="32" idx="6"/>
          </p:cNvCxnSpPr>
          <p:nvPr/>
        </p:nvCxnSpPr>
        <p:spPr>
          <a:xfrm flipH="1">
            <a:off x="4900313" y="2272059"/>
            <a:ext cx="1477469" cy="1032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4" idx="1"/>
            <a:endCxn id="40" idx="6"/>
          </p:cNvCxnSpPr>
          <p:nvPr/>
        </p:nvCxnSpPr>
        <p:spPr>
          <a:xfrm flipH="1">
            <a:off x="4213104" y="3000595"/>
            <a:ext cx="2727595" cy="145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6" idx="3"/>
            <a:endCxn id="34" idx="7"/>
          </p:cNvCxnSpPr>
          <p:nvPr/>
        </p:nvCxnSpPr>
        <p:spPr>
          <a:xfrm flipH="1">
            <a:off x="5243150" y="2513551"/>
            <a:ext cx="1236275" cy="828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6" idx="2"/>
            <a:endCxn id="52" idx="6"/>
          </p:cNvCxnSpPr>
          <p:nvPr/>
        </p:nvCxnSpPr>
        <p:spPr>
          <a:xfrm flipH="1" flipV="1">
            <a:off x="2618996" y="3966153"/>
            <a:ext cx="1164111" cy="4769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6" idx="7"/>
            <a:endCxn id="34" idx="3"/>
          </p:cNvCxnSpPr>
          <p:nvPr/>
        </p:nvCxnSpPr>
        <p:spPr>
          <a:xfrm flipV="1">
            <a:off x="4375527" y="3825102"/>
            <a:ext cx="376846" cy="376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6" idx="0"/>
            <a:endCxn id="32" idx="4"/>
          </p:cNvCxnSpPr>
          <p:nvPr/>
        </p:nvCxnSpPr>
        <p:spPr>
          <a:xfrm flipV="1">
            <a:off x="4130139" y="2716798"/>
            <a:ext cx="423143" cy="13848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2" idx="7"/>
            <a:endCxn id="40" idx="2"/>
          </p:cNvCxnSpPr>
          <p:nvPr/>
        </p:nvCxnSpPr>
        <p:spPr>
          <a:xfrm flipV="1">
            <a:off x="2517353" y="3146233"/>
            <a:ext cx="1001688" cy="5784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36" idx="6"/>
            <a:endCxn id="38" idx="2"/>
          </p:cNvCxnSpPr>
          <p:nvPr/>
        </p:nvCxnSpPr>
        <p:spPr>
          <a:xfrm flipV="1">
            <a:off x="4477170" y="4278549"/>
            <a:ext cx="477399" cy="164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84969" y="3384422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.2096</a:t>
            </a:r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.3636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924902" y="1242561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.3144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0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6723580" y="1257411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.</a:t>
            </a:r>
            <a:r>
              <a:rPr lang="en-US" sz="1400" dirty="0"/>
              <a:t> 5241</a:t>
            </a:r>
            <a:endParaRPr lang="en-US" sz="1400" dirty="0" smtClean="0"/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0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7780926" y="3101410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.2096</a:t>
            </a:r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0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3344537" y="4924573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.7338</a:t>
            </a:r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0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5770673" y="4752900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0</a:t>
            </a:r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.3636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4094272" y="1452436"/>
            <a:ext cx="1887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0</a:t>
            </a:r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.6363 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25385" y="2666224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0</a:t>
            </a:r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.</a:t>
            </a:r>
            <a:r>
              <a:rPr lang="en-US" sz="1400" dirty="0"/>
              <a:t> 1818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569497" y="3426346"/>
            <a:ext cx="118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Hub: 0</a:t>
            </a:r>
          </a:p>
          <a:p>
            <a:r>
              <a:rPr lang="en-US" sz="1400" dirty="0" err="1" smtClean="0"/>
              <a:t>Auth</a:t>
            </a:r>
            <a:r>
              <a:rPr lang="en-US" sz="1400" dirty="0" smtClean="0"/>
              <a:t>: .5454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4000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Global ordering not always correct</a:t>
            </a:r>
          </a:p>
          <a:p>
            <a:pPr lvl="1"/>
            <a:r>
              <a:rPr lang="en-US" dirty="0" smtClean="0"/>
              <a:t>‘Trees’ on Yahoo.com</a:t>
            </a:r>
          </a:p>
          <a:p>
            <a:pPr lvl="1"/>
            <a:r>
              <a:rPr lang="en-US" dirty="0" smtClean="0"/>
              <a:t>Yahoo.com has a higher </a:t>
            </a:r>
            <a:r>
              <a:rPr lang="en-US" dirty="0" err="1" smtClean="0"/>
              <a:t>Pagerank</a:t>
            </a:r>
            <a:r>
              <a:rPr lang="en-US" dirty="0" smtClean="0"/>
              <a:t> than botany journal</a:t>
            </a:r>
          </a:p>
          <a:p>
            <a:r>
              <a:rPr lang="en-US" dirty="0" smtClean="0"/>
              <a:t>Site may not contain search term</a:t>
            </a:r>
          </a:p>
          <a:p>
            <a:pPr lvl="1"/>
            <a:r>
              <a:rPr lang="en-US" dirty="0" smtClean="0"/>
              <a:t>“Search engine” does not appear on yahoo, </a:t>
            </a:r>
            <a:r>
              <a:rPr lang="en-US" dirty="0" err="1" smtClean="0"/>
              <a:t>bing</a:t>
            </a:r>
            <a:r>
              <a:rPr lang="en-US" dirty="0" smtClean="0"/>
              <a:t>, google</a:t>
            </a:r>
          </a:p>
          <a:p>
            <a:pPr lvl="1"/>
            <a:r>
              <a:rPr lang="en-US" dirty="0" smtClean="0"/>
              <a:t>“Automobile manufacturer” on Honda, Toyota, Ford, etc.</a:t>
            </a:r>
          </a:p>
          <a:p>
            <a:pPr lvl="1"/>
            <a:r>
              <a:rPr lang="en-US" dirty="0" smtClean="0"/>
              <a:t>Nickname – “Big Blue”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96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Proven to converge</a:t>
            </a:r>
          </a:p>
          <a:p>
            <a:r>
              <a:rPr lang="en-US" dirty="0" smtClean="0"/>
              <a:t>No “dead ends” like PageRank</a:t>
            </a:r>
          </a:p>
          <a:p>
            <a:pPr lvl="1"/>
            <a:r>
              <a:rPr lang="en-US" dirty="0" smtClean="0"/>
              <a:t>Don’t need random jumps</a:t>
            </a:r>
          </a:p>
          <a:p>
            <a:r>
              <a:rPr lang="en-US" dirty="0" smtClean="0"/>
              <a:t>Natural organization of WWW</a:t>
            </a:r>
          </a:p>
          <a:p>
            <a:pPr lvl="1"/>
            <a:r>
              <a:rPr lang="en-US" dirty="0" smtClean="0"/>
              <a:t>Index nodes and Reference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30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Pages</a:t>
            </a:r>
          </a:p>
          <a:p>
            <a:pPr lvl="1"/>
            <a:r>
              <a:rPr lang="en-US" dirty="0" smtClean="0"/>
              <a:t>Start algorithm with a few pages that point to page</a:t>
            </a:r>
          </a:p>
          <a:p>
            <a:r>
              <a:rPr lang="en-US" dirty="0" smtClean="0"/>
              <a:t>Multiple Hubs and Authorities</a:t>
            </a:r>
          </a:p>
          <a:p>
            <a:pPr lvl="1"/>
            <a:r>
              <a:rPr lang="en-US" dirty="0" smtClean="0"/>
              <a:t>Jaguar</a:t>
            </a:r>
          </a:p>
          <a:p>
            <a:pPr lvl="1"/>
            <a:r>
              <a:rPr lang="en-US" dirty="0" smtClean="0"/>
              <a:t>Polarizing issue: abortion</a:t>
            </a:r>
          </a:p>
          <a:p>
            <a:pPr lvl="1"/>
            <a:r>
              <a:rPr lang="en-US" dirty="0" smtClean="0"/>
              <a:t>Clustering</a:t>
            </a:r>
          </a:p>
          <a:p>
            <a:pPr lvl="1"/>
            <a:r>
              <a:rPr lang="en-US" dirty="0" smtClean="0"/>
              <a:t>Need similarity function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studies</a:t>
            </a:r>
          </a:p>
          <a:p>
            <a:pPr lvl="1"/>
            <a:r>
              <a:rPr lang="en-US" dirty="0" smtClean="0"/>
              <a:t>Used additional heuristics: anchor text</a:t>
            </a:r>
          </a:p>
          <a:p>
            <a:r>
              <a:rPr lang="en-US" dirty="0" smtClean="0"/>
              <a:t>CLEVER</a:t>
            </a:r>
          </a:p>
          <a:p>
            <a:pPr lvl="1"/>
            <a:r>
              <a:rPr lang="en-US" dirty="0" smtClean="0"/>
              <a:t>50% CLEVER &gt; Yahoo</a:t>
            </a:r>
          </a:p>
          <a:p>
            <a:pPr lvl="1"/>
            <a:r>
              <a:rPr lang="en-US" dirty="0" smtClean="0"/>
              <a:t>31% CLEVER = Yahoo</a:t>
            </a:r>
          </a:p>
          <a:p>
            <a:pPr lvl="1"/>
            <a:r>
              <a:rPr lang="en-US" dirty="0"/>
              <a:t>19% CLEVER </a:t>
            </a:r>
            <a:r>
              <a:rPr lang="en-US" dirty="0" smtClean="0"/>
              <a:t>&lt; Yahoo</a:t>
            </a:r>
          </a:p>
          <a:p>
            <a:r>
              <a:rPr lang="en-US" dirty="0" smtClean="0"/>
              <a:t>Said to be used by </a:t>
            </a:r>
            <a:r>
              <a:rPr lang="en-US" dirty="0" err="1" smtClean="0"/>
              <a:t>Teoma</a:t>
            </a:r>
            <a:endParaRPr lang="en-US" dirty="0"/>
          </a:p>
          <a:p>
            <a:pPr lvl="1"/>
            <a:r>
              <a:rPr lang="en-US" dirty="0" smtClean="0"/>
              <a:t>Purchased by Ask.com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6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Communities of Hubs and Authorities</a:t>
            </a:r>
          </a:p>
          <a:p>
            <a:r>
              <a:rPr lang="en-US" dirty="0" smtClean="0"/>
              <a:t>Modeling user traffic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8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8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1" dirty="0">
                <a:latin typeface="Arial"/>
              </a:rPr>
              <a:t>Background</a:t>
            </a:r>
            <a:endParaRPr lang="en-US" dirty="0"/>
          </a:p>
          <a:p>
            <a:r>
              <a:rPr lang="en-US" spc="-1" dirty="0" smtClean="0">
                <a:latin typeface="Arial"/>
              </a:rPr>
              <a:t>Differences from PageRank</a:t>
            </a:r>
            <a:endParaRPr lang="en-US" dirty="0"/>
          </a:p>
          <a:p>
            <a:r>
              <a:rPr lang="en-US" spc="-1" dirty="0">
                <a:latin typeface="Arial"/>
              </a:rPr>
              <a:t>Definitions</a:t>
            </a:r>
            <a:endParaRPr lang="en-US" dirty="0"/>
          </a:p>
          <a:p>
            <a:r>
              <a:rPr lang="en-US" spc="-1" dirty="0">
                <a:latin typeface="Arial"/>
              </a:rPr>
              <a:t>Algorithms</a:t>
            </a:r>
            <a:endParaRPr lang="en-US" dirty="0"/>
          </a:p>
          <a:p>
            <a:r>
              <a:rPr lang="en-US" spc="-1" dirty="0">
                <a:latin typeface="Arial"/>
              </a:rPr>
              <a:t>Example</a:t>
            </a:r>
            <a:endParaRPr lang="en-US" dirty="0"/>
          </a:p>
          <a:p>
            <a:r>
              <a:rPr lang="en-US" spc="-1" dirty="0" smtClean="0">
                <a:latin typeface="Arial"/>
              </a:rPr>
              <a:t>Extensions &amp; </a:t>
            </a:r>
            <a:r>
              <a:rPr lang="en-US" spc="-1" smtClean="0">
                <a:latin typeface="Arial"/>
              </a:rPr>
              <a:t>Further Work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4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</a:rPr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Published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in 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1999</a:t>
            </a:r>
          </a:p>
          <a:p>
            <a:pPr lvl="1"/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1997 IBM Report </a:t>
            </a:r>
          </a:p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9500 citations</a:t>
            </a:r>
            <a:endParaRPr lang="en-US" dirty="0"/>
          </a:p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Inspired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by 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Garfield, </a:t>
            </a:r>
            <a:r>
              <a:rPr lang="en-US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Pinski-Narin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factor</a:t>
            </a:r>
            <a:endParaRPr lang="en-US" dirty="0"/>
          </a:p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Similar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PageRank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0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" dirty="0">
                <a:latin typeface="Arial"/>
              </a:rPr>
              <a:t>Differences from 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Focused Subgraph</a:t>
            </a:r>
          </a:p>
          <a:p>
            <a:r>
              <a:rPr lang="en-US" dirty="0" smtClean="0"/>
              <a:t>Query Time Processing</a:t>
            </a:r>
          </a:p>
          <a:p>
            <a:r>
              <a:rPr lang="en-US" dirty="0" smtClean="0"/>
              <a:t>Two scores per page: hub and authority</a:t>
            </a:r>
          </a:p>
          <a:p>
            <a:r>
              <a:rPr lang="en-US" dirty="0" smtClean="0"/>
              <a:t>Independent of search engine</a:t>
            </a:r>
            <a:endParaRPr lang="en-US" dirty="0"/>
          </a:p>
          <a:p>
            <a:r>
              <a:rPr lang="en-US" dirty="0" smtClean="0"/>
              <a:t>In-links and out-links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01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</a:rPr>
              <a:t>Hubs and Authorities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Hubs have links to multiple authoritative pages</a:t>
            </a:r>
          </a:p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Authoritative pages are relevant to the user’s query</a:t>
            </a:r>
            <a:endParaRPr lang="en-US" dirty="0"/>
          </a:p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good hub points to many good authorities</a:t>
            </a:r>
            <a:endParaRPr lang="en-US" dirty="0"/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A good authority is pointed to by many good hubs.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65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</a:rPr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Start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with root set</a:t>
            </a:r>
            <a:endParaRPr lang="en-US" dirty="0"/>
          </a:p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Add pages that link to or from root set</a:t>
            </a:r>
            <a:endParaRPr lang="en-US" dirty="0"/>
          </a:p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For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each round: </a:t>
            </a:r>
            <a:endParaRPr lang="en-US" dirty="0" smtClean="0"/>
          </a:p>
          <a:p>
            <a:pPr lvl="1"/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Calculate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new </a:t>
            </a:r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authority scores</a:t>
            </a:r>
          </a:p>
          <a:p>
            <a:pPr lvl="1"/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Calculate new hub scores</a:t>
            </a:r>
            <a:endParaRPr lang="en-US" dirty="0"/>
          </a:p>
          <a:p>
            <a:pPr lvl="1"/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Normalize scores</a:t>
            </a:r>
            <a:endParaRPr lang="en-US" dirty="0" smtClean="0"/>
          </a:p>
          <a:p>
            <a:pPr lvl="1"/>
            <a:r>
              <a:rPr lang="en-U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Update scores with new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18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" dirty="0" smtClean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</a:rPr>
              <a:t>Example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4206250" y="2033753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421611" y="2244249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650730" y="3242087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831888" y="3398944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3783107" y="4101607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936694" y="4241982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4954569" y="3937026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163018" y="4150709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3519041" y="2804710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722336" y="2957886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2" idx="7"/>
            <a:endCxn id="40" idx="3"/>
          </p:cNvCxnSpPr>
          <p:nvPr/>
        </p:nvCxnSpPr>
        <p:spPr>
          <a:xfrm flipV="1">
            <a:off x="4375527" y="3825102"/>
            <a:ext cx="376846" cy="376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2" idx="0"/>
            <a:endCxn id="38" idx="4"/>
          </p:cNvCxnSpPr>
          <p:nvPr/>
        </p:nvCxnSpPr>
        <p:spPr>
          <a:xfrm flipV="1">
            <a:off x="4130139" y="2716798"/>
            <a:ext cx="423143" cy="13848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2" idx="6"/>
            <a:endCxn id="44" idx="2"/>
          </p:cNvCxnSpPr>
          <p:nvPr/>
        </p:nvCxnSpPr>
        <p:spPr>
          <a:xfrm flipV="1">
            <a:off x="4477170" y="4278549"/>
            <a:ext cx="477399" cy="164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7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" dirty="0" smtClean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</a:rPr>
              <a:t>Example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32461" y="1961001"/>
            <a:ext cx="2996587" cy="3053509"/>
          </a:xfrm>
          <a:prstGeom prst="ellipse">
            <a:avLst/>
          </a:prstGeom>
          <a:solidFill>
            <a:schemeClr val="accent3">
              <a:lumMod val="75000"/>
              <a:alpha val="46000"/>
            </a:schemeClr>
          </a:soli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206250" y="2033753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421611" y="2244249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4650730" y="3242087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831888" y="3398944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3783107" y="4101607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936694" y="4241982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4954569" y="3937026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163018" y="4150709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3519041" y="2804710"/>
            <a:ext cx="694063" cy="683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 cmpd="sng">
            <a:solidFill>
              <a:schemeClr val="accent1"/>
            </a:solidFill>
            <a:prstDash val="solid"/>
            <a:headEnd type="diamond"/>
            <a:tailEnd type="stealth" w="lg" len="lg"/>
          </a:ln>
          <a:effectLst>
            <a:outerShdw blurRad="40000" dist="63500" dir="396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3722336" y="2957886"/>
            <a:ext cx="3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55" idx="7"/>
            <a:endCxn id="53" idx="3"/>
          </p:cNvCxnSpPr>
          <p:nvPr/>
        </p:nvCxnSpPr>
        <p:spPr>
          <a:xfrm flipV="1">
            <a:off x="4375527" y="3825102"/>
            <a:ext cx="376846" cy="376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5" idx="0"/>
            <a:endCxn id="51" idx="4"/>
          </p:cNvCxnSpPr>
          <p:nvPr/>
        </p:nvCxnSpPr>
        <p:spPr>
          <a:xfrm flipV="1">
            <a:off x="4130139" y="2716798"/>
            <a:ext cx="423143" cy="13848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5" idx="6"/>
            <a:endCxn id="57" idx="2"/>
          </p:cNvCxnSpPr>
          <p:nvPr/>
        </p:nvCxnSpPr>
        <p:spPr>
          <a:xfrm flipV="1">
            <a:off x="4477170" y="4278549"/>
            <a:ext cx="477399" cy="164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00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8100">
          <a:prstDash val="dash"/>
          <a:headEnd type="diamond"/>
          <a:tailEnd type="stealth" w="lg" len="lg"/>
        </a:ln>
        <a:effectLst>
          <a:outerShdw blurRad="40000" dist="63500" dir="3960000" rotWithShape="0">
            <a:srgbClr val="000000">
              <a:alpha val="38000"/>
            </a:srgb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2848</TotalTime>
  <Words>1359</Words>
  <Application>Microsoft Office PowerPoint</Application>
  <PresentationFormat>On-screen Show (4:3)</PresentationFormat>
  <Paragraphs>488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Authoritative sources in a hyperlinked environment</vt:lpstr>
      <vt:lpstr>Motivation</vt:lpstr>
      <vt:lpstr>Intro</vt:lpstr>
      <vt:lpstr>Background</vt:lpstr>
      <vt:lpstr>Differences from PageRank</vt:lpstr>
      <vt:lpstr>Hubs and Authorities</vt:lpstr>
      <vt:lpstr>Algorithm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Details</vt:lpstr>
      <vt:lpstr>Extensions</vt:lpstr>
      <vt:lpstr>Success</vt:lpstr>
      <vt:lpstr>Further Work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and Resource Modeling in Highly-Concurrent OLTP Workloads</dc:title>
  <dc:creator>Sina</dc:creator>
  <cp:lastModifiedBy>Isaac Bowen</cp:lastModifiedBy>
  <cp:revision>108</cp:revision>
  <dcterms:created xsi:type="dcterms:W3CDTF">2013-06-20T16:28:05Z</dcterms:created>
  <dcterms:modified xsi:type="dcterms:W3CDTF">2015-10-29T15:08:34Z</dcterms:modified>
</cp:coreProperties>
</file>