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71" r:id="rId4"/>
    <p:sldId id="269" r:id="rId5"/>
    <p:sldId id="272" r:id="rId6"/>
    <p:sldId id="267" r:id="rId7"/>
    <p:sldId id="257" r:id="rId8"/>
    <p:sldId id="261" r:id="rId9"/>
    <p:sldId id="26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59" r:id="rId25"/>
    <p:sldId id="263" r:id="rId26"/>
    <p:sldId id="264" r:id="rId27"/>
    <p:sldId id="290" r:id="rId28"/>
    <p:sldId id="265" r:id="rId29"/>
    <p:sldId id="291" r:id="rId30"/>
    <p:sldId id="260" r:id="rId31"/>
    <p:sldId id="293" r:id="rId32"/>
    <p:sldId id="266" r:id="rId33"/>
    <p:sldId id="297" r:id="rId34"/>
    <p:sldId id="298" r:id="rId35"/>
    <p:sldId id="296" r:id="rId36"/>
    <p:sldId id="295" r:id="rId37"/>
    <p:sldId id="29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5" autoAdjust="0"/>
    <p:restoredTop sz="91136" autoAdjust="0"/>
  </p:normalViewPr>
  <p:slideViewPr>
    <p:cSldViewPr>
      <p:cViewPr varScale="1">
        <p:scale>
          <a:sx n="78" d="100"/>
          <a:sy n="78" d="100"/>
        </p:scale>
        <p:origin x="-3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EA6-1C0F-46C6-B86C-36D4890E0933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47418-53A2-4EAB-8A43-853CB7DCA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1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lung cancer cell line vs matched normal lymphoblast,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Nannya</a:t>
            </a:r>
            <a:r>
              <a:rPr lang="en-US" altLang="ko-KR" dirty="0" smtClean="0"/>
              <a:t> et al Cancer Res 2005;65:6071-6079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C5A136-6996-4D32-BDE3-B9A120A9538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B4B8F1-282E-4BDE-9955-1B2A61D1EB8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CD6B61-9C42-48D6-ABAB-4EC80E1B1DF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HSLM (Heterogeneous</a:t>
            </a:r>
            <a:r>
              <a:rPr lang="en-US" altLang="ko-KR" baseline="0" dirty="0" smtClean="0"/>
              <a:t> Shifting Level Model): A sort of HHMM (Heterogeneous Hidden Markov Model)</a:t>
            </a:r>
          </a:p>
          <a:p>
            <a:r>
              <a:rPr lang="en-US" altLang="ko-KR" baseline="0" dirty="0" err="1" smtClean="0"/>
              <a:t>FastCall</a:t>
            </a:r>
            <a:r>
              <a:rPr lang="en-US" altLang="ko-KR" baseline="0" smtClean="0"/>
              <a:t>: Gaussian Mixture </a:t>
            </a:r>
            <a:r>
              <a:rPr lang="en-US" altLang="ko-KR" baseline="0" dirty="0" smtClean="0"/>
              <a:t>model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9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2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real	203m16.840s = 3H 30M</a:t>
            </a:r>
          </a:p>
          <a:p>
            <a:r>
              <a:rPr lang="en-US" altLang="ko-KR" dirty="0" smtClean="0"/>
              <a:t>user	111m4.957s</a:t>
            </a:r>
          </a:p>
          <a:p>
            <a:r>
              <a:rPr lang="en-US" altLang="ko-KR" dirty="0" smtClean="0"/>
              <a:t>sys	60m19.430s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9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Analyzed samples: </a:t>
            </a:r>
          </a:p>
          <a:p>
            <a:r>
              <a:rPr lang="en-US" altLang="ko-KR" dirty="0" smtClean="0"/>
              <a:t>CHET_58_1D CHET_58_ND</a:t>
            </a:r>
          </a:p>
          <a:p>
            <a:r>
              <a:rPr lang="en-US" altLang="ko-KR" dirty="0" smtClean="0"/>
              <a:t>real	30m43.641s</a:t>
            </a:r>
          </a:p>
          <a:p>
            <a:r>
              <a:rPr lang="en-US" altLang="ko-KR" dirty="0" smtClean="0"/>
              <a:t>user	39m13.003s</a:t>
            </a:r>
          </a:p>
          <a:p>
            <a:r>
              <a:rPr lang="en-US" altLang="ko-KR" dirty="0" smtClean="0"/>
              <a:t>sys	4m8.588s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7418-53A2-4EAB-8A43-853CB7DCA90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CNA detection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ExomeSeq</a:t>
            </a:r>
            <a:r>
              <a:rPr lang="en-US" altLang="ko-KR" dirty="0" smtClean="0"/>
              <a:t> data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가톨릭대학교 의과대학</a:t>
            </a:r>
            <a:endParaRPr lang="en-US" altLang="ko-KR" dirty="0" smtClean="0"/>
          </a:p>
          <a:p>
            <a:r>
              <a:rPr lang="ko-KR" altLang="en-US" dirty="0" smtClean="0"/>
              <a:t>인간 유전체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연구소</a:t>
            </a:r>
            <a:endParaRPr lang="en-US" altLang="ko-KR" dirty="0" smtClean="0"/>
          </a:p>
          <a:p>
            <a:r>
              <a:rPr lang="ko-KR" altLang="en-US" dirty="0" smtClean="0"/>
              <a:t>노규</a:t>
            </a:r>
            <a:r>
              <a:rPr lang="ko-KR" altLang="en-US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13415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ko-KR" smtClean="0"/>
              <a:t>Review</a:t>
            </a:r>
            <a:endParaRPr lang="ko-KR" altLang="en-US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73238"/>
            <a:ext cx="8297863" cy="3024187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5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en-US" altLang="ko-KR" smtClean="0"/>
              <a:t>Why is SV calling challenging?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95288" y="1341438"/>
            <a:ext cx="8064500" cy="4606925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/>
            <a:r>
              <a:rPr lang="en-US" altLang="ko-KR" smtClean="0"/>
              <a:t>Artifacts </a:t>
            </a:r>
          </a:p>
          <a:p>
            <a:pPr marL="857250" lvl="1" indent="-457200" eaLnBrk="1" hangingPunct="1"/>
            <a:r>
              <a:rPr lang="en-US" altLang="ko-KR" smtClean="0"/>
              <a:t>Millions of chimeric molecules generated during library construction</a:t>
            </a:r>
          </a:p>
          <a:p>
            <a:pPr marL="857250" lvl="1" indent="-457200" eaLnBrk="1" hangingPunct="1"/>
            <a:r>
              <a:rPr lang="en-US" altLang="ko-KR" smtClean="0"/>
              <a:t>Read depth varies across the genome and libraries</a:t>
            </a:r>
          </a:p>
          <a:p>
            <a:pPr marL="857250" lvl="1" indent="-457200" eaLnBrk="1" hangingPunct="1"/>
            <a:r>
              <a:rPr lang="en-US" altLang="ko-KR" smtClean="0"/>
              <a:t>Alignment algorithms are misled by the genome’s repeats</a:t>
            </a:r>
          </a:p>
          <a:p>
            <a:pPr marL="457200" indent="-457200" eaLnBrk="1" hangingPunct="1"/>
            <a:r>
              <a:rPr lang="en-US" altLang="ko-KR" smtClean="0"/>
              <a:t>Low coverage sequencing</a:t>
            </a:r>
          </a:p>
          <a:p>
            <a:pPr marL="857250" lvl="1" indent="-457200" eaLnBrk="1" hangingPunct="1"/>
            <a:r>
              <a:rPr lang="en-US" altLang="ko-KR" smtClean="0"/>
              <a:t>False discoveries can accumulate across genomes</a:t>
            </a:r>
          </a:p>
          <a:p>
            <a:pPr marL="457200" indent="-457200" eaLnBrk="1" hangingPunct="1"/>
            <a:r>
              <a:rPr lang="en-US" altLang="ko-KR" smtClean="0"/>
              <a:t>Deeply sequenced genomes </a:t>
            </a:r>
          </a:p>
          <a:p>
            <a:pPr marL="857250" lvl="1" indent="-457200" eaLnBrk="1" hangingPunct="1"/>
            <a:r>
              <a:rPr lang="en-US" altLang="ko-KR" smtClean="0"/>
              <a:t>Increased depth can help, but methodology is more important</a:t>
            </a:r>
          </a:p>
          <a:p>
            <a:pPr marL="457200" indent="-457200" eaLnBrk="1" hangingPunct="1"/>
            <a:endParaRPr lang="en-US" altLang="ko-KR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23850" y="6381750"/>
            <a:ext cx="850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source: http://www.broadinstitute.org/software/genomestrip/workshop-presentations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585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395288" y="188640"/>
            <a:ext cx="8229600" cy="13681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Five CNV detection methods using NGS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827088" y="1557338"/>
            <a:ext cx="7993384" cy="4391025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buFont typeface="Arial" charset="0"/>
              <a:buAutoNum type="arabicParenR"/>
            </a:pPr>
            <a:r>
              <a:rPr lang="en-US" altLang="ko-KR" dirty="0" smtClean="0"/>
              <a:t>DOC (Depth of Coverage)</a:t>
            </a:r>
          </a:p>
          <a:p>
            <a:pPr marL="457200" indent="-457200" eaLnBrk="1" hangingPunct="1">
              <a:buFont typeface="Arial" charset="0"/>
              <a:buAutoNum type="arabicParenR"/>
            </a:pPr>
            <a:r>
              <a:rPr lang="en-US" altLang="ko-KR" dirty="0" smtClean="0"/>
              <a:t>PEM (Paired End Mapping)</a:t>
            </a:r>
          </a:p>
          <a:p>
            <a:pPr marL="457200" indent="-457200" eaLnBrk="1" hangingPunct="1">
              <a:buFont typeface="Arial" charset="0"/>
              <a:buAutoNum type="arabicParenR"/>
            </a:pPr>
            <a:r>
              <a:rPr lang="en-US" altLang="ko-KR" dirty="0" smtClean="0"/>
              <a:t>SR (Split Read)</a:t>
            </a:r>
          </a:p>
          <a:p>
            <a:pPr marL="457200" indent="-457200" eaLnBrk="1" hangingPunct="1">
              <a:buFont typeface="Arial" charset="0"/>
              <a:buAutoNum type="arabicParenR"/>
            </a:pPr>
            <a:r>
              <a:rPr lang="en-US" altLang="ko-KR" dirty="0" smtClean="0"/>
              <a:t>Assembly Based</a:t>
            </a:r>
          </a:p>
          <a:p>
            <a:pPr marL="457200" indent="-457200" eaLnBrk="1" hangingPunct="1">
              <a:buFont typeface="Arial" charset="0"/>
              <a:buNone/>
            </a:pPr>
            <a:r>
              <a:rPr lang="en-US" altLang="ko-KR" dirty="0" smtClean="0"/>
              <a:t>5) Combinatorial approach (ex. DOC + PEM)</a:t>
            </a:r>
          </a:p>
          <a:p>
            <a:pPr marL="457200" indent="-457200" eaLnBrk="1" hangingPunct="1">
              <a:buFont typeface="Arial" charset="0"/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457200" indent="-457200" eaLnBrk="1" hangingPunct="1">
              <a:buFont typeface="Arial" charset="0"/>
              <a:buNone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1) ~ 3) require first mapping reads to a known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313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DOC (Depth of Coverage)</a:t>
            </a:r>
          </a:p>
        </p:txBody>
      </p:sp>
      <p:sp>
        <p:nvSpPr>
          <p:cNvPr id="9219" name="내용 개체 틀 3"/>
          <p:cNvSpPr>
            <a:spLocks noGrp="1"/>
          </p:cNvSpPr>
          <p:nvPr>
            <p:ph idx="1"/>
          </p:nvPr>
        </p:nvSpPr>
        <p:spPr>
          <a:xfrm>
            <a:off x="395288" y="1484313"/>
            <a:ext cx="3816350" cy="4525962"/>
          </a:xfrm>
        </p:spPr>
        <p:txBody>
          <a:bodyPr/>
          <a:lstStyle/>
          <a:p>
            <a:r>
              <a:rPr lang="en-US" altLang="ko-KR" sz="2000" smtClean="0"/>
              <a:t>Most DOC methods count the number of reads that fall in each pre-specified window of a certain size</a:t>
            </a:r>
          </a:p>
          <a:p>
            <a:r>
              <a:rPr lang="en-US" altLang="ko-KR" sz="2000" smtClean="0"/>
              <a:t>Similar to intensity data in aCGH: two samples can be compared to detect relative gains and losses</a:t>
            </a:r>
          </a:p>
          <a:p>
            <a:r>
              <a:rPr lang="en-US" altLang="ko-KR" sz="2000" smtClean="0"/>
              <a:t>A lower than expected DOC  indicates deletion and a higher than expected DOC indicates duplication. </a:t>
            </a:r>
          </a:p>
          <a:p>
            <a:endParaRPr lang="ko-KR" altLang="en-US" sz="2000" smtClean="0"/>
          </a:p>
        </p:txBody>
      </p:sp>
      <p:grpSp>
        <p:nvGrpSpPr>
          <p:cNvPr id="9220" name="그룹 36"/>
          <p:cNvGrpSpPr>
            <a:grpSpLocks/>
          </p:cNvGrpSpPr>
          <p:nvPr/>
        </p:nvGrpSpPr>
        <p:grpSpPr bwMode="auto">
          <a:xfrm>
            <a:off x="4716463" y="1700213"/>
            <a:ext cx="3429000" cy="2746375"/>
            <a:chOff x="4716016" y="1700808"/>
            <a:chExt cx="3429000" cy="2745596"/>
          </a:xfrm>
        </p:grpSpPr>
        <p:pic>
          <p:nvPicPr>
            <p:cNvPr id="92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1700808"/>
              <a:ext cx="3429000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왼쪽 중괄호 5"/>
            <p:cNvSpPr/>
            <p:nvPr/>
          </p:nvSpPr>
          <p:spPr>
            <a:xfrm rot="16200000">
              <a:off x="6335327" y="3105112"/>
              <a:ext cx="433264" cy="1655763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724078" y="1700808"/>
              <a:ext cx="0" cy="20155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379841" y="1700808"/>
              <a:ext cx="0" cy="20155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1" name="TextBox 11"/>
            <p:cNvSpPr txBox="1">
              <a:spLocks noChangeArrowheads="1"/>
            </p:cNvSpPr>
            <p:nvPr/>
          </p:nvSpPr>
          <p:spPr bwMode="auto">
            <a:xfrm>
              <a:off x="6156176" y="4077072"/>
              <a:ext cx="939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100 bp</a:t>
              </a:r>
              <a:endParaRPr lang="ko-KR" altLang="en-US" b="1"/>
            </a:p>
          </p:txBody>
        </p:sp>
      </p:grpSp>
      <p:grpSp>
        <p:nvGrpSpPr>
          <p:cNvPr id="9221" name="그룹 38"/>
          <p:cNvGrpSpPr>
            <a:grpSpLocks/>
          </p:cNvGrpSpPr>
          <p:nvPr/>
        </p:nvGrpSpPr>
        <p:grpSpPr bwMode="auto">
          <a:xfrm>
            <a:off x="4681538" y="4724400"/>
            <a:ext cx="3562350" cy="2000250"/>
            <a:chOff x="4788024" y="4858274"/>
            <a:chExt cx="3563282" cy="1999726"/>
          </a:xfrm>
        </p:grpSpPr>
        <p:pic>
          <p:nvPicPr>
            <p:cNvPr id="92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4858274"/>
              <a:ext cx="3563282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왼쪽 중괄호 13"/>
            <p:cNvSpPr/>
            <p:nvPr/>
          </p:nvSpPr>
          <p:spPr>
            <a:xfrm rot="16200000">
              <a:off x="6408605" y="5480770"/>
              <a:ext cx="431687" cy="1656196"/>
            </a:xfrm>
            <a:prstGeom prst="leftBrace">
              <a:avLst>
                <a:gd name="adj1" fmla="val 8333"/>
                <a:gd name="adj2" fmla="val 50658"/>
              </a:avLst>
            </a:prstGeom>
            <a:ln w="25400">
              <a:solidFill>
                <a:srgbClr val="015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>
              <a:endCxn id="14" idx="0"/>
            </p:cNvCxnSpPr>
            <p:nvPr/>
          </p:nvCxnSpPr>
          <p:spPr>
            <a:xfrm>
              <a:off x="5796350" y="4869384"/>
              <a:ext cx="0" cy="1223641"/>
            </a:xfrm>
            <a:prstGeom prst="line">
              <a:avLst/>
            </a:prstGeom>
            <a:ln w="25400">
              <a:solidFill>
                <a:srgbClr val="015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52546" y="4869384"/>
              <a:ext cx="0" cy="1223641"/>
            </a:xfrm>
            <a:prstGeom prst="line">
              <a:avLst/>
            </a:prstGeom>
            <a:ln w="25400">
              <a:solidFill>
                <a:srgbClr val="015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6" name="TextBox 16"/>
            <p:cNvSpPr txBox="1">
              <a:spLocks noChangeArrowheads="1"/>
            </p:cNvSpPr>
            <p:nvPr/>
          </p:nvSpPr>
          <p:spPr bwMode="auto">
            <a:xfrm>
              <a:off x="6156176" y="6488668"/>
              <a:ext cx="939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100 bp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109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DOC (cont.)</a:t>
            </a:r>
          </a:p>
        </p:txBody>
      </p:sp>
      <p:sp>
        <p:nvSpPr>
          <p:cNvPr id="10243" name="내용 개체 틀 3"/>
          <p:cNvSpPr>
            <a:spLocks noGrp="1"/>
          </p:cNvSpPr>
          <p:nvPr>
            <p:ph idx="1"/>
          </p:nvPr>
        </p:nvSpPr>
        <p:spPr>
          <a:xfrm>
            <a:off x="323850" y="1484313"/>
            <a:ext cx="8496300" cy="4525962"/>
          </a:xfrm>
        </p:spPr>
        <p:txBody>
          <a:bodyPr>
            <a:normAutofit lnSpcReduction="10000"/>
          </a:bodyPr>
          <a:lstStyle/>
          <a:p>
            <a:r>
              <a:rPr lang="en-US" altLang="ko-KR" sz="2200" smtClean="0"/>
              <a:t>DOC algorithm assumes that </a:t>
            </a:r>
            <a:r>
              <a:rPr lang="en-US" altLang="ko-KR" sz="2200" b="1" smtClean="0"/>
              <a:t>sequencing process is uniform</a:t>
            </a:r>
            <a:r>
              <a:rPr lang="en-US" altLang="ko-KR" sz="2200" smtClean="0"/>
              <a:t> : the number of reads mapped to a region is proportional to the number of copies</a:t>
            </a:r>
          </a:p>
          <a:p>
            <a:r>
              <a:rPr lang="en-US" altLang="ko-KR" sz="2200" smtClean="0"/>
              <a:t>Biases such as </a:t>
            </a:r>
            <a:r>
              <a:rPr lang="en-US" altLang="ko-KR" sz="2200" b="1" smtClean="0"/>
              <a:t>GC-content</a:t>
            </a:r>
            <a:r>
              <a:rPr lang="en-US" altLang="ko-KR" sz="2200" smtClean="0"/>
              <a:t> and </a:t>
            </a:r>
            <a:r>
              <a:rPr lang="en-US" altLang="ko-KR" sz="2200" b="1" smtClean="0"/>
              <a:t>mappability</a:t>
            </a:r>
            <a:r>
              <a:rPr lang="en-US" altLang="ko-KR" sz="2200" smtClean="0"/>
              <a:t> cause this assumption to be unrealistic</a:t>
            </a:r>
          </a:p>
          <a:p>
            <a:r>
              <a:rPr lang="en-US" altLang="ko-KR" sz="2200" smtClean="0"/>
              <a:t>Most DOC algorithms correct for GC-content bias, </a:t>
            </a:r>
          </a:p>
          <a:p>
            <a:pPr lvl="1"/>
            <a:r>
              <a:rPr lang="en-US" altLang="ko-KR" smtClean="0"/>
              <a:t>by using ratios between reads from the target and reference genome</a:t>
            </a:r>
          </a:p>
          <a:p>
            <a:pPr lvl="1"/>
            <a:r>
              <a:rPr lang="en-US" altLang="ko-KR" smtClean="0"/>
              <a:t>by using SNP heterozygosity information or ‘B allele frequency’ information to call CNVs and loss of heterozygosity (LOH) regions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40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dirty="0" smtClean="0"/>
              <a:t>DOC (cont.)</a:t>
            </a:r>
          </a:p>
        </p:txBody>
      </p:sp>
      <p:sp>
        <p:nvSpPr>
          <p:cNvPr id="11267" name="내용 개체 틀 3"/>
          <p:cNvSpPr>
            <a:spLocks noGrp="1"/>
          </p:cNvSpPr>
          <p:nvPr>
            <p:ph idx="1"/>
          </p:nvPr>
        </p:nvSpPr>
        <p:spPr>
          <a:xfrm>
            <a:off x="431800" y="1557338"/>
            <a:ext cx="8712200" cy="3671887"/>
          </a:xfrm>
        </p:spPr>
        <p:txBody>
          <a:bodyPr/>
          <a:lstStyle/>
          <a:p>
            <a:r>
              <a:rPr lang="en-US" altLang="ko-KR" sz="2200" smtClean="0"/>
              <a:t>DOC algorithms usually detect </a:t>
            </a:r>
            <a:r>
              <a:rPr lang="en-US" altLang="ko-KR" sz="2200" b="1" smtClean="0"/>
              <a:t>large CNVs</a:t>
            </a:r>
            <a:r>
              <a:rPr lang="en-US" altLang="ko-KR" sz="2200" smtClean="0"/>
              <a:t> </a:t>
            </a:r>
          </a:p>
          <a:p>
            <a:r>
              <a:rPr lang="en-US" altLang="ko-KR" sz="2200" smtClean="0"/>
              <a:t>They </a:t>
            </a:r>
            <a:r>
              <a:rPr lang="en-US" altLang="ko-KR" sz="2200" b="1" smtClean="0"/>
              <a:t>cannot detect </a:t>
            </a:r>
            <a:r>
              <a:rPr lang="en-US" altLang="ko-KR" sz="2200" smtClean="0"/>
              <a:t>copy neutral events such as </a:t>
            </a:r>
            <a:r>
              <a:rPr lang="en-US" altLang="ko-KR" sz="2200" b="1" smtClean="0"/>
              <a:t>inversions and translocations</a:t>
            </a:r>
            <a:r>
              <a:rPr lang="en-US" altLang="ko-KR" sz="2200" smtClean="0"/>
              <a:t>. </a:t>
            </a:r>
          </a:p>
          <a:p>
            <a:r>
              <a:rPr lang="en-US" altLang="ko-KR" sz="2200" smtClean="0"/>
              <a:t>Single-end or paired-end data may be used for this analysis.</a:t>
            </a: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5341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PEM (Paired End Mapping)</a:t>
            </a:r>
          </a:p>
        </p:txBody>
      </p:sp>
      <p:sp>
        <p:nvSpPr>
          <p:cNvPr id="12291" name="내용 개체 틀 3"/>
          <p:cNvSpPr>
            <a:spLocks noGrp="1"/>
          </p:cNvSpPr>
          <p:nvPr>
            <p:ph idx="1"/>
          </p:nvPr>
        </p:nvSpPr>
        <p:spPr>
          <a:xfrm>
            <a:off x="250825" y="1557338"/>
            <a:ext cx="3816350" cy="4525962"/>
          </a:xfrm>
        </p:spPr>
        <p:txBody>
          <a:bodyPr>
            <a:normAutofit fontScale="85000" lnSpcReduction="10000"/>
          </a:bodyPr>
          <a:lstStyle/>
          <a:p>
            <a:r>
              <a:rPr lang="en-GB" altLang="ko-KR" smtClean="0"/>
              <a:t>PEM detects CNVs through discordantly mapped reads. A discordant mapping is produced if the distance between two ends of a read pair is significantly different from the average insert size</a:t>
            </a:r>
            <a:endParaRPr lang="ko-KR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89138"/>
            <a:ext cx="43195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16338"/>
            <a:ext cx="48799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684213" y="6381750"/>
            <a:ext cx="6996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Figure source: http://bioinfo.mc.vanderbilt.edu/CNVannotator/links.cgi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678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PEM (cont.)</a:t>
            </a:r>
          </a:p>
        </p:txBody>
      </p:sp>
      <p:sp>
        <p:nvSpPr>
          <p:cNvPr id="13315" name="내용 개체 틀 3"/>
          <p:cNvSpPr>
            <a:spLocks noGrp="1"/>
          </p:cNvSpPr>
          <p:nvPr>
            <p:ph idx="1"/>
          </p:nvPr>
        </p:nvSpPr>
        <p:spPr>
          <a:xfrm>
            <a:off x="250825" y="1484313"/>
            <a:ext cx="8426450" cy="446405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A concordant or discordant mapping of the two ends of a paired-end read is determined by their mapped </a:t>
            </a:r>
            <a:r>
              <a:rPr lang="en-US" altLang="ko-KR" b="1" smtClean="0"/>
              <a:t>orientations</a:t>
            </a:r>
            <a:r>
              <a:rPr lang="en-US" altLang="ko-KR" smtClean="0"/>
              <a:t> and by comparing their mapped </a:t>
            </a:r>
            <a:r>
              <a:rPr lang="en-US" altLang="ko-KR" b="1" smtClean="0"/>
              <a:t>distances</a:t>
            </a:r>
            <a:r>
              <a:rPr lang="en-US" altLang="ko-KR" smtClean="0"/>
              <a:t> with the known insert size</a:t>
            </a:r>
          </a:p>
          <a:p>
            <a:r>
              <a:rPr lang="en-US" altLang="ko-KR" b="1" smtClean="0"/>
              <a:t>Advantages</a:t>
            </a:r>
            <a:r>
              <a:rPr lang="en-US" altLang="ko-KR" smtClean="0"/>
              <a:t> : </a:t>
            </a:r>
          </a:p>
          <a:p>
            <a:pPr lvl="1"/>
            <a:r>
              <a:rPr lang="en-US" altLang="ko-KR" smtClean="0"/>
              <a:t>PEM can detect dosage-invariant SVs, </a:t>
            </a:r>
          </a:p>
          <a:p>
            <a:pPr lvl="1"/>
            <a:r>
              <a:rPr lang="en-US" altLang="ko-KR" smtClean="0"/>
              <a:t>higher sensitivity for detecting smaller SVs, </a:t>
            </a:r>
          </a:p>
          <a:p>
            <a:pPr lvl="1"/>
            <a:r>
              <a:rPr lang="en-US" altLang="ko-KR" smtClean="0"/>
              <a:t>the precision of localizing the breakpoint.</a:t>
            </a:r>
          </a:p>
          <a:p>
            <a:r>
              <a:rPr lang="en-US" altLang="ko-KR" b="1" smtClean="0"/>
              <a:t>Disadvantages</a:t>
            </a:r>
            <a:r>
              <a:rPr lang="en-US" altLang="ko-KR" smtClean="0"/>
              <a:t> : </a:t>
            </a:r>
          </a:p>
          <a:p>
            <a:pPr lvl="1"/>
            <a:r>
              <a:rPr lang="en-US" altLang="ko-KR" smtClean="0"/>
              <a:t>limited power in detecting insertions larger than the insert size. 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16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SR (Split Read)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95288" y="1341438"/>
            <a:ext cx="7777162" cy="2014537"/>
          </a:xfrm>
        </p:spPr>
        <p:txBody>
          <a:bodyPr/>
          <a:lstStyle/>
          <a:p>
            <a:pPr marL="271463" indent="-271463" eaLnBrk="1" hangingPunct="1"/>
            <a:r>
              <a:rPr lang="en-US" altLang="ko-KR" smtClean="0"/>
              <a:t>SR based methods use incompletely mapped read from each read pair to identify small CNVs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40087"/>
            <a:ext cx="48672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51387"/>
            <a:ext cx="6096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814388" y="6453188"/>
            <a:ext cx="699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Figure source: http://bioinfo.mc.vanderbilt.edu/CNVannotator/links.cgi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62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SR (cont.)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395288" y="1341438"/>
            <a:ext cx="8208962" cy="3527425"/>
          </a:xfrm>
        </p:spPr>
        <p:txBody>
          <a:bodyPr/>
          <a:lstStyle/>
          <a:p>
            <a:pPr marL="271463" indent="-271463" eaLnBrk="1" hangingPunct="1">
              <a:defRPr/>
            </a:pPr>
            <a:r>
              <a:rPr lang="en-US" altLang="ko-KR" smtClean="0"/>
              <a:t>Mapped read is used as an anchor to narrow down the search space for the SR alignment of the unmapped read</a:t>
            </a:r>
          </a:p>
          <a:p>
            <a:pPr marL="271463" indent="-271463" eaLnBrk="1" hangingPunct="1">
              <a:defRPr/>
            </a:pPr>
            <a:r>
              <a:rPr lang="en-US" altLang="ko-KR" b="1" smtClean="0"/>
              <a:t>Advantages</a:t>
            </a:r>
            <a:r>
              <a:rPr lang="en-US" altLang="ko-KR" smtClean="0"/>
              <a:t> : </a:t>
            </a:r>
          </a:p>
          <a:p>
            <a:pPr marL="671513" lvl="1" indent="-307975" eaLnBrk="1" hangingPunct="1">
              <a:defRPr/>
            </a:pPr>
            <a:r>
              <a:rPr lang="en-US" altLang="ko-KR" sz="2200" smtClean="0"/>
              <a:t>pinpoint the location of the breakpoints</a:t>
            </a:r>
          </a:p>
          <a:p>
            <a:pPr marL="715963" lvl="1" indent="-352425">
              <a:defRPr/>
            </a:pPr>
            <a:r>
              <a:rPr lang="en-US" altLang="ko-KR" sz="2200" smtClean="0"/>
              <a:t>identifies breakpoints of large deletions (1~10 kb) and medium sized insertions (1~20 bp)</a:t>
            </a:r>
          </a:p>
        </p:txBody>
      </p:sp>
    </p:spTree>
    <p:extLst>
      <p:ext uri="{BB962C8B-B14F-4D97-AF65-F5344CB8AC3E}">
        <p14:creationId xmlns:p14="http://schemas.microsoft.com/office/powerpoint/2010/main" val="4902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3816425" cy="114300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Genomic Variation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779912" y="225323"/>
            <a:ext cx="5107484" cy="6408712"/>
            <a:chOff x="1514" y="528"/>
            <a:chExt cx="2614" cy="3600"/>
          </a:xfrm>
        </p:grpSpPr>
        <p:pic>
          <p:nvPicPr>
            <p:cNvPr id="5" name="Picture 2" descr="Unfortunately we are unable to provide accessible alternative text for this. If you require assistance to access this image, or to obtain a text description, please contact npg@nature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" y="528"/>
              <a:ext cx="2614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72" y="3936"/>
              <a:ext cx="13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ko-KR" altLang="ko-KR"/>
            </a:p>
          </p:txBody>
        </p:sp>
      </p:grp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64088" y="633281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cs typeface="Arial" pitchFamily="34" charset="0"/>
              </a:rPr>
              <a:t>Scherer </a:t>
            </a:r>
            <a:r>
              <a:rPr lang="en-US" altLang="ko-KR" sz="1600" i="1" dirty="0">
                <a:cs typeface="Arial" pitchFamily="34" charset="0"/>
              </a:rPr>
              <a:t>et al. </a:t>
            </a:r>
            <a:r>
              <a:rPr lang="en-US" altLang="ko-KR" sz="1600" dirty="0">
                <a:cs typeface="Arial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41932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Assembly Based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7993063" cy="3959225"/>
          </a:xfrm>
        </p:spPr>
        <p:txBody>
          <a:bodyPr/>
          <a:lstStyle/>
          <a:p>
            <a:pPr marL="271463" indent="-271463" eaLnBrk="1" hangingPunct="1"/>
            <a:r>
              <a:rPr lang="en-US" altLang="ko-KR" smtClean="0"/>
              <a:t>Assembly based approach detects CNVs by mapping contigs to the reference genome.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29446"/>
            <a:ext cx="65944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887413" y="6453188"/>
            <a:ext cx="699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Figure source: http://bioinfo.mc.vanderbilt.edu/CNVannotator/links.cgi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796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Assembly Based (cont.)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8424863" cy="4751387"/>
          </a:xfrm>
        </p:spPr>
        <p:txBody>
          <a:bodyPr>
            <a:normAutofit fontScale="85000" lnSpcReduction="10000"/>
          </a:bodyPr>
          <a:lstStyle/>
          <a:p>
            <a:pPr marL="271463" indent="-271463" eaLnBrk="1" hangingPunct="1"/>
            <a:r>
              <a:rPr lang="en-US" altLang="ko-KR" smtClean="0"/>
              <a:t>AS methods do not align the reads to a known reference but construct the genome piece-by-piece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en-US" altLang="ko-KR" smtClean="0"/>
              <a:t>known as </a:t>
            </a:r>
            <a:r>
              <a:rPr lang="en-US" altLang="ko-KR" b="1" smtClean="0"/>
              <a:t>de novo sequencing</a:t>
            </a:r>
          </a:p>
          <a:p>
            <a:pPr marL="271463" indent="-271463" eaLnBrk="1" hangingPunct="1"/>
            <a:r>
              <a:rPr lang="en-US" altLang="ko-KR" b="1" smtClean="0"/>
              <a:t>Advantage</a:t>
            </a:r>
            <a:r>
              <a:rPr lang="en-US" altLang="ko-KR" smtClean="0"/>
              <a:t> : AS can discover new non-reference sequence insertions. </a:t>
            </a:r>
          </a:p>
          <a:p>
            <a:pPr marL="271463" indent="-271463" eaLnBrk="1" hangingPunct="1"/>
            <a:r>
              <a:rPr lang="en-US" altLang="ko-KR" smtClean="0"/>
              <a:t>AS methods </a:t>
            </a:r>
            <a:r>
              <a:rPr lang="en-US" altLang="ko-KR" b="1" smtClean="0"/>
              <a:t>work best for small genomes</a:t>
            </a:r>
            <a:r>
              <a:rPr lang="en-US" altLang="ko-KR" smtClean="0"/>
              <a:t> such as bacterial genomes </a:t>
            </a:r>
          </a:p>
          <a:p>
            <a:pPr marL="271463" indent="-271463" eaLnBrk="1" hangingPunct="1"/>
            <a:r>
              <a:rPr lang="en-US" altLang="ko-KR" smtClean="0"/>
              <a:t>AS are </a:t>
            </a:r>
            <a:r>
              <a:rPr lang="en-US" altLang="ko-KR" b="1" smtClean="0"/>
              <a:t>less widely used in human NGS </a:t>
            </a:r>
            <a:r>
              <a:rPr lang="en-US" altLang="ko-KR" smtClean="0"/>
              <a:t>sequencing because the short reads from NGS makes assembly in repeat regions difficult</a:t>
            </a:r>
          </a:p>
        </p:txBody>
      </p:sp>
    </p:spTree>
    <p:extLst>
      <p:ext uri="{BB962C8B-B14F-4D97-AF65-F5344CB8AC3E}">
        <p14:creationId xmlns:p14="http://schemas.microsoft.com/office/powerpoint/2010/main" val="118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Combinatorial approach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95288" y="1341438"/>
            <a:ext cx="8496300" cy="2303462"/>
          </a:xfrm>
        </p:spPr>
        <p:txBody>
          <a:bodyPr/>
          <a:lstStyle/>
          <a:p>
            <a:pPr marL="271463" indent="-271463" eaLnBrk="1" hangingPunct="1"/>
            <a:r>
              <a:rPr lang="en-US" altLang="ko-KR" smtClean="0"/>
              <a:t>The combinatorial approach combines the results from the above four methods (ex. DOC + PEM)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08895"/>
            <a:ext cx="62198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887413" y="6402388"/>
            <a:ext cx="699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/>
              <a:t>Figure source: http://bioinfo.mc.vanderbilt.edu/CNVannotator/links.cgi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670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28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defRPr/>
            </a:pPr>
            <a:r>
              <a:rPr kumimoji="0" lang="en-US" altLang="ko-KR" sz="3200">
                <a:latin typeface="+mj-lt"/>
                <a:ea typeface="+mj-ea"/>
                <a:cs typeface="+mj-cs"/>
              </a:rPr>
              <a:t>CNV detection software</a:t>
            </a:r>
          </a:p>
        </p:txBody>
      </p:sp>
      <p:grpSp>
        <p:nvGrpSpPr>
          <p:cNvPr id="19459" name="그룹 9"/>
          <p:cNvGrpSpPr>
            <a:grpSpLocks/>
          </p:cNvGrpSpPr>
          <p:nvPr/>
        </p:nvGrpSpPr>
        <p:grpSpPr bwMode="auto">
          <a:xfrm>
            <a:off x="730250" y="638175"/>
            <a:ext cx="7791450" cy="6175375"/>
            <a:chOff x="730526" y="638907"/>
            <a:chExt cx="7791028" cy="6174469"/>
          </a:xfrm>
        </p:grpSpPr>
        <p:pic>
          <p:nvPicPr>
            <p:cNvPr id="19460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26" y="638907"/>
              <a:ext cx="7791028" cy="617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81323" y="1091279"/>
              <a:ext cx="358756" cy="1492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67037" y="2626165"/>
              <a:ext cx="360342" cy="1936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7988" y="4005501"/>
              <a:ext cx="360342" cy="1714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30526" y="4426126"/>
              <a:ext cx="936574" cy="1936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0526" y="5434041"/>
              <a:ext cx="1152463" cy="16031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4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Excavator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9600"/>
            <a:ext cx="8067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8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EXCAVATOR workflow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480720" cy="500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EMRC (Exon mean read count)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3"/>
            <a:ext cx="2085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4" y="2447949"/>
            <a:ext cx="723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93354" y="2924944"/>
            <a:ext cx="5495925" cy="381769"/>
            <a:chOff x="793354" y="2924944"/>
            <a:chExt cx="5495925" cy="38176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54" y="2924944"/>
              <a:ext cx="22479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54" y="2973338"/>
              <a:ext cx="32480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4" y="3573016"/>
            <a:ext cx="3095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41" y="4020691"/>
            <a:ext cx="3114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4" y="4877941"/>
            <a:ext cx="62960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87516"/>
            <a:ext cx="3562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16" y="5325616"/>
            <a:ext cx="406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43338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EMRC and normalized EMRC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3" y="1340768"/>
            <a:ext cx="843924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7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Calling algorithm:</a:t>
            </a:r>
            <a:r>
              <a:rPr lang="en-US" altLang="ko-KR" dirty="0"/>
              <a:t> </a:t>
            </a:r>
            <a:r>
              <a:rPr lang="en-US" altLang="ko-KR" dirty="0" err="1" smtClean="0"/>
              <a:t>FastCall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75" y="1484784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Classification rules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5495"/>
            <a:ext cx="71437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8763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643844"/>
            <a:ext cx="17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guide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R &gt;= </a:t>
            </a:r>
            <a:r>
              <a:rPr lang="en-US" altLang="ko-KR" dirty="0"/>
              <a:t>2.14.0 (</a:t>
            </a:r>
            <a:r>
              <a:rPr lang="en-US" altLang="ko-KR" dirty="0" err="1" smtClean="0"/>
              <a:t>Hmisc</a:t>
            </a:r>
            <a:r>
              <a:rPr lang="en-US" altLang="ko-KR" dirty="0" smtClean="0"/>
              <a:t> package installed)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samtools</a:t>
            </a:r>
            <a:r>
              <a:rPr lang="en-US" altLang="ko-KR" dirty="0" smtClean="0"/>
              <a:t> &gt;= 0.1.17</a:t>
            </a:r>
          </a:p>
          <a:p>
            <a:pPr lvl="1"/>
            <a:r>
              <a:rPr lang="en-US" altLang="ko-KR" dirty="0" smtClean="0"/>
              <a:t>Perl &gt;= 5.8.8</a:t>
            </a:r>
          </a:p>
          <a:p>
            <a:r>
              <a:rPr lang="en-US" altLang="ko-KR" dirty="0" smtClean="0"/>
              <a:t>Installation</a:t>
            </a:r>
          </a:p>
          <a:p>
            <a:pPr lvl="1"/>
            <a:r>
              <a:rPr lang="en-US" altLang="ko-KR" dirty="0" smtClean="0"/>
              <a:t>Open the compressed EXCAVATOR package</a:t>
            </a:r>
          </a:p>
          <a:p>
            <a:pPr lvl="2"/>
            <a:r>
              <a:rPr lang="en-US" altLang="ko-KR" dirty="0" smtClean="0"/>
              <a:t>Let’s say here $EXCAVATOR_HOME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/>
              <a:t>$</a:t>
            </a:r>
            <a:r>
              <a:rPr lang="en-US" altLang="ko-KR" dirty="0" smtClean="0"/>
              <a:t>EXCAVATOR_HOME/</a:t>
            </a:r>
            <a:r>
              <a:rPr lang="en-US" altLang="ko-KR" dirty="0" smtClean="0"/>
              <a:t>LIB folder</a:t>
            </a:r>
          </a:p>
          <a:p>
            <a:pPr lvl="2"/>
            <a:r>
              <a:rPr lang="en-US" altLang="ko-KR" dirty="0" smtClean="0"/>
              <a:t>R </a:t>
            </a:r>
            <a:r>
              <a:rPr lang="en-US" altLang="ko-KR" dirty="0" smtClean="0"/>
              <a:t>CMD SHLIB F4R.f</a:t>
            </a:r>
          </a:p>
          <a:p>
            <a:pPr lvl="2"/>
            <a:r>
              <a:rPr lang="en-US" altLang="ko-KR" dirty="0"/>
              <a:t>R CMD SHLIB </a:t>
            </a:r>
            <a:r>
              <a:rPr lang="en-US" altLang="ko-KR" dirty="0" err="1" smtClean="0"/>
              <a:t>FastJointSLMLibraryI.f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1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Structural Variation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5356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781800" y="62484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ko-KR" sz="1800">
                <a:cs typeface="Arial" pitchFamily="34" charset="0"/>
              </a:rPr>
              <a:t>Hurles </a:t>
            </a:r>
            <a:r>
              <a:rPr lang="en-US" altLang="ko-KR" sz="1800" i="1">
                <a:cs typeface="Arial" pitchFamily="34" charset="0"/>
              </a:rPr>
              <a:t>et al.</a:t>
            </a:r>
            <a:r>
              <a:rPr lang="en-US" altLang="ko-KR" sz="1800">
                <a:cs typeface="Arial" pitchFamily="34" charset="0"/>
              </a:rPr>
              <a:t> 2008</a:t>
            </a:r>
          </a:p>
        </p:txBody>
      </p:sp>
    </p:spTree>
    <p:extLst>
      <p:ext uri="{BB962C8B-B14F-4D97-AF65-F5344CB8AC3E}">
        <p14:creationId xmlns:p14="http://schemas.microsoft.com/office/powerpoint/2010/main" val="85665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TargetPerla.pl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Code: </a:t>
            </a:r>
            <a:r>
              <a:rPr lang="en-US" altLang="ko-KR" sz="28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perl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TargetPerla.pl </a:t>
            </a:r>
            <a:r>
              <a:rPr lang="en-US" altLang="ko-KR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SourceTarget.txt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SureSelect50M.bed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sz="2800" i="1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TargetName</a:t>
            </a:r>
            <a:endParaRPr lang="en-US" altLang="ko-KR" sz="2800" i="1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altLang="ko-KR" dirty="0" smtClean="0"/>
              <a:t>Input:</a:t>
            </a:r>
          </a:p>
          <a:p>
            <a:pPr lvl="1"/>
            <a:r>
              <a:rPr lang="en-US" altLang="ko-KR" dirty="0" smtClean="0"/>
              <a:t>SourceTarget.txt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uniqueome.coverage.base-space.25.1.wig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/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path/to/ucsc.hg19.fasta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SureSelect50M.bed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chr1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14467	14587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b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chr1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14639	14883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b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chr1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14943	15064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b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chr1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15671	15990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TargetName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$EXCAVATOR_HOME/data/targets/hg19/SureSelect50M/</a:t>
            </a:r>
          </a:p>
          <a:p>
            <a:pPr lvl="2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Filtered.txt</a:t>
            </a:r>
          </a:p>
          <a:p>
            <a:pPr lvl="2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SureSelect50M_chromosome</a:t>
            </a:r>
          </a:p>
          <a:p>
            <a:pPr lvl="2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SureSelect50M.Rdata</a:t>
            </a:r>
          </a:p>
          <a:p>
            <a:pPr lvl="2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GCC (directory)</a:t>
            </a:r>
          </a:p>
          <a:p>
            <a:pPr lvl="2"/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MAP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(directory)</a:t>
            </a:r>
            <a:endParaRPr lang="ko-KR" alt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27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ReadPerla.pl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Code: </a:t>
            </a:r>
            <a:r>
              <a:rPr lang="en-US" altLang="ko-KR" sz="28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perl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ReadPerla.pl </a:t>
            </a:r>
            <a:r>
              <a:rPr lang="en-US" altLang="ko-KR" sz="2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ReadInput.txt /path/to/</a:t>
            </a:r>
            <a:r>
              <a:rPr lang="en-US" altLang="ko-KR" sz="2800" i="1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OutputFolder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–mode [</a:t>
            </a:r>
            <a:r>
              <a:rPr lang="en-US" altLang="ko-KR" sz="2800" i="1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somatic</a:t>
            </a:r>
            <a:r>
              <a:rPr lang="en-US" altLang="ko-KR" sz="28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|</a:t>
            </a:r>
            <a:r>
              <a:rPr lang="en-US" altLang="ko-KR" sz="2800" i="1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pooling</a:t>
            </a:r>
            <a:r>
              <a:rPr lang="en-US" altLang="ko-K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]</a:t>
            </a:r>
          </a:p>
          <a:p>
            <a:r>
              <a:rPr lang="en-US" altLang="ko-KR" dirty="0" smtClean="0"/>
              <a:t>Input:</a:t>
            </a:r>
          </a:p>
          <a:p>
            <a:pPr lvl="1"/>
            <a:r>
              <a:rPr lang="en-US" altLang="ko-KR" dirty="0" smtClean="0"/>
              <a:t>ReadInput.txt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WES/01234567T.bam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01234567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T1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WES/01234568T.bam 01234568T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T2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WES/01234569T.bam 01234569T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T3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01234567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N.bam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01234567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C1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WES/01234568N.bam 01234568N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C2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SureSelect50M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hg19 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WES/01234569N.bam 01234569N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C3</a:t>
            </a:r>
          </a:p>
          <a:p>
            <a:pPr lvl="1"/>
            <a:r>
              <a:rPr lang="en-US" altLang="ko-KR" dirty="0" smtClean="0"/>
              <a:t>/path/to/</a:t>
            </a:r>
            <a:r>
              <a:rPr lang="en-US" altLang="ko-KR" dirty="0" err="1" smtClean="0"/>
              <a:t>OutputFolder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OutputFolder</a:t>
            </a:r>
            <a:endParaRPr lang="en-US" altLang="ko-KR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 Data (directory)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 ParameterFile_XXXXX.txt</a:t>
            </a:r>
          </a:p>
          <a:p>
            <a:pPr marL="457200" lvl="1" indent="0">
              <a:buNone/>
            </a:pP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 </a:t>
            </a:r>
            <a:r>
              <a:rPr lang="en-US" altLang="ko-K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Plots (directory)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Mode</a:t>
            </a:r>
          </a:p>
          <a:p>
            <a:pPr lvl="2"/>
            <a:r>
              <a:rPr lang="en-US" altLang="ko-KR" dirty="0" smtClean="0"/>
              <a:t>somatic: </a:t>
            </a:r>
            <a:r>
              <a:rPr lang="en-US" altLang="ko-KR" dirty="0"/>
              <a:t>P</a:t>
            </a:r>
            <a:r>
              <a:rPr lang="en-US" altLang="ko-KR" dirty="0" smtClean="0"/>
              <a:t>aired samples (Tumor vs Control)</a:t>
            </a:r>
          </a:p>
          <a:p>
            <a:pPr lvl="2"/>
            <a:r>
              <a:rPr lang="en-US" altLang="ko-KR" dirty="0" smtClean="0"/>
              <a:t>pooling: N normal samples </a:t>
            </a:r>
          </a:p>
        </p:txBody>
      </p:sp>
    </p:spTree>
    <p:extLst>
      <p:ext uri="{BB962C8B-B14F-4D97-AF65-F5344CB8AC3E}">
        <p14:creationId xmlns:p14="http://schemas.microsoft.com/office/powerpoint/2010/main" val="9430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data: CRC4 1D, 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0" y="1556792"/>
            <a:ext cx="6958752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50504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CRC4</a:t>
            </a:r>
            <a:br>
              <a:rPr lang="en-US" altLang="ko-KR" sz="3600" dirty="0" smtClean="0"/>
            </a:br>
            <a:r>
              <a:rPr lang="en-US" altLang="ko-KR" sz="3600" dirty="0" smtClean="0"/>
              <a:t>1D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30367" y="73256"/>
            <a:ext cx="3377737" cy="6760110"/>
            <a:chOff x="539552" y="73256"/>
            <a:chExt cx="3377737" cy="67601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01" y="73256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319632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586990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5581546" y="15074"/>
            <a:ext cx="3382942" cy="6842926"/>
            <a:chOff x="5581546" y="15074"/>
            <a:chExt cx="3382942" cy="684292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546" y="15074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546" y="2319632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400" y="4611624"/>
              <a:ext cx="3371088" cy="224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16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50504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CRC4</a:t>
            </a:r>
            <a:br>
              <a:rPr lang="en-US" altLang="ko-KR" sz="3600" dirty="0" smtClean="0"/>
            </a:br>
            <a:r>
              <a:rPr lang="en-US" altLang="ko-KR" sz="3600" dirty="0" smtClean="0"/>
              <a:t>ND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62" y="0"/>
            <a:ext cx="3371088" cy="22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0496"/>
            <a:ext cx="3371088" cy="22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47" y="2327289"/>
            <a:ext cx="3371088" cy="22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2324065"/>
            <a:ext cx="35115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62" y="4611624"/>
            <a:ext cx="3371088" cy="22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81" y="4611624"/>
            <a:ext cx="3371088" cy="22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7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HSLM (segmentation)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36" y="1412776"/>
            <a:ext cx="4436796" cy="531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FastCall</a:t>
            </a:r>
            <a:r>
              <a:rPr lang="en-US" altLang="ko-KR" dirty="0" smtClean="0"/>
              <a:t> classification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524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Plot reporting HSLM and </a:t>
            </a:r>
            <a:r>
              <a:rPr lang="en-US" altLang="ko-KR" dirty="0" err="1" smtClean="0"/>
              <a:t>Fastcall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sz="3600" dirty="0" smtClean="0"/>
              <a:t>CRC4 chromosome 8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83"/>
          <a:stretch/>
        </p:blipFill>
        <p:spPr bwMode="auto">
          <a:xfrm>
            <a:off x="1763688" y="1261308"/>
            <a:ext cx="5400601" cy="26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33056"/>
            <a:ext cx="5400600" cy="29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 rot="10800000">
            <a:off x="7164289" y="3087587"/>
            <a:ext cx="360040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5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Copy number {variation, aberration}: structural variation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Structural variation in the human gen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557338"/>
            <a:ext cx="820896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4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 resolution gaps in SV analysis</a:t>
            </a:r>
            <a:endParaRPr lang="ko-KR" altLang="en-US" dirty="0"/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2433638" y="6080125"/>
            <a:ext cx="4125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</a:rPr>
              <a:t>[adapted from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Lupski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</a:rPr>
              <a:t>et al. Nat Genet 2007</a:t>
            </a:r>
            <a:r>
              <a:rPr lang="en-US" altLang="ko-KR" sz="1600" dirty="0" smtClean="0">
                <a:solidFill>
                  <a:srgbClr val="000000"/>
                </a:solidFill>
              </a:rPr>
              <a:t>]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66800" y="1725613"/>
            <a:ext cx="7613650" cy="3984625"/>
            <a:chOff x="1066800" y="1725613"/>
            <a:chExt cx="7613650" cy="3984625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066800" y="1725613"/>
              <a:ext cx="7613650" cy="3984625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3998"/>
                  </a:srgbClr>
                </a:gs>
                <a:gs pos="100000">
                  <a:srgbClr val="0066FF">
                    <a:alpha val="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984500" y="4373563"/>
              <a:ext cx="1787525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420813" y="2339975"/>
              <a:ext cx="5027612" cy="330200"/>
            </a:xfrm>
            <a:prstGeom prst="rect">
              <a:avLst/>
            </a:prstGeom>
            <a:gradFill rotWithShape="1">
              <a:gsLst>
                <a:gs pos="0">
                  <a:srgbClr val="006600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20813" y="2230438"/>
              <a:ext cx="5027612" cy="109537"/>
              <a:chOff x="3024" y="720"/>
              <a:chExt cx="2160" cy="96"/>
            </a:xfrm>
          </p:grpSpPr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 flipV="1">
                <a:off x="302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 flipV="1">
                <a:off x="326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 flipV="1">
                <a:off x="350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 flipV="1">
                <a:off x="374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 flipV="1">
                <a:off x="39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Line 11"/>
              <p:cNvSpPr>
                <a:spLocks noChangeShapeType="1"/>
              </p:cNvSpPr>
              <p:nvPr/>
            </p:nvSpPr>
            <p:spPr bwMode="auto">
              <a:xfrm flipV="1">
                <a:off x="422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Line 12"/>
              <p:cNvSpPr>
                <a:spLocks noChangeShapeType="1"/>
              </p:cNvSpPr>
              <p:nvPr/>
            </p:nvSpPr>
            <p:spPr bwMode="auto">
              <a:xfrm flipV="1">
                <a:off x="446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 flipV="1">
                <a:off x="470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494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Line 15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085850" y="1849438"/>
              <a:ext cx="446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0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6621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1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2209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2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797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3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3385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4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38973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5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456113" y="1849438"/>
              <a:ext cx="446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6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5013325" y="1849438"/>
              <a:ext cx="446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7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5572125" y="1849438"/>
              <a:ext cx="446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8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111875" y="1849438"/>
              <a:ext cx="446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10</a:t>
              </a:r>
              <a:r>
                <a:rPr lang="en-US" altLang="ko-KR" sz="1400" baseline="30000" smtClean="0">
                  <a:solidFill>
                    <a:srgbClr val="000000"/>
                  </a:solidFill>
                </a:rPr>
                <a:t>9</a:t>
              </a:r>
              <a:endParaRPr lang="en-US" altLang="ko-KR" sz="140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3989388" y="3213100"/>
              <a:ext cx="2459037" cy="3302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102100" y="3208338"/>
              <a:ext cx="22336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smtClean="0">
                  <a:solidFill>
                    <a:srgbClr val="000000"/>
                  </a:solidFill>
                </a:rPr>
                <a:t>BAC-, oligo/SNP array, (FISH)</a:t>
              </a:r>
              <a:endParaRPr lang="en-US" altLang="ko-KR" sz="150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4995863" y="2773363"/>
              <a:ext cx="1452562" cy="330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4883150" y="2716213"/>
              <a:ext cx="17875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smtClean="0">
                  <a:solidFill>
                    <a:srgbClr val="000000"/>
                  </a:solidFill>
                </a:rPr>
                <a:t>   Microscope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984500" y="4005263"/>
              <a:ext cx="3463925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546350" y="3948113"/>
              <a:ext cx="24907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smtClean="0">
                  <a:solidFill>
                    <a:srgbClr val="FFFFFF"/>
                  </a:solidFill>
                </a:rPr>
                <a:t>                 HR-CGH-arrays 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308100" y="3265488"/>
              <a:ext cx="29051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smtClean="0">
                  <a:solidFill>
                    <a:srgbClr val="000000"/>
                  </a:solidFill>
                </a:rPr>
                <a:t>Sanger sequencing</a:t>
              </a:r>
            </a:p>
          </p:txBody>
        </p:sp>
        <p:sp>
          <p:nvSpPr>
            <p:cNvPr id="28" name="AutoShape 33"/>
            <p:cNvSpPr>
              <a:spLocks/>
            </p:cNvSpPr>
            <p:nvPr/>
          </p:nvSpPr>
          <p:spPr bwMode="auto">
            <a:xfrm rot="-5400000">
              <a:off x="2262188" y="1984375"/>
              <a:ext cx="439738" cy="2122487"/>
            </a:xfrm>
            <a:prstGeom prst="leftBrace">
              <a:avLst>
                <a:gd name="adj1" fmla="val 40223"/>
                <a:gd name="adj2" fmla="val 35153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638925" y="1851025"/>
              <a:ext cx="4810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smtClean="0">
                  <a:solidFill>
                    <a:srgbClr val="000000"/>
                  </a:solidFill>
                </a:rPr>
                <a:t>[bp]</a:t>
              </a: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5646738" y="4365625"/>
              <a:ext cx="223837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6205538" y="4365625"/>
              <a:ext cx="111125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5330825" y="4365625"/>
              <a:ext cx="223838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6408738" y="4365625"/>
              <a:ext cx="52387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5981700" y="4365625"/>
              <a:ext cx="112713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4883150" y="4373563"/>
              <a:ext cx="334963" cy="3302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6783388" y="1909763"/>
              <a:ext cx="1825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ko-KR" sz="1800" baseline="-25000" smtClean="0">
                <a:solidFill>
                  <a:srgbClr val="000000"/>
                </a:solidFill>
                <a:latin typeface="Perpetua" pitchFamily="18" charset="0"/>
              </a:endParaRPr>
            </a:p>
          </p:txBody>
        </p:sp>
        <p:sp>
          <p:nvSpPr>
            <p:cNvPr id="37" name="AutoShape 46"/>
            <p:cNvSpPr>
              <a:spLocks/>
            </p:cNvSpPr>
            <p:nvPr/>
          </p:nvSpPr>
          <p:spPr bwMode="auto">
            <a:xfrm>
              <a:off x="6623050" y="4000500"/>
              <a:ext cx="76200" cy="685800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6699250" y="4038600"/>
              <a:ext cx="19812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1500" smtClean="0">
                  <a:solidFill>
                    <a:srgbClr val="000000"/>
                  </a:solidFill>
                </a:rPr>
                <a:t>Breakpoint prediction to within PCR range</a:t>
              </a:r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1430338" y="4751388"/>
              <a:ext cx="790575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357438" y="4751388"/>
              <a:ext cx="627062" cy="330200"/>
            </a:xfrm>
            <a:prstGeom prst="rect">
              <a:avLst/>
            </a:prstGeom>
            <a:solidFill>
              <a:srgbClr val="C3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50"/>
            <p:cNvGrpSpPr>
              <a:grpSpLocks/>
            </p:cNvGrpSpPr>
            <p:nvPr/>
          </p:nvGrpSpPr>
          <p:grpSpPr bwMode="auto">
            <a:xfrm>
              <a:off x="3074988" y="4743450"/>
              <a:ext cx="1751012" cy="338138"/>
              <a:chOff x="1937" y="2988"/>
              <a:chExt cx="1103" cy="213"/>
            </a:xfrm>
          </p:grpSpPr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2543" y="2988"/>
                <a:ext cx="62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2"/>
              <p:cNvSpPr>
                <a:spLocks noChangeArrowheads="1"/>
              </p:cNvSpPr>
              <p:nvPr/>
            </p:nvSpPr>
            <p:spPr bwMode="auto">
              <a:xfrm>
                <a:off x="2875" y="2988"/>
                <a:ext cx="31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53"/>
              <p:cNvSpPr>
                <a:spLocks noChangeArrowheads="1"/>
              </p:cNvSpPr>
              <p:nvPr/>
            </p:nvSpPr>
            <p:spPr bwMode="auto">
              <a:xfrm>
                <a:off x="2379" y="2988"/>
                <a:ext cx="62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54"/>
              <p:cNvSpPr>
                <a:spLocks noChangeArrowheads="1"/>
              </p:cNvSpPr>
              <p:nvPr/>
            </p:nvSpPr>
            <p:spPr bwMode="auto">
              <a:xfrm>
                <a:off x="3013" y="2988"/>
                <a:ext cx="27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5"/>
              <p:cNvSpPr>
                <a:spLocks noChangeArrowheads="1"/>
              </p:cNvSpPr>
              <p:nvPr/>
            </p:nvSpPr>
            <p:spPr bwMode="auto">
              <a:xfrm>
                <a:off x="2724" y="2988"/>
                <a:ext cx="31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auto">
              <a:xfrm>
                <a:off x="2212" y="2993"/>
                <a:ext cx="93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auto">
              <a:xfrm>
                <a:off x="1937" y="2993"/>
                <a:ext cx="211" cy="208"/>
              </a:xfrm>
              <a:prstGeom prst="rect">
                <a:avLst/>
              </a:prstGeom>
              <a:solidFill>
                <a:srgbClr val="C353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ko-KR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 rot="-10799999">
              <a:off x="5402263" y="4745038"/>
              <a:ext cx="98425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 rot="-10799999">
              <a:off x="4954588" y="4745038"/>
              <a:ext cx="49212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 rot="-10799999">
              <a:off x="5662613" y="4746625"/>
              <a:ext cx="98425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 rot="-10799999">
              <a:off x="5162550" y="4745038"/>
              <a:ext cx="49213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 rot="-10799999">
              <a:off x="5878513" y="4738688"/>
              <a:ext cx="147637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 rot="-10799999">
              <a:off x="6127750" y="4738688"/>
              <a:ext cx="334963" cy="330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ko-KR" smtClea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2746375" y="4378325"/>
              <a:ext cx="16668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smtClean="0">
                  <a:solidFill>
                    <a:srgbClr val="FFFFFF"/>
                  </a:solidFill>
                </a:rPr>
                <a:t>             454-PEM</a:t>
              </a:r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1406525" y="4587875"/>
              <a:ext cx="246856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b="1" smtClean="0">
                  <a:solidFill>
                    <a:srgbClr val="333399"/>
                  </a:solidFill>
                </a:rPr>
                <a:t>(short-read) 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b="1" smtClean="0">
                  <a:solidFill>
                    <a:srgbClr val="333399"/>
                  </a:solidFill>
                </a:rPr>
                <a:t>2nd-gen sequencing</a:t>
              </a:r>
              <a:endParaRPr lang="en-US" altLang="ko-KR" sz="15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940152" y="6433286"/>
            <a:ext cx="32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M. Snyder’s PPT (2010)</a:t>
            </a:r>
          </a:p>
        </p:txBody>
      </p:sp>
    </p:spTree>
    <p:extLst>
      <p:ext uri="{BB962C8B-B14F-4D97-AF65-F5344CB8AC3E}">
        <p14:creationId xmlns:p14="http://schemas.microsoft.com/office/powerpoint/2010/main" val="18151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NGS: base-level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424936" cy="471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46601" y="6222504"/>
            <a:ext cx="2117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smtClean="0"/>
              <a:t>Eric Lander and Mat </a:t>
            </a:r>
            <a:r>
              <a:rPr lang="en-US" altLang="ko-KR" sz="900" i="1" dirty="0" err="1" smtClean="0"/>
              <a:t>Meyerson</a:t>
            </a:r>
            <a:r>
              <a:rPr lang="en-US" altLang="ko-KR" sz="900" i="1" dirty="0" smtClean="0"/>
              <a:t>, 2010</a:t>
            </a:r>
            <a:endParaRPr lang="ko-KR" alt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57424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CNV? CNA?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number variation:</a:t>
            </a:r>
          </a:p>
          <a:p>
            <a:pPr lvl="1"/>
            <a:r>
              <a:rPr lang="en-US" altLang="ko-KR" dirty="0" smtClean="0"/>
              <a:t>Polymorphism in population</a:t>
            </a:r>
          </a:p>
          <a:p>
            <a:r>
              <a:rPr lang="en-US" altLang="ko-KR" dirty="0" smtClean="0"/>
              <a:t>Copy number aberration</a:t>
            </a:r>
          </a:p>
          <a:p>
            <a:pPr lvl="1"/>
            <a:r>
              <a:rPr lang="en-US" altLang="ko-KR" dirty="0" smtClean="0"/>
              <a:t>somatic CNA in Cancer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27" y="1268760"/>
            <a:ext cx="3149110" cy="509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5010" y="6381328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Ion torrent App. Note</a:t>
            </a:r>
          </a:p>
        </p:txBody>
      </p:sp>
    </p:spTree>
    <p:extLst>
      <p:ext uri="{BB962C8B-B14F-4D97-AF65-F5344CB8AC3E}">
        <p14:creationId xmlns:p14="http://schemas.microsoft.com/office/powerpoint/2010/main" val="310097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 number in Cancer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tumors have gross CN changes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t="30821" r="1639" b="39023"/>
          <a:stretch>
            <a:fillRect/>
          </a:stretch>
        </p:blipFill>
        <p:spPr bwMode="auto">
          <a:xfrm>
            <a:off x="250825" y="2175470"/>
            <a:ext cx="8713788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85999" y="6228020"/>
            <a:ext cx="526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Nannya</a:t>
            </a:r>
            <a:r>
              <a:rPr lang="en-US" altLang="ko-KR" dirty="0"/>
              <a:t> et </a:t>
            </a:r>
            <a:r>
              <a:rPr lang="en-US" altLang="ko-KR" dirty="0" smtClean="0"/>
              <a:t>al, </a:t>
            </a:r>
            <a:r>
              <a:rPr lang="en-US" altLang="ko-KR" dirty="0"/>
              <a:t>Cancer Res 2005;65:6071-6079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CNA as mutation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Mutation driver</a:t>
            </a:r>
          </a:p>
          <a:p>
            <a:pPr lvl="1"/>
            <a:r>
              <a:rPr lang="en-US" altLang="ko-KR" dirty="0" smtClean="0"/>
              <a:t>Subtle mutations (substitutions and </a:t>
            </a:r>
            <a:r>
              <a:rPr lang="en-US" altLang="ko-KR" dirty="0" err="1" smtClean="0"/>
              <a:t>indels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Copy Number Aberrations</a:t>
            </a:r>
          </a:p>
          <a:p>
            <a:pPr lvl="1"/>
            <a:r>
              <a:rPr lang="en-US" altLang="ko-KR" dirty="0" smtClean="0"/>
              <a:t>Translocations (</a:t>
            </a:r>
            <a:r>
              <a:rPr lang="en-US" altLang="ko-KR" i="1" dirty="0" smtClean="0"/>
              <a:t>ERG, ALK, RET</a:t>
            </a:r>
            <a:r>
              <a:rPr lang="en-US" altLang="ko-KR" dirty="0" smtClean="0"/>
              <a:t> fusions)</a:t>
            </a:r>
          </a:p>
          <a:p>
            <a:pPr lvl="1"/>
            <a:r>
              <a:rPr lang="en-US" altLang="ko-KR" dirty="0" smtClean="0"/>
              <a:t>Germline mutations related to hereditary syndromes</a:t>
            </a:r>
          </a:p>
          <a:p>
            <a:r>
              <a:rPr lang="en-US" altLang="ko-KR" dirty="0" smtClean="0"/>
              <a:t>Mutation driver genes with CNA</a:t>
            </a:r>
          </a:p>
          <a:p>
            <a:pPr lvl="1"/>
            <a:r>
              <a:rPr lang="en-US" altLang="ko-KR" dirty="0" smtClean="0"/>
              <a:t>10 oncogenes that were recurrently amplified (e.g. </a:t>
            </a:r>
            <a:r>
              <a:rPr lang="en-US" altLang="ko-KR" i="1" dirty="0" smtClean="0"/>
              <a:t>MYC</a:t>
            </a:r>
            <a:r>
              <a:rPr lang="en-US" altLang="ko-KR" dirty="0" smtClean="0"/>
              <a:t> family)</a:t>
            </a:r>
          </a:p>
          <a:p>
            <a:pPr lvl="1"/>
            <a:r>
              <a:rPr lang="en-US" altLang="ko-KR" dirty="0" smtClean="0"/>
              <a:t>3 tumor suppressors that were </a:t>
            </a:r>
            <a:r>
              <a:rPr lang="en-US" altLang="ko-KR" dirty="0" err="1" smtClean="0"/>
              <a:t>homozygously</a:t>
            </a:r>
            <a:r>
              <a:rPr lang="en-US" altLang="ko-KR" dirty="0" smtClean="0"/>
              <a:t> deleted (e.g. </a:t>
            </a:r>
            <a:r>
              <a:rPr lang="en-US" altLang="ko-KR" i="1" dirty="0" smtClean="0"/>
              <a:t>MAP2K4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6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990</Words>
  <Application>Microsoft Office PowerPoint</Application>
  <PresentationFormat>화면 슬라이드 쇼(4:3)</PresentationFormat>
  <Paragraphs>197</Paragraphs>
  <Slides>37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CNA detection from ExomeSeq data </vt:lpstr>
      <vt:lpstr>Genomic Variation</vt:lpstr>
      <vt:lpstr>Types of Structural Variation</vt:lpstr>
      <vt:lpstr>Copy number {variation, aberration}: structural variation</vt:lpstr>
      <vt:lpstr>The resolution gaps in SV analysis</vt:lpstr>
      <vt:lpstr>NGS: base-level analysis</vt:lpstr>
      <vt:lpstr>CNV? CNA?</vt:lpstr>
      <vt:lpstr>Copy number in Cancer</vt:lpstr>
      <vt:lpstr>CNA as mutation driver</vt:lpstr>
      <vt:lpstr>Review</vt:lpstr>
      <vt:lpstr>Why is SV calling challenging?</vt:lpstr>
      <vt:lpstr>Five CNV detection methods using NGS</vt:lpstr>
      <vt:lpstr>DOC (Depth of Coverage)</vt:lpstr>
      <vt:lpstr>DOC (cont.)</vt:lpstr>
      <vt:lpstr>DOC (cont.)</vt:lpstr>
      <vt:lpstr>PEM (Paired End Mapping)</vt:lpstr>
      <vt:lpstr>PEM (cont.)</vt:lpstr>
      <vt:lpstr>SR (Split Read)</vt:lpstr>
      <vt:lpstr>SR (cont.)</vt:lpstr>
      <vt:lpstr>Assembly Based</vt:lpstr>
      <vt:lpstr>Assembly Based (cont.)</vt:lpstr>
      <vt:lpstr>Combinatorial approach</vt:lpstr>
      <vt:lpstr>PowerPoint 프레젠테이션</vt:lpstr>
      <vt:lpstr>Excavator</vt:lpstr>
      <vt:lpstr>EXCAVATOR workflow</vt:lpstr>
      <vt:lpstr>EMRC (Exon mean read count)</vt:lpstr>
      <vt:lpstr>EMRC and normalized EMRC</vt:lpstr>
      <vt:lpstr>Calling algorithm: FastCall Model</vt:lpstr>
      <vt:lpstr>Installation guide</vt:lpstr>
      <vt:lpstr>TargetPerla.pl</vt:lpstr>
      <vt:lpstr>ReadPerla.pl</vt:lpstr>
      <vt:lpstr>Sample data: CRC4 1D, ND</vt:lpstr>
      <vt:lpstr>CRC4 1D</vt:lpstr>
      <vt:lpstr>CRC4 ND</vt:lpstr>
      <vt:lpstr>HSLM (segmentation) result</vt:lpstr>
      <vt:lpstr>FastCall classification result</vt:lpstr>
      <vt:lpstr>Plot reporting HSLM and Fastcall: CRC4 chromosome 8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NGS-based CNA detection </dc:title>
  <dc:creator>Microsoft Corporation</dc:creator>
  <cp:lastModifiedBy>krho</cp:lastModifiedBy>
  <cp:revision>98</cp:revision>
  <dcterms:created xsi:type="dcterms:W3CDTF">2006-10-05T04:04:58Z</dcterms:created>
  <dcterms:modified xsi:type="dcterms:W3CDTF">2015-07-02T22:28:13Z</dcterms:modified>
</cp:coreProperties>
</file>