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347" r:id="rId3"/>
    <p:sldId id="296" r:id="rId4"/>
    <p:sldId id="297" r:id="rId5"/>
    <p:sldId id="305" r:id="rId6"/>
    <p:sldId id="300" r:id="rId7"/>
    <p:sldId id="303" r:id="rId8"/>
    <p:sldId id="298" r:id="rId9"/>
    <p:sldId id="301" r:id="rId10"/>
    <p:sldId id="306" r:id="rId11"/>
    <p:sldId id="304" r:id="rId12"/>
    <p:sldId id="308" r:id="rId13"/>
    <p:sldId id="310" r:id="rId14"/>
    <p:sldId id="313" r:id="rId15"/>
    <p:sldId id="309" r:id="rId16"/>
    <p:sldId id="311" r:id="rId17"/>
    <p:sldId id="312" r:id="rId18"/>
    <p:sldId id="314" r:id="rId19"/>
    <p:sldId id="315" r:id="rId20"/>
    <p:sldId id="299" r:id="rId21"/>
    <p:sldId id="316" r:id="rId22"/>
    <p:sldId id="323" r:id="rId23"/>
    <p:sldId id="333" r:id="rId24"/>
    <p:sldId id="334" r:id="rId25"/>
    <p:sldId id="341" r:id="rId26"/>
    <p:sldId id="317" r:id="rId27"/>
    <p:sldId id="318" r:id="rId28"/>
    <p:sldId id="342" r:id="rId29"/>
    <p:sldId id="351" r:id="rId30"/>
    <p:sldId id="319" r:id="rId31"/>
    <p:sldId id="343" r:id="rId32"/>
    <p:sldId id="357" r:id="rId33"/>
    <p:sldId id="352" r:id="rId34"/>
    <p:sldId id="353" r:id="rId35"/>
    <p:sldId id="354" r:id="rId36"/>
    <p:sldId id="356" r:id="rId37"/>
    <p:sldId id="360" r:id="rId38"/>
    <p:sldId id="359" r:id="rId39"/>
    <p:sldId id="339" r:id="rId40"/>
    <p:sldId id="361" r:id="rId41"/>
    <p:sldId id="362" r:id="rId42"/>
    <p:sldId id="364" r:id="rId43"/>
    <p:sldId id="365" r:id="rId44"/>
    <p:sldId id="367" r:id="rId45"/>
    <p:sldId id="368" r:id="rId46"/>
    <p:sldId id="369" r:id="rId47"/>
    <p:sldId id="370" r:id="rId48"/>
    <p:sldId id="371" r:id="rId49"/>
    <p:sldId id="349" r:id="rId50"/>
    <p:sldId id="348" r:id="rId51"/>
    <p:sldId id="372" r:id="rId5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23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3" autoAdjust="0"/>
    <p:restoredTop sz="94660"/>
  </p:normalViewPr>
  <p:slideViewPr>
    <p:cSldViewPr snapToGrid="0">
      <p:cViewPr varScale="1">
        <p:scale>
          <a:sx n="86" d="100"/>
          <a:sy n="86" d="100"/>
        </p:scale>
        <p:origin x="57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018D-E148-4D7F-ACF8-9B7ACB9BC2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C0478363-475E-4B74-8E61-EE111FC36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D32F6194-A6E0-4CEE-A954-A25277B872BD}"/>
              </a:ext>
            </a:extLst>
          </p:cNvPr>
          <p:cNvSpPr>
            <a:spLocks noGrp="1"/>
          </p:cNvSpPr>
          <p:nvPr>
            <p:ph type="dt" sz="half" idx="10"/>
          </p:nvPr>
        </p:nvSpPr>
        <p:spPr/>
        <p:txBody>
          <a:bodyPr/>
          <a:lstStyle/>
          <a:p>
            <a:fld id="{0CE9B0E3-2FDC-4A52-BEAE-7537075F7CA5}" type="datetimeFigureOut">
              <a:rPr lang="fr-FR" smtClean="0"/>
              <a:t>10/01/2021</a:t>
            </a:fld>
            <a:endParaRPr lang="fr-FR"/>
          </a:p>
        </p:txBody>
      </p:sp>
      <p:sp>
        <p:nvSpPr>
          <p:cNvPr id="5" name="Footer Placeholder 4">
            <a:extLst>
              <a:ext uri="{FF2B5EF4-FFF2-40B4-BE49-F238E27FC236}">
                <a16:creationId xmlns:a16="http://schemas.microsoft.com/office/drawing/2014/main" id="{F9F61D12-75D2-40D0-9253-01BE2BB7857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502ABEA-201F-473B-800C-F71EA676B77E}"/>
              </a:ext>
            </a:extLst>
          </p:cNvPr>
          <p:cNvSpPr>
            <a:spLocks noGrp="1"/>
          </p:cNvSpPr>
          <p:nvPr>
            <p:ph type="sldNum" sz="quarter" idx="12"/>
          </p:nvPr>
        </p:nvSpPr>
        <p:spPr/>
        <p:txBody>
          <a:bodyPr/>
          <a:lstStyle/>
          <a:p>
            <a:fld id="{C0358720-8799-443F-B5F5-80C12FEBDBDE}" type="slidenum">
              <a:rPr lang="fr-FR" smtClean="0"/>
              <a:t>‹#›</a:t>
            </a:fld>
            <a:endParaRPr lang="fr-FR"/>
          </a:p>
        </p:txBody>
      </p:sp>
    </p:spTree>
    <p:extLst>
      <p:ext uri="{BB962C8B-B14F-4D97-AF65-F5344CB8AC3E}">
        <p14:creationId xmlns:p14="http://schemas.microsoft.com/office/powerpoint/2010/main" val="101917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FE86-C2DD-41E1-BC68-5EB89DDEE88C}"/>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44A795AB-8838-45FC-A6FE-0C754ECAC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24DC1C4-E8FD-4D1F-BB0E-C14F860F3AE3}"/>
              </a:ext>
            </a:extLst>
          </p:cNvPr>
          <p:cNvSpPr>
            <a:spLocks noGrp="1"/>
          </p:cNvSpPr>
          <p:nvPr>
            <p:ph type="dt" sz="half" idx="10"/>
          </p:nvPr>
        </p:nvSpPr>
        <p:spPr/>
        <p:txBody>
          <a:bodyPr/>
          <a:lstStyle/>
          <a:p>
            <a:fld id="{0CE9B0E3-2FDC-4A52-BEAE-7537075F7CA5}" type="datetimeFigureOut">
              <a:rPr lang="fr-FR" smtClean="0"/>
              <a:t>10/01/2021</a:t>
            </a:fld>
            <a:endParaRPr lang="fr-FR"/>
          </a:p>
        </p:txBody>
      </p:sp>
      <p:sp>
        <p:nvSpPr>
          <p:cNvPr id="5" name="Footer Placeholder 4">
            <a:extLst>
              <a:ext uri="{FF2B5EF4-FFF2-40B4-BE49-F238E27FC236}">
                <a16:creationId xmlns:a16="http://schemas.microsoft.com/office/drawing/2014/main" id="{3A1EC36F-1577-49E3-BAB7-16350B13BB0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8461F18-D4B5-4D61-89DF-018EE1C7FA5A}"/>
              </a:ext>
            </a:extLst>
          </p:cNvPr>
          <p:cNvSpPr>
            <a:spLocks noGrp="1"/>
          </p:cNvSpPr>
          <p:nvPr>
            <p:ph type="sldNum" sz="quarter" idx="12"/>
          </p:nvPr>
        </p:nvSpPr>
        <p:spPr/>
        <p:txBody>
          <a:bodyPr/>
          <a:lstStyle/>
          <a:p>
            <a:fld id="{C0358720-8799-443F-B5F5-80C12FEBDBDE}" type="slidenum">
              <a:rPr lang="fr-FR" smtClean="0"/>
              <a:t>‹#›</a:t>
            </a:fld>
            <a:endParaRPr lang="fr-FR"/>
          </a:p>
        </p:txBody>
      </p:sp>
    </p:spTree>
    <p:extLst>
      <p:ext uri="{BB962C8B-B14F-4D97-AF65-F5344CB8AC3E}">
        <p14:creationId xmlns:p14="http://schemas.microsoft.com/office/powerpoint/2010/main" val="770981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AFDC23-1C62-4D6F-9A8C-58DC9E68AD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90C973F8-5D1B-4F3B-B36D-512853A4C5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02A9CC1-09BC-4CF8-9D81-0BF95DC49C9E}"/>
              </a:ext>
            </a:extLst>
          </p:cNvPr>
          <p:cNvSpPr>
            <a:spLocks noGrp="1"/>
          </p:cNvSpPr>
          <p:nvPr>
            <p:ph type="dt" sz="half" idx="10"/>
          </p:nvPr>
        </p:nvSpPr>
        <p:spPr/>
        <p:txBody>
          <a:bodyPr/>
          <a:lstStyle/>
          <a:p>
            <a:fld id="{0CE9B0E3-2FDC-4A52-BEAE-7537075F7CA5}" type="datetimeFigureOut">
              <a:rPr lang="fr-FR" smtClean="0"/>
              <a:t>10/01/2021</a:t>
            </a:fld>
            <a:endParaRPr lang="fr-FR"/>
          </a:p>
        </p:txBody>
      </p:sp>
      <p:sp>
        <p:nvSpPr>
          <p:cNvPr id="5" name="Footer Placeholder 4">
            <a:extLst>
              <a:ext uri="{FF2B5EF4-FFF2-40B4-BE49-F238E27FC236}">
                <a16:creationId xmlns:a16="http://schemas.microsoft.com/office/drawing/2014/main" id="{C5E5119B-AC9B-48D4-A1A5-062D1129F37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AD4F820-0A96-4368-96F8-061CCD90562B}"/>
              </a:ext>
            </a:extLst>
          </p:cNvPr>
          <p:cNvSpPr>
            <a:spLocks noGrp="1"/>
          </p:cNvSpPr>
          <p:nvPr>
            <p:ph type="sldNum" sz="quarter" idx="12"/>
          </p:nvPr>
        </p:nvSpPr>
        <p:spPr/>
        <p:txBody>
          <a:bodyPr/>
          <a:lstStyle/>
          <a:p>
            <a:fld id="{C0358720-8799-443F-B5F5-80C12FEBDBDE}" type="slidenum">
              <a:rPr lang="fr-FR" smtClean="0"/>
              <a:t>‹#›</a:t>
            </a:fld>
            <a:endParaRPr lang="fr-FR"/>
          </a:p>
        </p:txBody>
      </p:sp>
    </p:spTree>
    <p:extLst>
      <p:ext uri="{BB962C8B-B14F-4D97-AF65-F5344CB8AC3E}">
        <p14:creationId xmlns:p14="http://schemas.microsoft.com/office/powerpoint/2010/main" val="93603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3A97-20C1-41E4-B92A-A8F493A2A147}"/>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301D667-A5E0-43C8-9347-1791FF0417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162461F-AD2C-4546-86BB-F535BBE7E47E}"/>
              </a:ext>
            </a:extLst>
          </p:cNvPr>
          <p:cNvSpPr>
            <a:spLocks noGrp="1"/>
          </p:cNvSpPr>
          <p:nvPr>
            <p:ph type="dt" sz="half" idx="10"/>
          </p:nvPr>
        </p:nvSpPr>
        <p:spPr/>
        <p:txBody>
          <a:bodyPr/>
          <a:lstStyle/>
          <a:p>
            <a:fld id="{0CE9B0E3-2FDC-4A52-BEAE-7537075F7CA5}" type="datetimeFigureOut">
              <a:rPr lang="fr-FR" smtClean="0"/>
              <a:t>10/01/2021</a:t>
            </a:fld>
            <a:endParaRPr lang="fr-FR"/>
          </a:p>
        </p:txBody>
      </p:sp>
      <p:sp>
        <p:nvSpPr>
          <p:cNvPr id="5" name="Footer Placeholder 4">
            <a:extLst>
              <a:ext uri="{FF2B5EF4-FFF2-40B4-BE49-F238E27FC236}">
                <a16:creationId xmlns:a16="http://schemas.microsoft.com/office/drawing/2014/main" id="{093E2F74-70CF-45DD-936E-5FDB0CE8C92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25C5F22-B406-4ADF-8092-3429E38D010F}"/>
              </a:ext>
            </a:extLst>
          </p:cNvPr>
          <p:cNvSpPr>
            <a:spLocks noGrp="1"/>
          </p:cNvSpPr>
          <p:nvPr>
            <p:ph type="sldNum" sz="quarter" idx="12"/>
          </p:nvPr>
        </p:nvSpPr>
        <p:spPr/>
        <p:txBody>
          <a:bodyPr/>
          <a:lstStyle/>
          <a:p>
            <a:fld id="{C0358720-8799-443F-B5F5-80C12FEBDBDE}" type="slidenum">
              <a:rPr lang="fr-FR" smtClean="0"/>
              <a:t>‹#›</a:t>
            </a:fld>
            <a:endParaRPr lang="fr-FR"/>
          </a:p>
        </p:txBody>
      </p:sp>
    </p:spTree>
    <p:extLst>
      <p:ext uri="{BB962C8B-B14F-4D97-AF65-F5344CB8AC3E}">
        <p14:creationId xmlns:p14="http://schemas.microsoft.com/office/powerpoint/2010/main" val="24476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0FD3-74BF-42AB-A14C-629EE68CE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97012E7E-D578-49DA-8561-B2DAD61CC6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D46BD7-D4C5-4EEB-8D5D-F87838C39C40}"/>
              </a:ext>
            </a:extLst>
          </p:cNvPr>
          <p:cNvSpPr>
            <a:spLocks noGrp="1"/>
          </p:cNvSpPr>
          <p:nvPr>
            <p:ph type="dt" sz="half" idx="10"/>
          </p:nvPr>
        </p:nvSpPr>
        <p:spPr/>
        <p:txBody>
          <a:bodyPr/>
          <a:lstStyle/>
          <a:p>
            <a:fld id="{0CE9B0E3-2FDC-4A52-BEAE-7537075F7CA5}" type="datetimeFigureOut">
              <a:rPr lang="fr-FR" smtClean="0"/>
              <a:t>10/01/2021</a:t>
            </a:fld>
            <a:endParaRPr lang="fr-FR"/>
          </a:p>
        </p:txBody>
      </p:sp>
      <p:sp>
        <p:nvSpPr>
          <p:cNvPr id="5" name="Footer Placeholder 4">
            <a:extLst>
              <a:ext uri="{FF2B5EF4-FFF2-40B4-BE49-F238E27FC236}">
                <a16:creationId xmlns:a16="http://schemas.microsoft.com/office/drawing/2014/main" id="{A0C199E4-0785-428A-A6B8-F81BC2494BD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3B6BC42-C5B0-44A2-B676-4C3AF060EE80}"/>
              </a:ext>
            </a:extLst>
          </p:cNvPr>
          <p:cNvSpPr>
            <a:spLocks noGrp="1"/>
          </p:cNvSpPr>
          <p:nvPr>
            <p:ph type="sldNum" sz="quarter" idx="12"/>
          </p:nvPr>
        </p:nvSpPr>
        <p:spPr/>
        <p:txBody>
          <a:bodyPr/>
          <a:lstStyle/>
          <a:p>
            <a:fld id="{C0358720-8799-443F-B5F5-80C12FEBDBDE}" type="slidenum">
              <a:rPr lang="fr-FR" smtClean="0"/>
              <a:t>‹#›</a:t>
            </a:fld>
            <a:endParaRPr lang="fr-FR"/>
          </a:p>
        </p:txBody>
      </p:sp>
    </p:spTree>
    <p:extLst>
      <p:ext uri="{BB962C8B-B14F-4D97-AF65-F5344CB8AC3E}">
        <p14:creationId xmlns:p14="http://schemas.microsoft.com/office/powerpoint/2010/main" val="1642449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5064-5C91-4EEC-A828-40662AC54421}"/>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25875C2A-F193-41FA-A156-AD40FC1E6A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85C7058A-457C-4EAA-A28A-065E62D403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6E03D3B7-EB7D-4170-B025-AF629FCF8498}"/>
              </a:ext>
            </a:extLst>
          </p:cNvPr>
          <p:cNvSpPr>
            <a:spLocks noGrp="1"/>
          </p:cNvSpPr>
          <p:nvPr>
            <p:ph type="dt" sz="half" idx="10"/>
          </p:nvPr>
        </p:nvSpPr>
        <p:spPr/>
        <p:txBody>
          <a:bodyPr/>
          <a:lstStyle/>
          <a:p>
            <a:fld id="{0CE9B0E3-2FDC-4A52-BEAE-7537075F7CA5}" type="datetimeFigureOut">
              <a:rPr lang="fr-FR" smtClean="0"/>
              <a:t>10/01/2021</a:t>
            </a:fld>
            <a:endParaRPr lang="fr-FR"/>
          </a:p>
        </p:txBody>
      </p:sp>
      <p:sp>
        <p:nvSpPr>
          <p:cNvPr id="6" name="Footer Placeholder 5">
            <a:extLst>
              <a:ext uri="{FF2B5EF4-FFF2-40B4-BE49-F238E27FC236}">
                <a16:creationId xmlns:a16="http://schemas.microsoft.com/office/drawing/2014/main" id="{F81406AB-657A-498C-87AB-8F1232F07EE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B27AD215-577D-4182-B3FA-A35D617E1E3F}"/>
              </a:ext>
            </a:extLst>
          </p:cNvPr>
          <p:cNvSpPr>
            <a:spLocks noGrp="1"/>
          </p:cNvSpPr>
          <p:nvPr>
            <p:ph type="sldNum" sz="quarter" idx="12"/>
          </p:nvPr>
        </p:nvSpPr>
        <p:spPr/>
        <p:txBody>
          <a:bodyPr/>
          <a:lstStyle/>
          <a:p>
            <a:fld id="{C0358720-8799-443F-B5F5-80C12FEBDBDE}" type="slidenum">
              <a:rPr lang="fr-FR" smtClean="0"/>
              <a:t>‹#›</a:t>
            </a:fld>
            <a:endParaRPr lang="fr-FR"/>
          </a:p>
        </p:txBody>
      </p:sp>
    </p:spTree>
    <p:extLst>
      <p:ext uri="{BB962C8B-B14F-4D97-AF65-F5344CB8AC3E}">
        <p14:creationId xmlns:p14="http://schemas.microsoft.com/office/powerpoint/2010/main" val="113047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6B61-A74E-4BF6-8792-C3BC27491C7E}"/>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3FAE54F7-210D-4FB6-9B26-BAB5DC8A0B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69A6EB-D861-4098-9D63-572FAAA645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57E3B472-AFF2-4762-A911-36BEB66B6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1330B-E900-4DB0-BB7C-48376237E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3EFB05F2-8590-453B-9982-825D1F2A6FBB}"/>
              </a:ext>
            </a:extLst>
          </p:cNvPr>
          <p:cNvSpPr>
            <a:spLocks noGrp="1"/>
          </p:cNvSpPr>
          <p:nvPr>
            <p:ph type="dt" sz="half" idx="10"/>
          </p:nvPr>
        </p:nvSpPr>
        <p:spPr/>
        <p:txBody>
          <a:bodyPr/>
          <a:lstStyle/>
          <a:p>
            <a:fld id="{0CE9B0E3-2FDC-4A52-BEAE-7537075F7CA5}" type="datetimeFigureOut">
              <a:rPr lang="fr-FR" smtClean="0"/>
              <a:t>10/01/2021</a:t>
            </a:fld>
            <a:endParaRPr lang="fr-FR"/>
          </a:p>
        </p:txBody>
      </p:sp>
      <p:sp>
        <p:nvSpPr>
          <p:cNvPr id="8" name="Footer Placeholder 7">
            <a:extLst>
              <a:ext uri="{FF2B5EF4-FFF2-40B4-BE49-F238E27FC236}">
                <a16:creationId xmlns:a16="http://schemas.microsoft.com/office/drawing/2014/main" id="{40C57B81-F8E3-4509-B0B8-5181BFBEF098}"/>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43D7527D-3BB9-48E0-AB60-756CC32ED3C5}"/>
              </a:ext>
            </a:extLst>
          </p:cNvPr>
          <p:cNvSpPr>
            <a:spLocks noGrp="1"/>
          </p:cNvSpPr>
          <p:nvPr>
            <p:ph type="sldNum" sz="quarter" idx="12"/>
          </p:nvPr>
        </p:nvSpPr>
        <p:spPr/>
        <p:txBody>
          <a:bodyPr/>
          <a:lstStyle/>
          <a:p>
            <a:fld id="{C0358720-8799-443F-B5F5-80C12FEBDBDE}" type="slidenum">
              <a:rPr lang="fr-FR" smtClean="0"/>
              <a:t>‹#›</a:t>
            </a:fld>
            <a:endParaRPr lang="fr-FR"/>
          </a:p>
        </p:txBody>
      </p:sp>
    </p:spTree>
    <p:extLst>
      <p:ext uri="{BB962C8B-B14F-4D97-AF65-F5344CB8AC3E}">
        <p14:creationId xmlns:p14="http://schemas.microsoft.com/office/powerpoint/2010/main" val="358580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3D22-FCBB-40B5-8869-0A7F68CF6DD2}"/>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FC895FCA-8D62-49C3-9A89-30434C62422C}"/>
              </a:ext>
            </a:extLst>
          </p:cNvPr>
          <p:cNvSpPr>
            <a:spLocks noGrp="1"/>
          </p:cNvSpPr>
          <p:nvPr>
            <p:ph type="dt" sz="half" idx="10"/>
          </p:nvPr>
        </p:nvSpPr>
        <p:spPr/>
        <p:txBody>
          <a:bodyPr/>
          <a:lstStyle/>
          <a:p>
            <a:fld id="{0CE9B0E3-2FDC-4A52-BEAE-7537075F7CA5}" type="datetimeFigureOut">
              <a:rPr lang="fr-FR" smtClean="0"/>
              <a:t>10/01/2021</a:t>
            </a:fld>
            <a:endParaRPr lang="fr-FR"/>
          </a:p>
        </p:txBody>
      </p:sp>
      <p:sp>
        <p:nvSpPr>
          <p:cNvPr id="4" name="Footer Placeholder 3">
            <a:extLst>
              <a:ext uri="{FF2B5EF4-FFF2-40B4-BE49-F238E27FC236}">
                <a16:creationId xmlns:a16="http://schemas.microsoft.com/office/drawing/2014/main" id="{9CED8DAB-07B8-4C9D-B8FB-6F609D44A302}"/>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15C9ADF6-1F0C-4649-ADC0-FB4FA6DC7AD5}"/>
              </a:ext>
            </a:extLst>
          </p:cNvPr>
          <p:cNvSpPr>
            <a:spLocks noGrp="1"/>
          </p:cNvSpPr>
          <p:nvPr>
            <p:ph type="sldNum" sz="quarter" idx="12"/>
          </p:nvPr>
        </p:nvSpPr>
        <p:spPr/>
        <p:txBody>
          <a:bodyPr/>
          <a:lstStyle/>
          <a:p>
            <a:fld id="{C0358720-8799-443F-B5F5-80C12FEBDBDE}" type="slidenum">
              <a:rPr lang="fr-FR" smtClean="0"/>
              <a:t>‹#›</a:t>
            </a:fld>
            <a:endParaRPr lang="fr-FR"/>
          </a:p>
        </p:txBody>
      </p:sp>
    </p:spTree>
    <p:extLst>
      <p:ext uri="{BB962C8B-B14F-4D97-AF65-F5344CB8AC3E}">
        <p14:creationId xmlns:p14="http://schemas.microsoft.com/office/powerpoint/2010/main" val="3097989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07CCD8-25ED-45F1-98EC-054A1D95A537}"/>
              </a:ext>
            </a:extLst>
          </p:cNvPr>
          <p:cNvSpPr>
            <a:spLocks noGrp="1"/>
          </p:cNvSpPr>
          <p:nvPr>
            <p:ph type="dt" sz="half" idx="10"/>
          </p:nvPr>
        </p:nvSpPr>
        <p:spPr/>
        <p:txBody>
          <a:bodyPr/>
          <a:lstStyle/>
          <a:p>
            <a:fld id="{0CE9B0E3-2FDC-4A52-BEAE-7537075F7CA5}" type="datetimeFigureOut">
              <a:rPr lang="fr-FR" smtClean="0"/>
              <a:t>10/01/2021</a:t>
            </a:fld>
            <a:endParaRPr lang="fr-FR"/>
          </a:p>
        </p:txBody>
      </p:sp>
      <p:sp>
        <p:nvSpPr>
          <p:cNvPr id="3" name="Footer Placeholder 2">
            <a:extLst>
              <a:ext uri="{FF2B5EF4-FFF2-40B4-BE49-F238E27FC236}">
                <a16:creationId xmlns:a16="http://schemas.microsoft.com/office/drawing/2014/main" id="{EE831091-33CF-45FE-9D4B-5A2912AF6AA8}"/>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63F4548A-9C81-4FDA-AFFB-8408177FAE34}"/>
              </a:ext>
            </a:extLst>
          </p:cNvPr>
          <p:cNvSpPr>
            <a:spLocks noGrp="1"/>
          </p:cNvSpPr>
          <p:nvPr>
            <p:ph type="sldNum" sz="quarter" idx="12"/>
          </p:nvPr>
        </p:nvSpPr>
        <p:spPr/>
        <p:txBody>
          <a:bodyPr/>
          <a:lstStyle/>
          <a:p>
            <a:fld id="{C0358720-8799-443F-B5F5-80C12FEBDBDE}" type="slidenum">
              <a:rPr lang="fr-FR" smtClean="0"/>
              <a:t>‹#›</a:t>
            </a:fld>
            <a:endParaRPr lang="fr-FR"/>
          </a:p>
        </p:txBody>
      </p:sp>
    </p:spTree>
    <p:extLst>
      <p:ext uri="{BB962C8B-B14F-4D97-AF65-F5344CB8AC3E}">
        <p14:creationId xmlns:p14="http://schemas.microsoft.com/office/powerpoint/2010/main" val="305498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27BD-6FEC-412E-8372-AB64560764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DA65E335-E5FA-4D10-9FDA-B524AEF1C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8116287D-8659-44AB-AE94-6274350A4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A77AC-FEFA-47D8-8ADA-A68CCA98D85D}"/>
              </a:ext>
            </a:extLst>
          </p:cNvPr>
          <p:cNvSpPr>
            <a:spLocks noGrp="1"/>
          </p:cNvSpPr>
          <p:nvPr>
            <p:ph type="dt" sz="half" idx="10"/>
          </p:nvPr>
        </p:nvSpPr>
        <p:spPr/>
        <p:txBody>
          <a:bodyPr/>
          <a:lstStyle/>
          <a:p>
            <a:fld id="{0CE9B0E3-2FDC-4A52-BEAE-7537075F7CA5}" type="datetimeFigureOut">
              <a:rPr lang="fr-FR" smtClean="0"/>
              <a:t>10/01/2021</a:t>
            </a:fld>
            <a:endParaRPr lang="fr-FR"/>
          </a:p>
        </p:txBody>
      </p:sp>
      <p:sp>
        <p:nvSpPr>
          <p:cNvPr id="6" name="Footer Placeholder 5">
            <a:extLst>
              <a:ext uri="{FF2B5EF4-FFF2-40B4-BE49-F238E27FC236}">
                <a16:creationId xmlns:a16="http://schemas.microsoft.com/office/drawing/2014/main" id="{85EF14FD-36C5-46F3-9FCC-F0AF42661C8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91ADC3B-AEA0-41DC-8E4D-343517DFA223}"/>
              </a:ext>
            </a:extLst>
          </p:cNvPr>
          <p:cNvSpPr>
            <a:spLocks noGrp="1"/>
          </p:cNvSpPr>
          <p:nvPr>
            <p:ph type="sldNum" sz="quarter" idx="12"/>
          </p:nvPr>
        </p:nvSpPr>
        <p:spPr/>
        <p:txBody>
          <a:bodyPr/>
          <a:lstStyle/>
          <a:p>
            <a:fld id="{C0358720-8799-443F-B5F5-80C12FEBDBDE}" type="slidenum">
              <a:rPr lang="fr-FR" smtClean="0"/>
              <a:t>‹#›</a:t>
            </a:fld>
            <a:endParaRPr lang="fr-FR"/>
          </a:p>
        </p:txBody>
      </p:sp>
    </p:spTree>
    <p:extLst>
      <p:ext uri="{BB962C8B-B14F-4D97-AF65-F5344CB8AC3E}">
        <p14:creationId xmlns:p14="http://schemas.microsoft.com/office/powerpoint/2010/main" val="35456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7DDB-9717-4E77-A1B7-AD574468C4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13393E71-1E23-4638-B161-D452FDB7DB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3763C52F-A765-43D6-98C7-92DEB256A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155FE-5CDF-4749-A7FE-93CE4A363965}"/>
              </a:ext>
            </a:extLst>
          </p:cNvPr>
          <p:cNvSpPr>
            <a:spLocks noGrp="1"/>
          </p:cNvSpPr>
          <p:nvPr>
            <p:ph type="dt" sz="half" idx="10"/>
          </p:nvPr>
        </p:nvSpPr>
        <p:spPr/>
        <p:txBody>
          <a:bodyPr/>
          <a:lstStyle/>
          <a:p>
            <a:fld id="{0CE9B0E3-2FDC-4A52-BEAE-7537075F7CA5}" type="datetimeFigureOut">
              <a:rPr lang="fr-FR" smtClean="0"/>
              <a:t>10/01/2021</a:t>
            </a:fld>
            <a:endParaRPr lang="fr-FR"/>
          </a:p>
        </p:txBody>
      </p:sp>
      <p:sp>
        <p:nvSpPr>
          <p:cNvPr id="6" name="Footer Placeholder 5">
            <a:extLst>
              <a:ext uri="{FF2B5EF4-FFF2-40B4-BE49-F238E27FC236}">
                <a16:creationId xmlns:a16="http://schemas.microsoft.com/office/drawing/2014/main" id="{653B4C4E-8D8E-43C2-B2DC-A3370566889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C916CC9-A896-4674-8D7A-8BD13EB87DC1}"/>
              </a:ext>
            </a:extLst>
          </p:cNvPr>
          <p:cNvSpPr>
            <a:spLocks noGrp="1"/>
          </p:cNvSpPr>
          <p:nvPr>
            <p:ph type="sldNum" sz="quarter" idx="12"/>
          </p:nvPr>
        </p:nvSpPr>
        <p:spPr/>
        <p:txBody>
          <a:bodyPr/>
          <a:lstStyle/>
          <a:p>
            <a:fld id="{C0358720-8799-443F-B5F5-80C12FEBDBDE}" type="slidenum">
              <a:rPr lang="fr-FR" smtClean="0"/>
              <a:t>‹#›</a:t>
            </a:fld>
            <a:endParaRPr lang="fr-FR"/>
          </a:p>
        </p:txBody>
      </p:sp>
    </p:spTree>
    <p:extLst>
      <p:ext uri="{BB962C8B-B14F-4D97-AF65-F5344CB8AC3E}">
        <p14:creationId xmlns:p14="http://schemas.microsoft.com/office/powerpoint/2010/main" val="304416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lum/>
          </a:blip>
          <a:srcRect/>
          <a:stretch>
            <a:fillRect t="6000" r="-1000" b="-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D31AB2-040D-4C13-9998-EB6F027687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A94CE89E-6C17-4BEC-8948-9C1E19F29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A614AFC-DEC5-43ED-92B2-9C8B3FEBEF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9B0E3-2FDC-4A52-BEAE-7537075F7CA5}" type="datetimeFigureOut">
              <a:rPr lang="fr-FR" smtClean="0"/>
              <a:t>10/01/2021</a:t>
            </a:fld>
            <a:endParaRPr lang="fr-FR"/>
          </a:p>
        </p:txBody>
      </p:sp>
      <p:sp>
        <p:nvSpPr>
          <p:cNvPr id="5" name="Footer Placeholder 4">
            <a:extLst>
              <a:ext uri="{FF2B5EF4-FFF2-40B4-BE49-F238E27FC236}">
                <a16:creationId xmlns:a16="http://schemas.microsoft.com/office/drawing/2014/main" id="{606CE7C5-08D6-4A57-89B4-215214078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F2E07F17-E333-4E36-AE8D-6807F43BD0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58720-8799-443F-B5F5-80C12FEBDBDE}" type="slidenum">
              <a:rPr lang="fr-FR" smtClean="0"/>
              <a:t>‹#›</a:t>
            </a:fld>
            <a:endParaRPr lang="fr-FR"/>
          </a:p>
        </p:txBody>
      </p:sp>
    </p:spTree>
    <p:extLst>
      <p:ext uri="{BB962C8B-B14F-4D97-AF65-F5344CB8AC3E}">
        <p14:creationId xmlns:p14="http://schemas.microsoft.com/office/powerpoint/2010/main" val="612077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2419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31382" y="2988653"/>
            <a:ext cx="6129226"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 La création de la Startup</a:t>
            </a:r>
          </a:p>
        </p:txBody>
      </p:sp>
      <p:sp>
        <p:nvSpPr>
          <p:cNvPr id="9" name="TextBox 8">
            <a:extLst>
              <a:ext uri="{FF2B5EF4-FFF2-40B4-BE49-F238E27FC236}">
                <a16:creationId xmlns:a16="http://schemas.microsoft.com/office/drawing/2014/main" id="{7D227F3D-E1F9-4609-A5F2-4491994A3A2A}"/>
              </a:ext>
            </a:extLst>
          </p:cNvPr>
          <p:cNvSpPr txBox="1"/>
          <p:nvPr/>
        </p:nvSpPr>
        <p:spPr>
          <a:xfrm>
            <a:off x="5341578" y="2447316"/>
            <a:ext cx="150883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Startup </a:t>
            </a:r>
            <a:r>
              <a:rPr lang="fr-FR" sz="2000" b="1" dirty="0">
                <a:latin typeface="Agency FB" panose="020B0503020202020204" pitchFamily="34" charset="0"/>
                <a:cs typeface="Times New Roman" panose="02020603050405020304" pitchFamily="18" charset="0"/>
              </a:rPr>
              <a:t>IRCOS</a:t>
            </a:r>
          </a:p>
        </p:txBody>
      </p:sp>
      <p:sp>
        <p:nvSpPr>
          <p:cNvPr id="10" name="TextBox 9">
            <a:extLst>
              <a:ext uri="{FF2B5EF4-FFF2-40B4-BE49-F238E27FC236}">
                <a16:creationId xmlns:a16="http://schemas.microsoft.com/office/drawing/2014/main" id="{AE13A18D-CAB4-4FEB-B882-CB220F539330}"/>
              </a:ext>
            </a:extLst>
          </p:cNvPr>
          <p:cNvSpPr txBox="1"/>
          <p:nvPr/>
        </p:nvSpPr>
        <p:spPr>
          <a:xfrm>
            <a:off x="3108719" y="1844424"/>
            <a:ext cx="5974558" cy="461665"/>
          </a:xfrm>
          <a:prstGeom prst="rect">
            <a:avLst/>
          </a:prstGeom>
          <a:noFill/>
        </p:spPr>
        <p:txBody>
          <a:bodyPr wrap="square">
            <a:spAutoFit/>
          </a:bodyPr>
          <a:lstStyle/>
          <a:p>
            <a:r>
              <a:rPr lang="en-US" sz="2400" b="1" i="0" dirty="0">
                <a:effectLst/>
                <a:latin typeface="Agency FB" panose="020B0503020202020204" pitchFamily="34" charset="0"/>
              </a:rPr>
              <a:t>Industrial Research on Robotics and Computer Science</a:t>
            </a:r>
            <a:endParaRPr lang="fr-FR" sz="2400" dirty="0">
              <a:latin typeface="Agency FB" panose="020B0503020202020204" pitchFamily="34" charset="0"/>
            </a:endParaRPr>
          </a:p>
        </p:txBody>
      </p:sp>
      <p:pic>
        <p:nvPicPr>
          <p:cNvPr id="13" name="Picture 12">
            <a:extLst>
              <a:ext uri="{FF2B5EF4-FFF2-40B4-BE49-F238E27FC236}">
                <a16:creationId xmlns:a16="http://schemas.microsoft.com/office/drawing/2014/main" id="{BE755492-5A9B-4C7A-91DB-98E4F078D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4" name="Picture 13">
            <a:extLst>
              <a:ext uri="{FF2B5EF4-FFF2-40B4-BE49-F238E27FC236}">
                <a16:creationId xmlns:a16="http://schemas.microsoft.com/office/drawing/2014/main" id="{136FA2CB-130B-41BB-882C-45E6C0D4D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4018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647677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Pourquoi </a:t>
            </a:r>
            <a:r>
              <a:rPr lang="fr-FR" sz="40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IRCOS</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9F9E41A8-A173-400C-83A2-CD9352D7BAAB}"/>
              </a:ext>
            </a:extLst>
          </p:cNvPr>
          <p:cNvSpPr txBox="1"/>
          <p:nvPr/>
        </p:nvSpPr>
        <p:spPr>
          <a:xfrm>
            <a:off x="712988" y="2271296"/>
            <a:ext cx="10593187" cy="1323439"/>
          </a:xfrm>
          <a:prstGeom prst="rect">
            <a:avLst/>
          </a:prstGeom>
          <a:noFill/>
        </p:spPr>
        <p:txBody>
          <a:bodyPr wrap="square">
            <a:spAutoFit/>
          </a:bodyPr>
          <a:lstStyle/>
          <a:p>
            <a:pPr indent="180340" algn="just">
              <a:spcAft>
                <a:spcPts val="800"/>
              </a:spcAft>
            </a:pP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 été crée par deux anciens collègues, un maître de conférence et un ingénieur de recherche. Forts d’une expérience significative dans les domaines de l’ingénierie et un background théorique et académique solides, les deux fondateurs ont pensé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 une startup aspirant à la création et à l’innovation continue dans les domaines de la technologie en général.</a:t>
            </a:r>
          </a:p>
        </p:txBody>
      </p:sp>
      <p:sp>
        <p:nvSpPr>
          <p:cNvPr id="5" name="TextBox 4">
            <a:extLst>
              <a:ext uri="{FF2B5EF4-FFF2-40B4-BE49-F238E27FC236}">
                <a16:creationId xmlns:a16="http://schemas.microsoft.com/office/drawing/2014/main" id="{5303B24C-699E-446B-BE16-8BCC2F6D3534}"/>
              </a:ext>
            </a:extLst>
          </p:cNvPr>
          <p:cNvSpPr txBox="1"/>
          <p:nvPr/>
        </p:nvSpPr>
        <p:spPr>
          <a:xfrm>
            <a:off x="712986" y="3909596"/>
            <a:ext cx="10593189" cy="1692771"/>
          </a:xfrm>
          <a:prstGeom prst="rect">
            <a:avLst/>
          </a:prstGeom>
          <a:noFill/>
        </p:spPr>
        <p:txBody>
          <a:bodyPr wrap="square">
            <a:spAutoFit/>
          </a:bodyPr>
          <a:lstStyle/>
          <a:p>
            <a:pPr indent="180340" algn="just">
              <a:spcAft>
                <a:spcPts val="800"/>
              </a:spcAft>
            </a:pP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 aussi pensée pour répondre à un besoin réel du secteur industriel. Dans l'ère de </a:t>
            </a:r>
            <a:r>
              <a:rPr lang="fr-FR" sz="2200" b="1" dirty="0">
                <a:solidFill>
                  <a:srgbClr val="000000"/>
                </a:solidFill>
                <a:latin typeface="Agency FB" panose="020B0503020202020204" pitchFamily="34" charset="0"/>
                <a:ea typeface="Calibri" panose="020F0502020204030204" pitchFamily="34" charset="0"/>
                <a:cs typeface="Times New Roman" panose="02020603050405020304" pitchFamily="18" charset="0"/>
              </a:rPr>
              <a:t>l’industrie </a:t>
            </a:r>
            <a:r>
              <a:rPr lang="fr-FR" sz="2200" b="1" dirty="0">
                <a:latin typeface="Agency FB" panose="020B0503020202020204" pitchFamily="34" charset="0"/>
                <a:ea typeface="Calibri" panose="020F0502020204030204" pitchFamily="34" charset="0"/>
                <a:cs typeface="Times New Roman" panose="02020603050405020304" pitchFamily="18" charset="0"/>
              </a:rPr>
              <a:t>4.0</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les exigences et les attentes en termes de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productivité, rendement, qualité, portabilité, accessibilité et de modularité</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sont de plus en plus importantes. L’accompagnement et le suivi des entreprises dans cette aventure de convergence vers cette industrie du futur représente donc l’une des priorités pour la startup</a:t>
            </a:r>
            <a:r>
              <a:rPr lang="fr-FR" sz="2000" b="1" dirty="0">
                <a:solidFill>
                  <a:srgbClr val="FF0000"/>
                </a:solidFill>
                <a:effectLst/>
                <a:latin typeface="Agency FB" panose="020B0503020202020204" pitchFamily="34" charset="0"/>
                <a:ea typeface="Calibri" panose="020F0502020204030204" pitchFamily="34" charset="0"/>
                <a:cs typeface="Times New Roman" panose="02020603050405020304" pitchFamily="18" charset="0"/>
              </a:rPr>
              <a:t>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12" name="Picture 11">
            <a:extLst>
              <a:ext uri="{FF2B5EF4-FFF2-40B4-BE49-F238E27FC236}">
                <a16:creationId xmlns:a16="http://schemas.microsoft.com/office/drawing/2014/main" id="{1FD33669-A161-415A-9CCA-3CF43F6D5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3" name="Picture 12">
            <a:extLst>
              <a:ext uri="{FF2B5EF4-FFF2-40B4-BE49-F238E27FC236}">
                <a16:creationId xmlns:a16="http://schemas.microsoft.com/office/drawing/2014/main" id="{16B8C828-755B-4BE9-A073-75D269638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4600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647677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Premiers pas …</a:t>
            </a:r>
          </a:p>
        </p:txBody>
      </p:sp>
      <p:sp>
        <p:nvSpPr>
          <p:cNvPr id="6" name="TextBox 5">
            <a:extLst>
              <a:ext uri="{FF2B5EF4-FFF2-40B4-BE49-F238E27FC236}">
                <a16:creationId xmlns:a16="http://schemas.microsoft.com/office/drawing/2014/main" id="{9F9E41A8-A173-400C-83A2-CD9352D7BAAB}"/>
              </a:ext>
            </a:extLst>
          </p:cNvPr>
          <p:cNvSpPr txBox="1"/>
          <p:nvPr/>
        </p:nvSpPr>
        <p:spPr>
          <a:xfrm>
            <a:off x="712988" y="2102617"/>
            <a:ext cx="11107538" cy="4739759"/>
          </a:xfrm>
          <a:prstGeom prst="rect">
            <a:avLst/>
          </a:prstGeom>
          <a:noFill/>
        </p:spPr>
        <p:txBody>
          <a:bodyPr wrap="square">
            <a:spAutoFit/>
          </a:bodyPr>
          <a:lstStyle/>
          <a:p>
            <a:pPr indent="180340" algn="just">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Récemment crée, la startup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entame son activité par des projets captivants et intéressants à la fois. La nature de ces projets reste tout de même assez différente de part leurs thématique et domaine de développement. Chaque projet est développé en plusieurs étapes, d’une manière </a:t>
            </a:r>
            <a:r>
              <a:rPr lang="fr-FR" sz="2000" dirty="0">
                <a:solidFill>
                  <a:srgbClr val="000000"/>
                </a:solidFill>
                <a:effectLst/>
                <a:latin typeface="Times New Roman" panose="02020603050405020304" pitchFamily="18" charset="0"/>
                <a:ea typeface="Calibri" panose="020F0502020204030204" pitchFamily="34" charset="0"/>
              </a:rPr>
              <a:t>progressive et graduelle,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dans une politique d’amélioration continue.</a:t>
            </a:r>
          </a:p>
          <a:p>
            <a:pPr indent="180340" algn="just">
              <a:spcAft>
                <a:spcPts val="800"/>
              </a:spcAft>
            </a:pPr>
            <a:endParaRPr lang="fr-FR" sz="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premier projet est ‘‘</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concerne la conception d’une application web « Un RPE » pour préparateur physique et entraineur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 football</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autres disciplines sportives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deuxième projet est ‘‘</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concerne la conception d’un dispositif de tracker GPS pour les suivis des entrainements et de la préparation physique pour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football</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autres disciplines sportives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troisième projet est ‘‘</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concerne la conception d’une application pour le visionnage vidéo. </a:t>
            </a:r>
            <a:endParaRPr lang="fr-FR" sz="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quatrième projet est ‘‘</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externe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s’agit du développement d’un outils pour le contrôle qualité pour un partenaire industriel.</a:t>
            </a: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cinquième projet est ‘‘</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externe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s’agit du développement d’un module de diagnostic de défauts pour un partenaire industriel.</a:t>
            </a:r>
          </a:p>
        </p:txBody>
      </p:sp>
      <p:pic>
        <p:nvPicPr>
          <p:cNvPr id="11" name="Picture 10">
            <a:extLst>
              <a:ext uri="{FF2B5EF4-FFF2-40B4-BE49-F238E27FC236}">
                <a16:creationId xmlns:a16="http://schemas.microsoft.com/office/drawing/2014/main" id="{68E9829E-7557-4B8D-B2D6-8B5E72D80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2" name="Picture 11">
            <a:extLst>
              <a:ext uri="{FF2B5EF4-FFF2-40B4-BE49-F238E27FC236}">
                <a16:creationId xmlns:a16="http://schemas.microsoft.com/office/drawing/2014/main" id="{05C52032-52B9-458F-8B65-737B78E72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6690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725782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Stratégie de développement …</a:t>
            </a:r>
          </a:p>
        </p:txBody>
      </p:sp>
      <p:sp>
        <p:nvSpPr>
          <p:cNvPr id="6" name="TextBox 5">
            <a:extLst>
              <a:ext uri="{FF2B5EF4-FFF2-40B4-BE49-F238E27FC236}">
                <a16:creationId xmlns:a16="http://schemas.microsoft.com/office/drawing/2014/main" id="{9F9E41A8-A173-400C-83A2-CD9352D7BAAB}"/>
              </a:ext>
            </a:extLst>
          </p:cNvPr>
          <p:cNvSpPr txBox="1"/>
          <p:nvPr/>
        </p:nvSpPr>
        <p:spPr>
          <a:xfrm>
            <a:off x="712988" y="2166521"/>
            <a:ext cx="11012288" cy="4539704"/>
          </a:xfrm>
          <a:prstGeom prst="rect">
            <a:avLst/>
          </a:prstGeom>
          <a:noFill/>
        </p:spPr>
        <p:txBody>
          <a:bodyPr wrap="square">
            <a:spAutoFit/>
          </a:bodyPr>
          <a:lstStyle/>
          <a:p>
            <a:pPr indent="180340" algn="just">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travers ces premiers projets, nous aspirons à créer nos premier pôles de recherche et développement, à savoir le pôle </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IRCOS-Sport</a:t>
            </a:r>
            <a:r>
              <a:rPr lang="fr-FR" sz="2000" b="1" dirty="0">
                <a:solidFill>
                  <a:srgbClr val="FF0000"/>
                </a:solidFill>
                <a:latin typeface="Agency FB" panose="020B0503020202020204" pitchFamily="34"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IR-Sport</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le pôle </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IRCOS-Diagnostic</a:t>
            </a:r>
            <a:r>
              <a:rPr lang="fr-FR" sz="2000" b="1" dirty="0">
                <a:solidFill>
                  <a:srgbClr val="FF0000"/>
                </a:solidFill>
                <a:latin typeface="Agency FB" panose="020B0503020202020204" pitchFamily="34"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IR-Diag</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indent="180340" algn="just">
              <a:spcAft>
                <a:spcPts val="800"/>
              </a:spcAft>
            </a:pPr>
            <a:endParaRPr lang="fr-FR" sz="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180340" algn="just">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Notre stratégie consiste donc à créer des pôles de recherche à partir des projets précédemment développés. Nous souhaitons par la suite développer les pôles :</a:t>
            </a:r>
          </a:p>
          <a:p>
            <a:pPr indent="180340" algn="just">
              <a:spcAft>
                <a:spcPts val="800"/>
              </a:spcAft>
            </a:pPr>
            <a:endParaRPr lang="fr-FR" sz="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180340" algn="just">
              <a:spcAft>
                <a:spcPts val="800"/>
              </a:spcAft>
            </a:pP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IR-Robot</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Spécialisé dans la commande de bras manipulateurs industriels</a:t>
            </a:r>
          </a:p>
          <a:p>
            <a:pPr indent="180340" algn="just">
              <a:spcAft>
                <a:spcPts val="800"/>
              </a:spcAft>
            </a:pP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IR-Drone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Spécialisé dans le déploiement de drones pour la prospection et la surveillance</a:t>
            </a:r>
          </a:p>
          <a:p>
            <a:pPr indent="180340" algn="just">
              <a:spcAft>
                <a:spcPts val="800"/>
              </a:spcAft>
            </a:pP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IR-Data</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Spécialisé dans le traitement de données, IA et Machine Learning </a:t>
            </a:r>
          </a:p>
          <a:p>
            <a:pPr indent="180340" algn="just">
              <a:spcAft>
                <a:spcPts val="800"/>
              </a:spcAft>
            </a:pP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IR-Web</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Spécialisé dans le développement d’applications Web et Système SCADA pour les industries</a:t>
            </a:r>
          </a:p>
          <a:p>
            <a:pPr indent="180340" algn="just">
              <a:spcAft>
                <a:spcPts val="800"/>
              </a:spcAft>
            </a:pPr>
            <a:endParaRPr lang="fr-FR" sz="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180340" algn="just">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L’objectif par la suite serait de créer des pôles semi-indépendants mais en gardant tout de même un esprit de travail en groupe sur des projets qui peuvent êtres transversaux et faisant appel à des compétences multidisciplinaires. </a:t>
            </a:r>
            <a:r>
              <a:rPr lang="fr-FR" sz="2000" b="1" i="1" dirty="0">
                <a:latin typeface="Times New Roman" panose="02020603050405020304" pitchFamily="18" charset="0"/>
                <a:ea typeface="Calibri" panose="020F0502020204030204" pitchFamily="34" charset="0"/>
                <a:cs typeface="Times New Roman" panose="02020603050405020304" pitchFamily="18" charset="0"/>
              </a:rPr>
              <a:t>Nous visons enfin à aller de l’étape de la startup vers la multinationale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11" name="Picture 10">
            <a:extLst>
              <a:ext uri="{FF2B5EF4-FFF2-40B4-BE49-F238E27FC236}">
                <a16:creationId xmlns:a16="http://schemas.microsoft.com/office/drawing/2014/main" id="{BF13E363-418D-4B9E-8E7C-402F8098F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2" name="Picture 11">
            <a:extLst>
              <a:ext uri="{FF2B5EF4-FFF2-40B4-BE49-F238E27FC236}">
                <a16:creationId xmlns:a16="http://schemas.microsoft.com/office/drawing/2014/main" id="{D67DF352-6C6C-46D5-80B1-C7DFDC8A1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18710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725782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Stratégie de Déploiement …</a:t>
            </a:r>
          </a:p>
        </p:txBody>
      </p:sp>
      <p:sp>
        <p:nvSpPr>
          <p:cNvPr id="6" name="TextBox 5">
            <a:extLst>
              <a:ext uri="{FF2B5EF4-FFF2-40B4-BE49-F238E27FC236}">
                <a16:creationId xmlns:a16="http://schemas.microsoft.com/office/drawing/2014/main" id="{9F9E41A8-A173-400C-83A2-CD9352D7BAAB}"/>
              </a:ext>
            </a:extLst>
          </p:cNvPr>
          <p:cNvSpPr txBox="1"/>
          <p:nvPr/>
        </p:nvSpPr>
        <p:spPr>
          <a:xfrm>
            <a:off x="712987" y="2309396"/>
            <a:ext cx="10821787" cy="3247043"/>
          </a:xfrm>
          <a:prstGeom prst="rect">
            <a:avLst/>
          </a:prstGeom>
          <a:noFill/>
        </p:spPr>
        <p:txBody>
          <a:bodyPr wrap="square">
            <a:spAutoFit/>
          </a:bodyPr>
          <a:lstStyle/>
          <a:p>
            <a:pPr indent="180340" algn="just">
              <a:spcAft>
                <a:spcPts val="800"/>
              </a:spcAft>
            </a:pP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 une startup localisée en Europe, principalement en France et en Allemagne. Nous visons à travers nos activités à nous installer sur le marché </a:t>
            </a:r>
            <a:r>
              <a:rPr lang="fr-FR" sz="20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Européen</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Nord-Africain</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au </a:t>
            </a:r>
            <a:r>
              <a:rPr lang="fr-FR" sz="20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Moyen-Orient</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Notre déploiement se fera en plusieurs étapes.</a:t>
            </a:r>
          </a:p>
          <a:p>
            <a:pPr indent="180340" algn="just">
              <a:spcAft>
                <a:spcPts val="800"/>
              </a:spcAft>
            </a:pPr>
            <a:endParaRPr lang="fr-FR" sz="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Note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fr-FR" sz="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 annoncé précédemment, Notre startup aura une organisation en équipe de travail. Chaque projet, indépendamment de son pôle, sera suivi par trois équipes :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CD</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(Conception Développement),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DP</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(Déploiement Production) et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CM</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(Commercialisation Marketing). Un projet transversal pourra être développé par des équipes appartenant à des pôles différents. Nous adopterons ce fonctionnement dans les premiers projets et premières étapes de développement de la startup.</a:t>
            </a:r>
          </a:p>
        </p:txBody>
      </p:sp>
      <p:pic>
        <p:nvPicPr>
          <p:cNvPr id="11" name="Picture 10">
            <a:extLst>
              <a:ext uri="{FF2B5EF4-FFF2-40B4-BE49-F238E27FC236}">
                <a16:creationId xmlns:a16="http://schemas.microsoft.com/office/drawing/2014/main" id="{DC97D395-226C-48D3-8625-FF147A883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2" name="Picture 11">
            <a:extLst>
              <a:ext uri="{FF2B5EF4-FFF2-40B4-BE49-F238E27FC236}">
                <a16:creationId xmlns:a16="http://schemas.microsoft.com/office/drawing/2014/main" id="{9B76B384-F2A1-421E-96F0-3150E163C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73555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725782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Stratégie de Déploiement …</a:t>
            </a:r>
          </a:p>
        </p:txBody>
      </p:sp>
      <p:sp>
        <p:nvSpPr>
          <p:cNvPr id="6" name="TextBox 5">
            <a:extLst>
              <a:ext uri="{FF2B5EF4-FFF2-40B4-BE49-F238E27FC236}">
                <a16:creationId xmlns:a16="http://schemas.microsoft.com/office/drawing/2014/main" id="{9F9E41A8-A173-400C-83A2-CD9352D7BAAB}"/>
              </a:ext>
            </a:extLst>
          </p:cNvPr>
          <p:cNvSpPr txBox="1"/>
          <p:nvPr/>
        </p:nvSpPr>
        <p:spPr>
          <a:xfrm>
            <a:off x="712987" y="2309396"/>
            <a:ext cx="10821787" cy="2944396"/>
          </a:xfrm>
          <a:prstGeom prst="rect">
            <a:avLst/>
          </a:prstGeom>
          <a:noFill/>
        </p:spPr>
        <p:txBody>
          <a:bodyPr wrap="square">
            <a:spAutoFit/>
          </a:bodyPr>
          <a:lstStyle/>
          <a:p>
            <a:pPr indent="180340" algn="just">
              <a:spcAft>
                <a:spcPts val="800"/>
              </a:spcAft>
            </a:pP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 une startup localisée en Europe, principalement en France et en Allemagne. Nous visons à travers nos activités à nous installer sur le marché Européen, Nord-Africain et au Moyen-Orient. Notre déploiement se fera en plusieurs étapes.</a:t>
            </a:r>
          </a:p>
          <a:p>
            <a:pPr indent="180340" algn="just">
              <a:spcAft>
                <a:spcPts val="800"/>
              </a:spcAft>
            </a:pPr>
            <a:endParaRPr lang="fr-FR" sz="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Etape 1</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Avec le développent des deux premiers pôles : </a:t>
            </a:r>
            <a:r>
              <a:rPr lang="fr-FR" sz="22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IR-Sport</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t>
            </a:r>
            <a:r>
              <a:rPr lang="fr-FR" sz="22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IR-Diag</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indent="180340" algn="just">
              <a:spcAft>
                <a:spcPts val="800"/>
              </a:spcAft>
            </a:pPr>
            <a:endParaRPr lang="fr-FR" sz="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Les projets en relation avec le pôle </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IR-Sport</a:t>
            </a:r>
            <a:r>
              <a:rPr lang="fr-FR" sz="2000" b="1" dirty="0">
                <a:solidFill>
                  <a:srgbClr val="FF0000"/>
                </a:solidFill>
                <a:latin typeface="Agency FB" panose="020B0503020202020204" pitchFamily="34"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seront dans un premier temps commercialisés dans le marché Nord-Africain puis au Moyen-Orient</a:t>
            </a: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Les projets en relation avec le pôle </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IR-Diag</a:t>
            </a:r>
            <a:r>
              <a:rPr lang="fr-FR" sz="2000" b="1" dirty="0">
                <a:solidFill>
                  <a:srgbClr val="FF0000"/>
                </a:solidFill>
                <a:latin typeface="Agency FB" panose="020B0503020202020204" pitchFamily="34"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seront dans un premier temps commercialisés en Europe</a:t>
            </a:r>
          </a:p>
        </p:txBody>
      </p:sp>
      <p:pic>
        <p:nvPicPr>
          <p:cNvPr id="11" name="Picture 10">
            <a:extLst>
              <a:ext uri="{FF2B5EF4-FFF2-40B4-BE49-F238E27FC236}">
                <a16:creationId xmlns:a16="http://schemas.microsoft.com/office/drawing/2014/main" id="{504535BD-0784-42CF-A30D-561E632F4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2" name="Picture 11">
            <a:extLst>
              <a:ext uri="{FF2B5EF4-FFF2-40B4-BE49-F238E27FC236}">
                <a16:creationId xmlns:a16="http://schemas.microsoft.com/office/drawing/2014/main" id="{10C119F2-2765-4575-9552-F6706D618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12513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725782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Stratégie de Déploiement …</a:t>
            </a:r>
          </a:p>
        </p:txBody>
      </p:sp>
      <p:sp>
        <p:nvSpPr>
          <p:cNvPr id="6" name="TextBox 5">
            <a:extLst>
              <a:ext uri="{FF2B5EF4-FFF2-40B4-BE49-F238E27FC236}">
                <a16:creationId xmlns:a16="http://schemas.microsoft.com/office/drawing/2014/main" id="{9F9E41A8-A173-400C-83A2-CD9352D7BAAB}"/>
              </a:ext>
            </a:extLst>
          </p:cNvPr>
          <p:cNvSpPr txBox="1"/>
          <p:nvPr/>
        </p:nvSpPr>
        <p:spPr>
          <a:xfrm>
            <a:off x="712987" y="2309396"/>
            <a:ext cx="10821787" cy="3252172"/>
          </a:xfrm>
          <a:prstGeom prst="rect">
            <a:avLst/>
          </a:prstGeom>
          <a:noFill/>
        </p:spPr>
        <p:txBody>
          <a:bodyPr wrap="square">
            <a:spAutoFit/>
          </a:bodyPr>
          <a:lstStyle/>
          <a:p>
            <a:pPr indent="180340" algn="just">
              <a:spcAft>
                <a:spcPts val="800"/>
              </a:spcAft>
            </a:pP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 une startup localisée en Europe, principalement en France et en Allemagne. Nous visons à travers nos activités à nous installer sur le marché Européen, Nord-Africain et au Moyen-Orient. Notre déploiement se fera en plusieurs étapes.</a:t>
            </a:r>
          </a:p>
          <a:p>
            <a:pPr indent="180340" algn="just">
              <a:spcAft>
                <a:spcPts val="800"/>
              </a:spcAft>
            </a:pPr>
            <a:endParaRPr lang="fr-FR" sz="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Etape 2</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Avec le développent et </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la consolidation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des deux premiers pôles : </a:t>
            </a:r>
            <a:r>
              <a:rPr lang="fr-FR" sz="22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IR-Sport</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t>
            </a:r>
            <a:r>
              <a:rPr lang="fr-FR" sz="22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IR-Diag</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indent="180340" algn="just">
              <a:spcAft>
                <a:spcPts val="800"/>
              </a:spcAft>
            </a:pPr>
            <a:endParaRPr lang="fr-FR" sz="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Les projets en relation avec le pôle </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IR-Sport</a:t>
            </a:r>
            <a:r>
              <a:rPr lang="fr-FR" sz="2000" b="1" dirty="0">
                <a:solidFill>
                  <a:srgbClr val="FF0000"/>
                </a:solidFill>
                <a:latin typeface="Agency FB" panose="020B0503020202020204" pitchFamily="34"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seront déployés et commercialisés dans le marché Européen</a:t>
            </a: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Les projets en relation avec le pôle </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IR-Diag</a:t>
            </a:r>
            <a:r>
              <a:rPr lang="fr-FR" sz="2000" b="1" dirty="0">
                <a:solidFill>
                  <a:srgbClr val="FF0000"/>
                </a:solidFill>
                <a:latin typeface="Agency FB" panose="020B0503020202020204" pitchFamily="34"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seront déployés et commercialisés dans le marché Nord-Africain puis au Moyen-Orient</a:t>
            </a:r>
          </a:p>
        </p:txBody>
      </p:sp>
      <p:pic>
        <p:nvPicPr>
          <p:cNvPr id="11" name="Picture 10">
            <a:extLst>
              <a:ext uri="{FF2B5EF4-FFF2-40B4-BE49-F238E27FC236}">
                <a16:creationId xmlns:a16="http://schemas.microsoft.com/office/drawing/2014/main" id="{0087E8DD-9A9D-49F2-AF13-71E144F68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2" name="Picture 11">
            <a:extLst>
              <a:ext uri="{FF2B5EF4-FFF2-40B4-BE49-F238E27FC236}">
                <a16:creationId xmlns:a16="http://schemas.microsoft.com/office/drawing/2014/main" id="{BF23C36F-F53C-4D62-B727-DFF078085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51926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725782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Stratégie de Déploiement …</a:t>
            </a:r>
          </a:p>
        </p:txBody>
      </p:sp>
      <p:sp>
        <p:nvSpPr>
          <p:cNvPr id="6" name="TextBox 5">
            <a:extLst>
              <a:ext uri="{FF2B5EF4-FFF2-40B4-BE49-F238E27FC236}">
                <a16:creationId xmlns:a16="http://schemas.microsoft.com/office/drawing/2014/main" id="{9F9E41A8-A173-400C-83A2-CD9352D7BAAB}"/>
              </a:ext>
            </a:extLst>
          </p:cNvPr>
          <p:cNvSpPr txBox="1"/>
          <p:nvPr/>
        </p:nvSpPr>
        <p:spPr>
          <a:xfrm>
            <a:off x="712987" y="2309396"/>
            <a:ext cx="10821787" cy="3559949"/>
          </a:xfrm>
          <a:prstGeom prst="rect">
            <a:avLst/>
          </a:prstGeom>
          <a:noFill/>
        </p:spPr>
        <p:txBody>
          <a:bodyPr wrap="square">
            <a:spAutoFit/>
          </a:bodyPr>
          <a:lstStyle/>
          <a:p>
            <a:pPr indent="180340" algn="just">
              <a:spcAft>
                <a:spcPts val="800"/>
              </a:spcAft>
            </a:pP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 une startup localisée en Europe, principalement en France et en Allemagne. Nous visons à travers nos activités à nous installer sur le marché Européen, Nord-Africain et au Moyen-Orient. Notre déploiement se fera en plusieurs étapes.</a:t>
            </a:r>
          </a:p>
          <a:p>
            <a:pPr indent="180340" algn="just">
              <a:spcAft>
                <a:spcPts val="800"/>
              </a:spcAft>
            </a:pPr>
            <a:endParaRPr lang="fr-FR" sz="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Etape 3</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Travailler sur l’amélioration des pôles : </a:t>
            </a:r>
            <a:r>
              <a:rPr lang="fr-FR" sz="22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IR-Sport</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t>
            </a:r>
            <a:r>
              <a:rPr lang="fr-FR" sz="22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IR-Diag</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aller vers un fonctionnement en </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système semi-autonome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indent="180340" algn="just">
              <a:spcAft>
                <a:spcPts val="800"/>
              </a:spcAft>
            </a:pPr>
            <a:endParaRPr lang="fr-FR" sz="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Définir une stratégie de développement et de commercialisation à moyen et long terme des produits du pôle </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IR-Sport</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Définir une stratégie de développement et de commercialisation à moyen et long terme des produits du pôle </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IR-Diag</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11" name="Picture 10">
            <a:extLst>
              <a:ext uri="{FF2B5EF4-FFF2-40B4-BE49-F238E27FC236}">
                <a16:creationId xmlns:a16="http://schemas.microsoft.com/office/drawing/2014/main" id="{D493E6DD-E97E-459C-B973-9A1931C67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2" name="Picture 11">
            <a:extLst>
              <a:ext uri="{FF2B5EF4-FFF2-40B4-BE49-F238E27FC236}">
                <a16:creationId xmlns:a16="http://schemas.microsoft.com/office/drawing/2014/main" id="{899DA384-04C6-47E1-84FE-A462CF98C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28257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725782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Stratégie de Déploiement …</a:t>
            </a:r>
          </a:p>
        </p:txBody>
      </p:sp>
      <p:sp>
        <p:nvSpPr>
          <p:cNvPr id="6" name="TextBox 5">
            <a:extLst>
              <a:ext uri="{FF2B5EF4-FFF2-40B4-BE49-F238E27FC236}">
                <a16:creationId xmlns:a16="http://schemas.microsoft.com/office/drawing/2014/main" id="{9F9E41A8-A173-400C-83A2-CD9352D7BAAB}"/>
              </a:ext>
            </a:extLst>
          </p:cNvPr>
          <p:cNvSpPr txBox="1"/>
          <p:nvPr/>
        </p:nvSpPr>
        <p:spPr>
          <a:xfrm>
            <a:off x="712987" y="2309396"/>
            <a:ext cx="10821787" cy="4175502"/>
          </a:xfrm>
          <a:prstGeom prst="rect">
            <a:avLst/>
          </a:prstGeom>
          <a:noFill/>
        </p:spPr>
        <p:txBody>
          <a:bodyPr wrap="square">
            <a:spAutoFit/>
          </a:bodyPr>
          <a:lstStyle/>
          <a:p>
            <a:pPr indent="180340" algn="just">
              <a:spcAft>
                <a:spcPts val="800"/>
              </a:spcAft>
            </a:pP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 une startup localisée en Europe, principalement en France et en Allemagne. Nous visons à travers nos activités à nous installer sur le marché Européen, Nord-Africain et au Moyen-Orient. Notre déploiement se fera en plusieurs étapes.</a:t>
            </a:r>
          </a:p>
          <a:p>
            <a:pPr indent="180340" algn="just">
              <a:spcAft>
                <a:spcPts val="800"/>
              </a:spcAft>
            </a:pPr>
            <a:endParaRPr lang="fr-FR" sz="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Etape 4</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Travailler au développement de nouveaux pôles : </a:t>
            </a:r>
            <a:r>
              <a:rPr lang="fr-FR" sz="22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IR-Robot</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22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IR-Drone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fr-FR" sz="2000" b="1" dirty="0">
                <a:solidFill>
                  <a:srgbClr val="FF0000"/>
                </a:solidFill>
                <a:latin typeface="Agency FB" panose="020B0503020202020204" pitchFamily="34" charset="0"/>
                <a:ea typeface="Calibri" panose="020F0502020204030204" pitchFamily="34" charset="0"/>
                <a:cs typeface="Times New Roman" panose="02020603050405020304" pitchFamily="18" charset="0"/>
              </a:rPr>
              <a:t> </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IR-Data</a:t>
            </a: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IR-Web</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indent="180340" algn="just">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Choix des pôles à développer en priorité sera en fonction des projets proposés, des opportunités sur le marché et de la stratégie générale de la startup.</a:t>
            </a:r>
          </a:p>
          <a:p>
            <a:pPr indent="180340" algn="just">
              <a:spcAft>
                <a:spcPts val="800"/>
              </a:spcAft>
            </a:pPr>
            <a:endParaRPr lang="fr-FR" sz="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180340" algn="just">
              <a:spcAft>
                <a:spcPts val="800"/>
              </a:spcAft>
            </a:pP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IR-Robot</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Spécialisé dans la commande de bras manipulateurs industriels</a:t>
            </a:r>
          </a:p>
          <a:p>
            <a:pPr indent="180340" algn="just">
              <a:spcAft>
                <a:spcPts val="800"/>
              </a:spcAft>
            </a:pP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IR-Drone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Spécialisé dans le déploiement de drones pour la prospection et la surveillance</a:t>
            </a:r>
          </a:p>
          <a:p>
            <a:pPr indent="180340" algn="just">
              <a:spcAft>
                <a:spcPts val="800"/>
              </a:spcAft>
            </a:pP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IR-Data</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Spécialisé dans le traitement de données, IA et Machine Learning </a:t>
            </a:r>
          </a:p>
          <a:p>
            <a:pPr indent="180340" algn="just">
              <a:spcAft>
                <a:spcPts val="800"/>
              </a:spcAft>
            </a:pP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IR-Web</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Spécialisé dans le développement d’applications Web et Système SCADA pour les industries</a:t>
            </a:r>
          </a:p>
        </p:txBody>
      </p:sp>
      <p:pic>
        <p:nvPicPr>
          <p:cNvPr id="11" name="Picture 10">
            <a:extLst>
              <a:ext uri="{FF2B5EF4-FFF2-40B4-BE49-F238E27FC236}">
                <a16:creationId xmlns:a16="http://schemas.microsoft.com/office/drawing/2014/main" id="{F707C413-7019-4FD9-A5BC-356B56672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2" name="Picture 11">
            <a:extLst>
              <a:ext uri="{FF2B5EF4-FFF2-40B4-BE49-F238E27FC236}">
                <a16:creationId xmlns:a16="http://schemas.microsoft.com/office/drawing/2014/main" id="{69A2DB7B-302F-4EF4-A30F-5BA6B95CD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39863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31382" y="2988653"/>
            <a:ext cx="6129226"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III. Gestion et Financement   </a:t>
            </a:r>
          </a:p>
        </p:txBody>
      </p:sp>
      <p:sp>
        <p:nvSpPr>
          <p:cNvPr id="9" name="TextBox 8">
            <a:extLst>
              <a:ext uri="{FF2B5EF4-FFF2-40B4-BE49-F238E27FC236}">
                <a16:creationId xmlns:a16="http://schemas.microsoft.com/office/drawing/2014/main" id="{7D227F3D-E1F9-4609-A5F2-4491994A3A2A}"/>
              </a:ext>
            </a:extLst>
          </p:cNvPr>
          <p:cNvSpPr txBox="1"/>
          <p:nvPr/>
        </p:nvSpPr>
        <p:spPr>
          <a:xfrm>
            <a:off x="5341578" y="2447316"/>
            <a:ext cx="150883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Startup </a:t>
            </a:r>
            <a:r>
              <a:rPr lang="fr-FR" sz="2000" b="1" dirty="0">
                <a:latin typeface="Agency FB" panose="020B0503020202020204" pitchFamily="34" charset="0"/>
                <a:cs typeface="Times New Roman" panose="02020603050405020304" pitchFamily="18" charset="0"/>
              </a:rPr>
              <a:t>IRCOS</a:t>
            </a:r>
          </a:p>
        </p:txBody>
      </p:sp>
      <p:sp>
        <p:nvSpPr>
          <p:cNvPr id="10" name="TextBox 9">
            <a:extLst>
              <a:ext uri="{FF2B5EF4-FFF2-40B4-BE49-F238E27FC236}">
                <a16:creationId xmlns:a16="http://schemas.microsoft.com/office/drawing/2014/main" id="{AE13A18D-CAB4-4FEB-B882-CB220F539330}"/>
              </a:ext>
            </a:extLst>
          </p:cNvPr>
          <p:cNvSpPr txBox="1"/>
          <p:nvPr/>
        </p:nvSpPr>
        <p:spPr>
          <a:xfrm>
            <a:off x="3108719" y="1844424"/>
            <a:ext cx="5974558" cy="461665"/>
          </a:xfrm>
          <a:prstGeom prst="rect">
            <a:avLst/>
          </a:prstGeom>
          <a:noFill/>
        </p:spPr>
        <p:txBody>
          <a:bodyPr wrap="square">
            <a:spAutoFit/>
          </a:bodyPr>
          <a:lstStyle/>
          <a:p>
            <a:r>
              <a:rPr lang="en-US" sz="2400" b="1" i="0" dirty="0">
                <a:effectLst/>
                <a:latin typeface="Agency FB" panose="020B0503020202020204" pitchFamily="34" charset="0"/>
              </a:rPr>
              <a:t>Industrial Research on Robotics and Computer Science</a:t>
            </a:r>
            <a:endParaRPr lang="fr-FR" sz="2400" dirty="0">
              <a:latin typeface="Agency FB" panose="020B0503020202020204" pitchFamily="34" charset="0"/>
            </a:endParaRPr>
          </a:p>
        </p:txBody>
      </p:sp>
      <p:pic>
        <p:nvPicPr>
          <p:cNvPr id="13" name="Picture 12">
            <a:extLst>
              <a:ext uri="{FF2B5EF4-FFF2-40B4-BE49-F238E27FC236}">
                <a16:creationId xmlns:a16="http://schemas.microsoft.com/office/drawing/2014/main" id="{75D86916-7DBE-4B30-B1F3-D2EACB77B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4" name="Picture 13">
            <a:extLst>
              <a:ext uri="{FF2B5EF4-FFF2-40B4-BE49-F238E27FC236}">
                <a16:creationId xmlns:a16="http://schemas.microsoft.com/office/drawing/2014/main" id="{86BCBBB7-EABE-4DD5-9A6A-0171A8A59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7541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1B3023-D0A1-4C57-85EE-ED1F84CA8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085"/>
            <a:ext cx="12192000" cy="5475829"/>
          </a:xfrm>
          <a:prstGeom prst="rect">
            <a:avLst/>
          </a:prstGeom>
        </p:spPr>
      </p:pic>
    </p:spTree>
    <p:extLst>
      <p:ext uri="{BB962C8B-B14F-4D97-AF65-F5344CB8AC3E}">
        <p14:creationId xmlns:p14="http://schemas.microsoft.com/office/powerpoint/2010/main" val="2259181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408B1-44AF-4971-87CF-A3D9E4C3C859}"/>
              </a:ext>
            </a:extLst>
          </p:cNvPr>
          <p:cNvSpPr txBox="1"/>
          <p:nvPr/>
        </p:nvSpPr>
        <p:spPr>
          <a:xfrm>
            <a:off x="532012" y="2397136"/>
            <a:ext cx="11127975" cy="3473836"/>
          </a:xfrm>
          <a:prstGeom prst="rect">
            <a:avLst/>
          </a:prstGeom>
          <a:noFill/>
        </p:spPr>
        <p:txBody>
          <a:bodyPr wrap="square">
            <a:spAutoFit/>
          </a:bodyPr>
          <a:lstStyle/>
          <a:p>
            <a:pPr indent="180340" algn="just">
              <a:lnSpc>
                <a:spcPct val="150000"/>
              </a:lnSpc>
              <a:spcAft>
                <a:spcPts val="800"/>
              </a:spcAft>
            </a:pP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dirigée conjointement par ses deux fondateurs. Le financement des projets sera dans un premier temps assuré par les mêmes personnes.</a:t>
            </a:r>
          </a:p>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Durant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les deux premières étapes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de développement, les deux pôles </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IR-Sport</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t>
            </a:r>
            <a:r>
              <a:rPr lang="fr-FR" sz="20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IR-Diag</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seront dirigés par les fondateurs. Les équipes de développement pour chaque projets (CD, DP, CM) seront formées par des collaborateurs avec un statut d’</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employés virtuels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partir de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l’étape 3</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la startup commencera à travailler sur un système de recrutement classique conjointement avec des employés virtuels.</a:t>
            </a:r>
          </a:p>
        </p:txBody>
      </p:sp>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286145"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Qui me dirige !</a:t>
            </a:r>
          </a:p>
        </p:txBody>
      </p:sp>
      <p:pic>
        <p:nvPicPr>
          <p:cNvPr id="10" name="Picture 9">
            <a:extLst>
              <a:ext uri="{FF2B5EF4-FFF2-40B4-BE49-F238E27FC236}">
                <a16:creationId xmlns:a16="http://schemas.microsoft.com/office/drawing/2014/main" id="{76F0F171-EA35-4088-A743-B26E65EBF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95FA2BE2-8545-4E84-AFE1-C5526B334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58713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408B1-44AF-4971-87CF-A3D9E4C3C859}"/>
              </a:ext>
            </a:extLst>
          </p:cNvPr>
          <p:cNvSpPr txBox="1"/>
          <p:nvPr/>
        </p:nvSpPr>
        <p:spPr>
          <a:xfrm>
            <a:off x="308868" y="2315414"/>
            <a:ext cx="11574263" cy="3935501"/>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 employé virtuel (EV) n’est pas un salarié ni un employé à plein temps ! Un employé virtuel est une personne qui s’engage (après recrutement) avec l’entreprise selon une certaine disponibilité. Cet EV en fonction de ses compétences sera soit intégré dans un projet en globalité ou juste pour accomplir une prestation particulière. Nous avantagerons dans un premier temps l’intégration dans un</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projet</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 EV sera rémunéré en fonction de la tâche et du rôle joué dans le développement d’un projet. Nous favoriserons dans un premier temps une rémunération par un pourcentage sur les revenus d’un projet.</a:t>
            </a:r>
          </a:p>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Ces collaborateurs (EV) seront recrutés et ajoutés à la base de données de l’entreprise. Des équipes de développement seront ensuite formées pour chaque projets.</a:t>
            </a:r>
          </a:p>
        </p:txBody>
      </p:sp>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7972196"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Employé virtuel ?! …</a:t>
            </a:r>
          </a:p>
        </p:txBody>
      </p:sp>
      <p:pic>
        <p:nvPicPr>
          <p:cNvPr id="10" name="Picture 9">
            <a:extLst>
              <a:ext uri="{FF2B5EF4-FFF2-40B4-BE49-F238E27FC236}">
                <a16:creationId xmlns:a16="http://schemas.microsoft.com/office/drawing/2014/main" id="{B028EF5C-024B-490D-B6EB-457CC9512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FFC585EC-1E91-4F3A-A8DD-45A4E982D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32156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7972196"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base - Collaborateurs ?! …</a:t>
            </a:r>
          </a:p>
        </p:txBody>
      </p:sp>
      <p:graphicFrame>
        <p:nvGraphicFramePr>
          <p:cNvPr id="2" name="Table 4">
            <a:extLst>
              <a:ext uri="{FF2B5EF4-FFF2-40B4-BE49-F238E27FC236}">
                <a16:creationId xmlns:a16="http://schemas.microsoft.com/office/drawing/2014/main" id="{B136848B-F46C-4741-AC84-F7011A06C8AE}"/>
              </a:ext>
            </a:extLst>
          </p:cNvPr>
          <p:cNvGraphicFramePr>
            <a:graphicFrameLocks noGrp="1"/>
          </p:cNvGraphicFramePr>
          <p:nvPr>
            <p:extLst>
              <p:ext uri="{D42A27DB-BD31-4B8C-83A1-F6EECF244321}">
                <p14:modId xmlns:p14="http://schemas.microsoft.com/office/powerpoint/2010/main" val="2707242944"/>
              </p:ext>
            </p:extLst>
          </p:nvPr>
        </p:nvGraphicFramePr>
        <p:xfrm>
          <a:off x="257289" y="2235445"/>
          <a:ext cx="11677422" cy="4450080"/>
        </p:xfrm>
        <a:graphic>
          <a:graphicData uri="http://schemas.openxmlformats.org/drawingml/2006/table">
            <a:tbl>
              <a:tblPr firstRow="1" bandRow="1">
                <a:tableStyleId>{5C22544A-7EE6-4342-B048-85BDC9FD1C3A}</a:tableStyleId>
              </a:tblPr>
              <a:tblGrid>
                <a:gridCol w="1096075">
                  <a:extLst>
                    <a:ext uri="{9D8B030D-6E8A-4147-A177-3AD203B41FA5}">
                      <a16:colId xmlns:a16="http://schemas.microsoft.com/office/drawing/2014/main" val="1249700280"/>
                    </a:ext>
                  </a:extLst>
                </a:gridCol>
                <a:gridCol w="1125675">
                  <a:extLst>
                    <a:ext uri="{9D8B030D-6E8A-4147-A177-3AD203B41FA5}">
                      <a16:colId xmlns:a16="http://schemas.microsoft.com/office/drawing/2014/main" val="1065012737"/>
                    </a:ext>
                  </a:extLst>
                </a:gridCol>
                <a:gridCol w="1037579">
                  <a:extLst>
                    <a:ext uri="{9D8B030D-6E8A-4147-A177-3AD203B41FA5}">
                      <a16:colId xmlns:a16="http://schemas.microsoft.com/office/drawing/2014/main" val="2465412716"/>
                    </a:ext>
                  </a:extLst>
                </a:gridCol>
                <a:gridCol w="1478061">
                  <a:extLst>
                    <a:ext uri="{9D8B030D-6E8A-4147-A177-3AD203B41FA5}">
                      <a16:colId xmlns:a16="http://schemas.microsoft.com/office/drawing/2014/main" val="2243694654"/>
                    </a:ext>
                  </a:extLst>
                </a:gridCol>
                <a:gridCol w="1145252">
                  <a:extLst>
                    <a:ext uri="{9D8B030D-6E8A-4147-A177-3AD203B41FA5}">
                      <a16:colId xmlns:a16="http://schemas.microsoft.com/office/drawing/2014/main" val="3849206691"/>
                    </a:ext>
                  </a:extLst>
                </a:gridCol>
                <a:gridCol w="1565680">
                  <a:extLst>
                    <a:ext uri="{9D8B030D-6E8A-4147-A177-3AD203B41FA5}">
                      <a16:colId xmlns:a16="http://schemas.microsoft.com/office/drawing/2014/main" val="1672784382"/>
                    </a:ext>
                  </a:extLst>
                </a:gridCol>
                <a:gridCol w="2000250">
                  <a:extLst>
                    <a:ext uri="{9D8B030D-6E8A-4147-A177-3AD203B41FA5}">
                      <a16:colId xmlns:a16="http://schemas.microsoft.com/office/drawing/2014/main" val="2249131653"/>
                    </a:ext>
                  </a:extLst>
                </a:gridCol>
                <a:gridCol w="2228850">
                  <a:extLst>
                    <a:ext uri="{9D8B030D-6E8A-4147-A177-3AD203B41FA5}">
                      <a16:colId xmlns:a16="http://schemas.microsoft.com/office/drawing/2014/main" val="1508497483"/>
                    </a:ext>
                  </a:extLst>
                </a:gridCol>
              </a:tblGrid>
              <a:tr h="370840">
                <a:tc>
                  <a:txBody>
                    <a:bodyPr/>
                    <a:lstStyle/>
                    <a:p>
                      <a:r>
                        <a:rPr lang="fr-FR" sz="1400" dirty="0"/>
                        <a:t>Nom</a:t>
                      </a:r>
                    </a:p>
                  </a:txBody>
                  <a:tcPr/>
                </a:tc>
                <a:tc>
                  <a:txBody>
                    <a:bodyPr/>
                    <a:lstStyle/>
                    <a:p>
                      <a:r>
                        <a:rPr lang="fr-FR" sz="1400" dirty="0"/>
                        <a:t>Prénom</a:t>
                      </a:r>
                    </a:p>
                  </a:txBody>
                  <a:tcPr/>
                </a:tc>
                <a:tc>
                  <a:txBody>
                    <a:bodyPr/>
                    <a:lstStyle/>
                    <a:p>
                      <a:r>
                        <a:rPr lang="fr-FR" sz="1400" dirty="0"/>
                        <a:t>Fonction</a:t>
                      </a:r>
                    </a:p>
                  </a:txBody>
                  <a:tcPr/>
                </a:tc>
                <a:tc>
                  <a:txBody>
                    <a:bodyPr/>
                    <a:lstStyle/>
                    <a:p>
                      <a:r>
                        <a:rPr lang="fr-FR" sz="1400" dirty="0"/>
                        <a:t>Discipline</a:t>
                      </a:r>
                    </a:p>
                  </a:txBody>
                  <a:tcPr/>
                </a:tc>
                <a:tc>
                  <a:txBody>
                    <a:bodyPr/>
                    <a:lstStyle/>
                    <a:p>
                      <a:r>
                        <a:rPr lang="fr-FR" sz="1400" dirty="0"/>
                        <a:t>Pôle</a:t>
                      </a:r>
                    </a:p>
                  </a:txBody>
                  <a:tcPr/>
                </a:tc>
                <a:tc>
                  <a:txBody>
                    <a:bodyPr/>
                    <a:lstStyle/>
                    <a:p>
                      <a:r>
                        <a:rPr lang="fr-FR" sz="1400" dirty="0"/>
                        <a:t>Coordonnées</a:t>
                      </a:r>
                    </a:p>
                  </a:txBody>
                  <a:tcPr/>
                </a:tc>
                <a:tc>
                  <a:txBody>
                    <a:bodyPr/>
                    <a:lstStyle/>
                    <a:p>
                      <a:r>
                        <a:rPr lang="fr-FR" sz="1400" dirty="0"/>
                        <a:t>Tel</a:t>
                      </a:r>
                    </a:p>
                  </a:txBody>
                  <a:tcPr/>
                </a:tc>
                <a:tc>
                  <a:txBody>
                    <a:bodyPr/>
                    <a:lstStyle/>
                    <a:p>
                      <a:r>
                        <a:rPr lang="fr-FR" sz="1400" dirty="0"/>
                        <a:t>Mail</a:t>
                      </a:r>
                    </a:p>
                  </a:txBody>
                  <a:tcPr/>
                </a:tc>
                <a:extLst>
                  <a:ext uri="{0D108BD9-81ED-4DB2-BD59-A6C34878D82A}">
                    <a16:rowId xmlns:a16="http://schemas.microsoft.com/office/drawing/2014/main" val="3052387032"/>
                  </a:ext>
                </a:extLst>
              </a:tr>
              <a:tr h="370840">
                <a:tc>
                  <a:txBody>
                    <a:bodyPr/>
                    <a:lstStyle/>
                    <a:p>
                      <a:r>
                        <a:rPr lang="fr-FR" sz="1400" dirty="0"/>
                        <a:t>Belkadi</a:t>
                      </a:r>
                    </a:p>
                  </a:txBody>
                  <a:tcPr/>
                </a:tc>
                <a:tc>
                  <a:txBody>
                    <a:bodyPr/>
                    <a:lstStyle/>
                    <a:p>
                      <a:r>
                        <a:rPr lang="fr-FR" sz="1400" dirty="0"/>
                        <a:t>Adel</a:t>
                      </a:r>
                    </a:p>
                  </a:txBody>
                  <a:tcPr/>
                </a:tc>
                <a:tc>
                  <a:txBody>
                    <a:bodyPr/>
                    <a:lstStyle/>
                    <a:p>
                      <a:r>
                        <a:rPr lang="fr-FR" sz="1400" dirty="0"/>
                        <a:t>F - R&amp;D</a:t>
                      </a:r>
                    </a:p>
                  </a:txBody>
                  <a:tcPr/>
                </a:tc>
                <a:tc>
                  <a:txBody>
                    <a:bodyPr/>
                    <a:lstStyle/>
                    <a:p>
                      <a:r>
                        <a:rPr lang="fr-FR" sz="1400" dirty="0"/>
                        <a:t>Robotique</a:t>
                      </a:r>
                    </a:p>
                  </a:txBody>
                  <a:tcPr/>
                </a:tc>
                <a:tc>
                  <a:txBody>
                    <a:bodyPr/>
                    <a:lstStyle/>
                    <a:p>
                      <a:pPr algn="ctr"/>
                      <a:r>
                        <a:rPr lang="fr-FR" sz="1400" dirty="0"/>
                        <a:t>-</a:t>
                      </a:r>
                    </a:p>
                  </a:txBody>
                  <a:tcPr/>
                </a:tc>
                <a:tc>
                  <a:txBody>
                    <a:bodyPr/>
                    <a:lstStyle/>
                    <a:p>
                      <a:r>
                        <a:rPr lang="fr-FR" sz="1400" dirty="0"/>
                        <a:t>France</a:t>
                      </a:r>
                    </a:p>
                  </a:txBody>
                  <a:tcPr/>
                </a:tc>
                <a:tc>
                  <a:txBody>
                    <a:bodyPr/>
                    <a:lstStyle/>
                    <a:p>
                      <a:r>
                        <a:rPr lang="fr-FR" sz="1400" dirty="0"/>
                        <a:t>0033.6.58.16.04.80</a:t>
                      </a:r>
                    </a:p>
                  </a:txBody>
                  <a:tcPr/>
                </a:tc>
                <a:tc>
                  <a:txBody>
                    <a:bodyPr/>
                    <a:lstStyle/>
                    <a:p>
                      <a:r>
                        <a:rPr lang="fr-FR" sz="1400" dirty="0"/>
                        <a:t>Belkadi.adel21@gmail.com</a:t>
                      </a:r>
                    </a:p>
                  </a:txBody>
                  <a:tcPr/>
                </a:tc>
                <a:extLst>
                  <a:ext uri="{0D108BD9-81ED-4DB2-BD59-A6C34878D82A}">
                    <a16:rowId xmlns:a16="http://schemas.microsoft.com/office/drawing/2014/main" val="1393941518"/>
                  </a:ext>
                </a:extLst>
              </a:tr>
              <a:tr h="370840">
                <a:tc>
                  <a:txBody>
                    <a:bodyPr/>
                    <a:lstStyle/>
                    <a:p>
                      <a:r>
                        <a:rPr lang="fr-FR" sz="1400" dirty="0"/>
                        <a:t>Djebab</a:t>
                      </a:r>
                    </a:p>
                  </a:txBody>
                  <a:tcPr/>
                </a:tc>
                <a:tc>
                  <a:txBody>
                    <a:bodyPr/>
                    <a:lstStyle/>
                    <a:p>
                      <a:r>
                        <a:rPr lang="fr-FR" sz="1400" dirty="0"/>
                        <a:t>Toufik</a:t>
                      </a:r>
                    </a:p>
                  </a:txBody>
                  <a:tcPr/>
                </a:tc>
                <a:tc>
                  <a:txBody>
                    <a:bodyPr/>
                    <a:lstStyle/>
                    <a:p>
                      <a:r>
                        <a:rPr lang="fr-FR" sz="1400" dirty="0"/>
                        <a:t>F – R&amp;D</a:t>
                      </a:r>
                    </a:p>
                  </a:txBody>
                  <a:tcPr/>
                </a:tc>
                <a:tc>
                  <a:txBody>
                    <a:bodyPr/>
                    <a:lstStyle/>
                    <a:p>
                      <a:r>
                        <a:rPr lang="fr-FR" sz="1400" dirty="0"/>
                        <a:t>Robotique</a:t>
                      </a:r>
                    </a:p>
                  </a:txBody>
                  <a:tcPr/>
                </a:tc>
                <a:tc>
                  <a:txBody>
                    <a:bodyPr/>
                    <a:lstStyle/>
                    <a:p>
                      <a:pPr algn="ctr"/>
                      <a:r>
                        <a:rPr lang="fr-FR" sz="1400" dirty="0"/>
                        <a:t>-</a:t>
                      </a:r>
                    </a:p>
                  </a:txBody>
                  <a:tcPr/>
                </a:tc>
                <a:tc>
                  <a:txBody>
                    <a:bodyPr/>
                    <a:lstStyle/>
                    <a:p>
                      <a:r>
                        <a:rPr lang="fr-FR" sz="1400" dirty="0"/>
                        <a:t>Allemagne</a:t>
                      </a:r>
                    </a:p>
                  </a:txBody>
                  <a:tcPr/>
                </a:tc>
                <a:tc>
                  <a:txBody>
                    <a:bodyPr/>
                    <a:lstStyle/>
                    <a:p>
                      <a:r>
                        <a:rPr lang="fr-FR" sz="1400" dirty="0"/>
                        <a:t>0049.1.52.56.01.67.75</a:t>
                      </a:r>
                    </a:p>
                  </a:txBody>
                  <a:tcPr/>
                </a:tc>
                <a:tc>
                  <a:txBody>
                    <a:bodyPr/>
                    <a:lstStyle/>
                    <a:p>
                      <a:r>
                        <a:rPr lang="fr-FR" sz="1400" b="0" i="0" kern="1200" dirty="0">
                          <a:solidFill>
                            <a:schemeClr val="dk1"/>
                          </a:solidFill>
                          <a:effectLst/>
                          <a:latin typeface="+mn-lt"/>
                          <a:ea typeface="+mn-ea"/>
                          <a:cs typeface="+mn-cs"/>
                        </a:rPr>
                        <a:t>djebab.toufik@gmail.com</a:t>
                      </a:r>
                      <a:endParaRPr lang="fr-FR" sz="1400" dirty="0"/>
                    </a:p>
                  </a:txBody>
                  <a:tcPr/>
                </a:tc>
                <a:extLst>
                  <a:ext uri="{0D108BD9-81ED-4DB2-BD59-A6C34878D82A}">
                    <a16:rowId xmlns:a16="http://schemas.microsoft.com/office/drawing/2014/main" val="1896037894"/>
                  </a:ext>
                </a:extLst>
              </a:tr>
              <a:tr h="370840">
                <a:tc>
                  <a:txBody>
                    <a:bodyPr/>
                    <a:lstStyle/>
                    <a:p>
                      <a:r>
                        <a:rPr lang="fr-FR" sz="1400" dirty="0"/>
                        <a:t>Belkadi</a:t>
                      </a:r>
                    </a:p>
                  </a:txBody>
                  <a:tcPr/>
                </a:tc>
                <a:tc>
                  <a:txBody>
                    <a:bodyPr/>
                    <a:lstStyle/>
                    <a:p>
                      <a:r>
                        <a:rPr lang="fr-FR" sz="1400" dirty="0"/>
                        <a:t>Salim</a:t>
                      </a:r>
                    </a:p>
                  </a:txBody>
                  <a:tcPr/>
                </a:tc>
                <a:tc>
                  <a:txBody>
                    <a:bodyPr/>
                    <a:lstStyle/>
                    <a:p>
                      <a:r>
                        <a:rPr lang="fr-FR" sz="1400" dirty="0"/>
                        <a:t>EV</a:t>
                      </a:r>
                    </a:p>
                  </a:txBody>
                  <a:tcPr/>
                </a:tc>
                <a:tc>
                  <a:txBody>
                    <a:bodyPr/>
                    <a:lstStyle/>
                    <a:p>
                      <a:r>
                        <a:rPr lang="fr-FR" sz="1400" dirty="0"/>
                        <a:t>Sport</a:t>
                      </a:r>
                    </a:p>
                  </a:txBody>
                  <a:tcPr/>
                </a:tc>
                <a:tc>
                  <a:txBody>
                    <a:bodyPr/>
                    <a:lstStyle/>
                    <a:p>
                      <a:r>
                        <a:rPr lang="fr-FR" sz="1400" dirty="0"/>
                        <a:t>IR-Sport</a:t>
                      </a:r>
                    </a:p>
                  </a:txBody>
                  <a:tcPr/>
                </a:tc>
                <a:tc>
                  <a:txBody>
                    <a:bodyPr/>
                    <a:lstStyle/>
                    <a:p>
                      <a:r>
                        <a:rPr lang="fr-FR" sz="1400" dirty="0"/>
                        <a:t>Algérie</a:t>
                      </a:r>
                    </a:p>
                  </a:txBody>
                  <a:tcPr/>
                </a:tc>
                <a:tc>
                  <a:txBody>
                    <a:bodyPr/>
                    <a:lstStyle/>
                    <a:p>
                      <a:endParaRPr lang="fr-FR" sz="1400" dirty="0"/>
                    </a:p>
                  </a:txBody>
                  <a:tcPr/>
                </a:tc>
                <a:tc>
                  <a:txBody>
                    <a:bodyPr/>
                    <a:lstStyle/>
                    <a:p>
                      <a:endParaRPr lang="fr-FR" sz="1400" dirty="0"/>
                    </a:p>
                  </a:txBody>
                  <a:tcPr/>
                </a:tc>
                <a:extLst>
                  <a:ext uri="{0D108BD9-81ED-4DB2-BD59-A6C34878D82A}">
                    <a16:rowId xmlns:a16="http://schemas.microsoft.com/office/drawing/2014/main" val="4138533482"/>
                  </a:ext>
                </a:extLst>
              </a:tr>
              <a:tr h="370840">
                <a:tc>
                  <a:txBody>
                    <a:bodyPr/>
                    <a:lstStyle/>
                    <a:p>
                      <a:r>
                        <a:rPr lang="fr-FR" sz="1400" dirty="0"/>
                        <a:t>Nouadri</a:t>
                      </a:r>
                    </a:p>
                  </a:txBody>
                  <a:tcPr/>
                </a:tc>
                <a:tc>
                  <a:txBody>
                    <a:bodyPr/>
                    <a:lstStyle/>
                    <a:p>
                      <a:r>
                        <a:rPr lang="fr-FR" sz="1400" dirty="0"/>
                        <a:t>Aymen</a:t>
                      </a:r>
                    </a:p>
                  </a:txBody>
                  <a:tcPr/>
                </a:tc>
                <a:tc>
                  <a:txBody>
                    <a:bodyPr/>
                    <a:lstStyle/>
                    <a:p>
                      <a:r>
                        <a:rPr lang="fr-FR" sz="1400" dirty="0"/>
                        <a:t>EV</a:t>
                      </a:r>
                    </a:p>
                  </a:txBody>
                  <a:tcPr/>
                </a:tc>
                <a:tc>
                  <a:txBody>
                    <a:bodyPr/>
                    <a:lstStyle/>
                    <a:p>
                      <a:r>
                        <a:rPr lang="fr-FR" sz="1400" dirty="0"/>
                        <a:t>Sport</a:t>
                      </a:r>
                    </a:p>
                  </a:txBody>
                  <a:tcPr/>
                </a:tc>
                <a:tc>
                  <a:txBody>
                    <a:bodyPr/>
                    <a:lstStyle/>
                    <a:p>
                      <a:r>
                        <a:rPr lang="fr-FR" sz="1400" dirty="0"/>
                        <a:t>IR-Sport</a:t>
                      </a:r>
                    </a:p>
                  </a:txBody>
                  <a:tcPr/>
                </a:tc>
                <a:tc>
                  <a:txBody>
                    <a:bodyPr/>
                    <a:lstStyle/>
                    <a:p>
                      <a:r>
                        <a:rPr lang="fr-FR" sz="1400" dirty="0"/>
                        <a:t>Algérie</a:t>
                      </a:r>
                    </a:p>
                  </a:txBody>
                  <a:tcPr/>
                </a:tc>
                <a:tc>
                  <a:txBody>
                    <a:bodyPr/>
                    <a:lstStyle/>
                    <a:p>
                      <a:endParaRPr lang="fr-FR" sz="1400"/>
                    </a:p>
                  </a:txBody>
                  <a:tcPr/>
                </a:tc>
                <a:tc>
                  <a:txBody>
                    <a:bodyPr/>
                    <a:lstStyle/>
                    <a:p>
                      <a:endParaRPr lang="fr-FR" sz="1400"/>
                    </a:p>
                  </a:txBody>
                  <a:tcPr/>
                </a:tc>
                <a:extLst>
                  <a:ext uri="{0D108BD9-81ED-4DB2-BD59-A6C34878D82A}">
                    <a16:rowId xmlns:a16="http://schemas.microsoft.com/office/drawing/2014/main" val="2156811191"/>
                  </a:ext>
                </a:extLst>
              </a:tr>
              <a:tr h="370840">
                <a:tc>
                  <a:txBody>
                    <a:bodyPr/>
                    <a:lstStyle/>
                    <a:p>
                      <a:endParaRPr lang="fr-FR" sz="1400" dirty="0"/>
                    </a:p>
                  </a:txBody>
                  <a:tcPr/>
                </a:tc>
                <a:tc>
                  <a:txBody>
                    <a:bodyPr/>
                    <a:lstStyle/>
                    <a:p>
                      <a:endParaRPr lang="fr-FR" sz="1400"/>
                    </a:p>
                  </a:txBody>
                  <a:tcPr/>
                </a:tc>
                <a:tc>
                  <a:txBody>
                    <a:bodyPr/>
                    <a:lstStyle/>
                    <a:p>
                      <a:endParaRPr lang="fr-FR" sz="1400"/>
                    </a:p>
                  </a:txBody>
                  <a:tcPr/>
                </a:tc>
                <a:tc>
                  <a:txBody>
                    <a:bodyPr/>
                    <a:lstStyle/>
                    <a:p>
                      <a:endParaRPr lang="fr-FR" sz="1400" dirty="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extLst>
                  <a:ext uri="{0D108BD9-81ED-4DB2-BD59-A6C34878D82A}">
                    <a16:rowId xmlns:a16="http://schemas.microsoft.com/office/drawing/2014/main" val="1124441296"/>
                  </a:ext>
                </a:extLst>
              </a:tr>
              <a:tr h="370840">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extLst>
                  <a:ext uri="{0D108BD9-81ED-4DB2-BD59-A6C34878D82A}">
                    <a16:rowId xmlns:a16="http://schemas.microsoft.com/office/drawing/2014/main" val="1008307534"/>
                  </a:ext>
                </a:extLst>
              </a:tr>
              <a:tr h="370840">
                <a:tc>
                  <a:txBody>
                    <a:bodyPr/>
                    <a:lstStyle/>
                    <a:p>
                      <a:endParaRPr lang="fr-FR" sz="1400"/>
                    </a:p>
                  </a:txBody>
                  <a:tcPr/>
                </a:tc>
                <a:tc>
                  <a:txBody>
                    <a:bodyPr/>
                    <a:lstStyle/>
                    <a:p>
                      <a:endParaRPr lang="fr-FR" sz="1400" dirty="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dirty="0"/>
                    </a:p>
                  </a:txBody>
                  <a:tcPr/>
                </a:tc>
                <a:extLst>
                  <a:ext uri="{0D108BD9-81ED-4DB2-BD59-A6C34878D82A}">
                    <a16:rowId xmlns:a16="http://schemas.microsoft.com/office/drawing/2014/main" val="3852814463"/>
                  </a:ext>
                </a:extLst>
              </a:tr>
              <a:tr h="370840">
                <a:tc>
                  <a:txBody>
                    <a:bodyPr/>
                    <a:lstStyle/>
                    <a:p>
                      <a:endParaRPr lang="fr-FR" sz="1400"/>
                    </a:p>
                  </a:txBody>
                  <a:tcPr/>
                </a:tc>
                <a:tc>
                  <a:txBody>
                    <a:bodyPr/>
                    <a:lstStyle/>
                    <a:p>
                      <a:endParaRPr lang="fr-FR" sz="1400" dirty="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dirty="0"/>
                    </a:p>
                  </a:txBody>
                  <a:tcPr/>
                </a:tc>
                <a:extLst>
                  <a:ext uri="{0D108BD9-81ED-4DB2-BD59-A6C34878D82A}">
                    <a16:rowId xmlns:a16="http://schemas.microsoft.com/office/drawing/2014/main" val="4200845504"/>
                  </a:ext>
                </a:extLst>
              </a:tr>
              <a:tr h="370840">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dirty="0"/>
                    </a:p>
                  </a:txBody>
                  <a:tcPr/>
                </a:tc>
                <a:extLst>
                  <a:ext uri="{0D108BD9-81ED-4DB2-BD59-A6C34878D82A}">
                    <a16:rowId xmlns:a16="http://schemas.microsoft.com/office/drawing/2014/main" val="3201690489"/>
                  </a:ext>
                </a:extLst>
              </a:tr>
              <a:tr h="370840">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dirty="0"/>
                    </a:p>
                  </a:txBody>
                  <a:tcPr/>
                </a:tc>
                <a:extLst>
                  <a:ext uri="{0D108BD9-81ED-4DB2-BD59-A6C34878D82A}">
                    <a16:rowId xmlns:a16="http://schemas.microsoft.com/office/drawing/2014/main" val="599902589"/>
                  </a:ext>
                </a:extLst>
              </a:tr>
              <a:tr h="370840">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a:p>
                  </a:txBody>
                  <a:tcPr/>
                </a:tc>
                <a:tc>
                  <a:txBody>
                    <a:bodyPr/>
                    <a:lstStyle/>
                    <a:p>
                      <a:endParaRPr lang="fr-FR" sz="1400" dirty="0"/>
                    </a:p>
                  </a:txBody>
                  <a:tcPr/>
                </a:tc>
                <a:extLst>
                  <a:ext uri="{0D108BD9-81ED-4DB2-BD59-A6C34878D82A}">
                    <a16:rowId xmlns:a16="http://schemas.microsoft.com/office/drawing/2014/main" val="698810351"/>
                  </a:ext>
                </a:extLst>
              </a:tr>
            </a:tbl>
          </a:graphicData>
        </a:graphic>
      </p:graphicFrame>
      <p:pic>
        <p:nvPicPr>
          <p:cNvPr id="10" name="Picture 9">
            <a:extLst>
              <a:ext uri="{FF2B5EF4-FFF2-40B4-BE49-F238E27FC236}">
                <a16:creationId xmlns:a16="http://schemas.microsoft.com/office/drawing/2014/main" id="{6252DC71-3D8A-4822-9630-3A7678D2B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80F42D39-818F-48EF-8B43-9DB783E5E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43554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7972196"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Fiche technique …</a:t>
            </a:r>
          </a:p>
        </p:txBody>
      </p:sp>
      <p:graphicFrame>
        <p:nvGraphicFramePr>
          <p:cNvPr id="3" name="Table 3">
            <a:extLst>
              <a:ext uri="{FF2B5EF4-FFF2-40B4-BE49-F238E27FC236}">
                <a16:creationId xmlns:a16="http://schemas.microsoft.com/office/drawing/2014/main" id="{7C757F2D-4BE0-40DE-92A5-261D30CCBB1C}"/>
              </a:ext>
            </a:extLst>
          </p:cNvPr>
          <p:cNvGraphicFramePr>
            <a:graphicFrameLocks noGrp="1"/>
          </p:cNvGraphicFramePr>
          <p:nvPr>
            <p:extLst>
              <p:ext uri="{D42A27DB-BD31-4B8C-83A1-F6EECF244321}">
                <p14:modId xmlns:p14="http://schemas.microsoft.com/office/powerpoint/2010/main" val="2411430850"/>
              </p:ext>
            </p:extLst>
          </p:nvPr>
        </p:nvGraphicFramePr>
        <p:xfrm>
          <a:off x="522796" y="2265592"/>
          <a:ext cx="8128000" cy="3754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91150637"/>
                    </a:ext>
                  </a:extLst>
                </a:gridCol>
                <a:gridCol w="4064000">
                  <a:extLst>
                    <a:ext uri="{9D8B030D-6E8A-4147-A177-3AD203B41FA5}">
                      <a16:colId xmlns:a16="http://schemas.microsoft.com/office/drawing/2014/main" val="3000132869"/>
                    </a:ext>
                  </a:extLst>
                </a:gridCol>
              </a:tblGrid>
              <a:tr h="370840">
                <a:tc>
                  <a:txBody>
                    <a:bodyPr/>
                    <a:lstStyle/>
                    <a:p>
                      <a:r>
                        <a:rPr lang="fr-FR" dirty="0"/>
                        <a:t>Collaborateur : Adel BELKADI</a:t>
                      </a:r>
                    </a:p>
                  </a:txBody>
                  <a:tcPr/>
                </a:tc>
                <a:tc>
                  <a:txBody>
                    <a:bodyPr/>
                    <a:lstStyle/>
                    <a:p>
                      <a:r>
                        <a:rPr lang="fr-FR" dirty="0"/>
                        <a:t>Fonction : </a:t>
                      </a:r>
                    </a:p>
                  </a:txBody>
                  <a:tcPr/>
                </a:tc>
                <a:extLst>
                  <a:ext uri="{0D108BD9-81ED-4DB2-BD59-A6C34878D82A}">
                    <a16:rowId xmlns:a16="http://schemas.microsoft.com/office/drawing/2014/main" val="694278207"/>
                  </a:ext>
                </a:extLst>
              </a:tr>
              <a:tr h="370840">
                <a:tc>
                  <a:txBody>
                    <a:bodyPr/>
                    <a:lstStyle/>
                    <a:p>
                      <a:r>
                        <a:rPr lang="fr-FR" dirty="0"/>
                        <a:t>Domaines de compétences : </a:t>
                      </a:r>
                    </a:p>
                    <a:p>
                      <a:endParaRPr lang="fr-FR" dirty="0"/>
                    </a:p>
                  </a:txBody>
                  <a:tcPr/>
                </a:tc>
                <a:tc>
                  <a:txBody>
                    <a:bodyPr/>
                    <a:lstStyle/>
                    <a:p>
                      <a:r>
                        <a:rPr lang="fr-FR" dirty="0"/>
                        <a:t>Compétences particulières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txBody>
                  <a:tcPr/>
                </a:tc>
                <a:extLst>
                  <a:ext uri="{0D108BD9-81ED-4DB2-BD59-A6C34878D82A}">
                    <a16:rowId xmlns:a16="http://schemas.microsoft.com/office/drawing/2014/main" val="3898763361"/>
                  </a:ext>
                </a:extLst>
              </a:tr>
            </a:tbl>
          </a:graphicData>
        </a:graphic>
      </p:graphicFrame>
      <p:pic>
        <p:nvPicPr>
          <p:cNvPr id="10" name="Picture 9">
            <a:extLst>
              <a:ext uri="{FF2B5EF4-FFF2-40B4-BE49-F238E27FC236}">
                <a16:creationId xmlns:a16="http://schemas.microsoft.com/office/drawing/2014/main" id="{6BA90E55-FA44-48E2-B265-27F8139CB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61429FFD-B3D8-446A-9947-49C047D8C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43487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7972196"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Fiche technique …</a:t>
            </a:r>
          </a:p>
        </p:txBody>
      </p:sp>
      <p:graphicFrame>
        <p:nvGraphicFramePr>
          <p:cNvPr id="3" name="Table 3">
            <a:extLst>
              <a:ext uri="{FF2B5EF4-FFF2-40B4-BE49-F238E27FC236}">
                <a16:creationId xmlns:a16="http://schemas.microsoft.com/office/drawing/2014/main" id="{7C757F2D-4BE0-40DE-92A5-261D30CCBB1C}"/>
              </a:ext>
            </a:extLst>
          </p:cNvPr>
          <p:cNvGraphicFramePr>
            <a:graphicFrameLocks noGrp="1"/>
          </p:cNvGraphicFramePr>
          <p:nvPr>
            <p:extLst>
              <p:ext uri="{D42A27DB-BD31-4B8C-83A1-F6EECF244321}">
                <p14:modId xmlns:p14="http://schemas.microsoft.com/office/powerpoint/2010/main" val="1755792975"/>
              </p:ext>
            </p:extLst>
          </p:nvPr>
        </p:nvGraphicFramePr>
        <p:xfrm>
          <a:off x="522796" y="2265592"/>
          <a:ext cx="8128000" cy="3754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91150637"/>
                    </a:ext>
                  </a:extLst>
                </a:gridCol>
                <a:gridCol w="4064000">
                  <a:extLst>
                    <a:ext uri="{9D8B030D-6E8A-4147-A177-3AD203B41FA5}">
                      <a16:colId xmlns:a16="http://schemas.microsoft.com/office/drawing/2014/main" val="3000132869"/>
                    </a:ext>
                  </a:extLst>
                </a:gridCol>
              </a:tblGrid>
              <a:tr h="370840">
                <a:tc>
                  <a:txBody>
                    <a:bodyPr/>
                    <a:lstStyle/>
                    <a:p>
                      <a:r>
                        <a:rPr lang="fr-FR" dirty="0"/>
                        <a:t>Collaborateur : Toufik Djebab</a:t>
                      </a:r>
                    </a:p>
                  </a:txBody>
                  <a:tcPr/>
                </a:tc>
                <a:tc>
                  <a:txBody>
                    <a:bodyPr/>
                    <a:lstStyle/>
                    <a:p>
                      <a:r>
                        <a:rPr lang="fr-FR" dirty="0"/>
                        <a:t>Fonction : </a:t>
                      </a:r>
                    </a:p>
                  </a:txBody>
                  <a:tcPr/>
                </a:tc>
                <a:extLst>
                  <a:ext uri="{0D108BD9-81ED-4DB2-BD59-A6C34878D82A}">
                    <a16:rowId xmlns:a16="http://schemas.microsoft.com/office/drawing/2014/main" val="694278207"/>
                  </a:ext>
                </a:extLst>
              </a:tr>
              <a:tr h="370840">
                <a:tc>
                  <a:txBody>
                    <a:bodyPr/>
                    <a:lstStyle/>
                    <a:p>
                      <a:r>
                        <a:rPr lang="fr-FR" dirty="0"/>
                        <a:t>Domaines de compétences : </a:t>
                      </a:r>
                    </a:p>
                    <a:p>
                      <a:endParaRPr lang="fr-FR" dirty="0"/>
                    </a:p>
                  </a:txBody>
                  <a:tcPr/>
                </a:tc>
                <a:tc>
                  <a:txBody>
                    <a:bodyPr/>
                    <a:lstStyle/>
                    <a:p>
                      <a:r>
                        <a:rPr lang="fr-FR" dirty="0"/>
                        <a:t>Compétences particulières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txBody>
                  <a:tcPr/>
                </a:tc>
                <a:extLst>
                  <a:ext uri="{0D108BD9-81ED-4DB2-BD59-A6C34878D82A}">
                    <a16:rowId xmlns:a16="http://schemas.microsoft.com/office/drawing/2014/main" val="3898763361"/>
                  </a:ext>
                </a:extLst>
              </a:tr>
            </a:tbl>
          </a:graphicData>
        </a:graphic>
      </p:graphicFrame>
      <p:pic>
        <p:nvPicPr>
          <p:cNvPr id="10" name="Picture 9">
            <a:extLst>
              <a:ext uri="{FF2B5EF4-FFF2-40B4-BE49-F238E27FC236}">
                <a16:creationId xmlns:a16="http://schemas.microsoft.com/office/drawing/2014/main" id="{C4A23AF1-8DC7-47C4-9B25-4D5B7C0BA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6D66BBF5-9D5D-45CF-9024-5C0591284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70991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7972196"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Fiche technique …</a:t>
            </a:r>
          </a:p>
        </p:txBody>
      </p:sp>
      <p:graphicFrame>
        <p:nvGraphicFramePr>
          <p:cNvPr id="3" name="Table 3">
            <a:extLst>
              <a:ext uri="{FF2B5EF4-FFF2-40B4-BE49-F238E27FC236}">
                <a16:creationId xmlns:a16="http://schemas.microsoft.com/office/drawing/2014/main" id="{7C757F2D-4BE0-40DE-92A5-261D30CCBB1C}"/>
              </a:ext>
            </a:extLst>
          </p:cNvPr>
          <p:cNvGraphicFramePr>
            <a:graphicFrameLocks noGrp="1"/>
          </p:cNvGraphicFramePr>
          <p:nvPr>
            <p:extLst>
              <p:ext uri="{D42A27DB-BD31-4B8C-83A1-F6EECF244321}">
                <p14:modId xmlns:p14="http://schemas.microsoft.com/office/powerpoint/2010/main" val="3436031810"/>
              </p:ext>
            </p:extLst>
          </p:nvPr>
        </p:nvGraphicFramePr>
        <p:xfrm>
          <a:off x="522796" y="2265592"/>
          <a:ext cx="8128000" cy="3754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91150637"/>
                    </a:ext>
                  </a:extLst>
                </a:gridCol>
                <a:gridCol w="4064000">
                  <a:extLst>
                    <a:ext uri="{9D8B030D-6E8A-4147-A177-3AD203B41FA5}">
                      <a16:colId xmlns:a16="http://schemas.microsoft.com/office/drawing/2014/main" val="3000132869"/>
                    </a:ext>
                  </a:extLst>
                </a:gridCol>
              </a:tblGrid>
              <a:tr h="370840">
                <a:tc>
                  <a:txBody>
                    <a:bodyPr/>
                    <a:lstStyle/>
                    <a:p>
                      <a:r>
                        <a:rPr lang="fr-FR" dirty="0"/>
                        <a:t>Collaborateur : </a:t>
                      </a:r>
                      <a:r>
                        <a:rPr lang="fr-FR" dirty="0" err="1"/>
                        <a:t>xxxxxxxxxx</a:t>
                      </a:r>
                      <a:endParaRPr lang="fr-FR" dirty="0"/>
                    </a:p>
                  </a:txBody>
                  <a:tcPr/>
                </a:tc>
                <a:tc>
                  <a:txBody>
                    <a:bodyPr/>
                    <a:lstStyle/>
                    <a:p>
                      <a:r>
                        <a:rPr lang="fr-FR" dirty="0"/>
                        <a:t>Fonction : </a:t>
                      </a:r>
                    </a:p>
                  </a:txBody>
                  <a:tcPr/>
                </a:tc>
                <a:extLst>
                  <a:ext uri="{0D108BD9-81ED-4DB2-BD59-A6C34878D82A}">
                    <a16:rowId xmlns:a16="http://schemas.microsoft.com/office/drawing/2014/main" val="694278207"/>
                  </a:ext>
                </a:extLst>
              </a:tr>
              <a:tr h="370840">
                <a:tc>
                  <a:txBody>
                    <a:bodyPr/>
                    <a:lstStyle/>
                    <a:p>
                      <a:r>
                        <a:rPr lang="fr-FR" dirty="0"/>
                        <a:t>Domaines de compétences : </a:t>
                      </a:r>
                    </a:p>
                    <a:p>
                      <a:endParaRPr lang="fr-FR" dirty="0"/>
                    </a:p>
                  </a:txBody>
                  <a:tcPr/>
                </a:tc>
                <a:tc>
                  <a:txBody>
                    <a:bodyPr/>
                    <a:lstStyle/>
                    <a:p>
                      <a:r>
                        <a:rPr lang="fr-FR" dirty="0"/>
                        <a:t>Compétences particulières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txBody>
                  <a:tcPr/>
                </a:tc>
                <a:extLst>
                  <a:ext uri="{0D108BD9-81ED-4DB2-BD59-A6C34878D82A}">
                    <a16:rowId xmlns:a16="http://schemas.microsoft.com/office/drawing/2014/main" val="3898763361"/>
                  </a:ext>
                </a:extLst>
              </a:tr>
            </a:tbl>
          </a:graphicData>
        </a:graphic>
      </p:graphicFrame>
      <p:pic>
        <p:nvPicPr>
          <p:cNvPr id="10" name="Picture 9">
            <a:extLst>
              <a:ext uri="{FF2B5EF4-FFF2-40B4-BE49-F238E27FC236}">
                <a16:creationId xmlns:a16="http://schemas.microsoft.com/office/drawing/2014/main" id="{692B4A58-FEDE-4DF0-9BCD-69652F88E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862FFB0E-09D2-4558-BDFA-42E32511D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27142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4296375" y="2988653"/>
            <a:ext cx="3599239"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IV. Pôle </a:t>
            </a:r>
            <a:r>
              <a:rPr lang="fr-FR" sz="4000" b="1" dirty="0">
                <a:solidFill>
                  <a:srgbClr val="000000"/>
                </a:solidFill>
                <a:latin typeface="Agency FB" panose="020B0503020202020204" pitchFamily="34" charset="0"/>
                <a:ea typeface="Calibri" panose="020F0502020204030204" pitchFamily="34" charset="0"/>
                <a:cs typeface="Times New Roman" panose="02020603050405020304" pitchFamily="18" charset="0"/>
              </a:rPr>
              <a:t>IR-Sport</a:t>
            </a:r>
          </a:p>
        </p:txBody>
      </p:sp>
      <p:sp>
        <p:nvSpPr>
          <p:cNvPr id="9" name="TextBox 8">
            <a:extLst>
              <a:ext uri="{FF2B5EF4-FFF2-40B4-BE49-F238E27FC236}">
                <a16:creationId xmlns:a16="http://schemas.microsoft.com/office/drawing/2014/main" id="{7D227F3D-E1F9-4609-A5F2-4491994A3A2A}"/>
              </a:ext>
            </a:extLst>
          </p:cNvPr>
          <p:cNvSpPr txBox="1"/>
          <p:nvPr/>
        </p:nvSpPr>
        <p:spPr>
          <a:xfrm>
            <a:off x="5341578" y="2447316"/>
            <a:ext cx="150883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Startup </a:t>
            </a:r>
            <a:r>
              <a:rPr lang="fr-FR" sz="2000" b="1" dirty="0">
                <a:latin typeface="Agency FB" panose="020B0503020202020204" pitchFamily="34" charset="0"/>
                <a:cs typeface="Times New Roman" panose="02020603050405020304" pitchFamily="18" charset="0"/>
              </a:rPr>
              <a:t>IRCOS</a:t>
            </a:r>
          </a:p>
        </p:txBody>
      </p:sp>
      <p:sp>
        <p:nvSpPr>
          <p:cNvPr id="10" name="TextBox 9">
            <a:extLst>
              <a:ext uri="{FF2B5EF4-FFF2-40B4-BE49-F238E27FC236}">
                <a16:creationId xmlns:a16="http://schemas.microsoft.com/office/drawing/2014/main" id="{AE13A18D-CAB4-4FEB-B882-CB220F539330}"/>
              </a:ext>
            </a:extLst>
          </p:cNvPr>
          <p:cNvSpPr txBox="1"/>
          <p:nvPr/>
        </p:nvSpPr>
        <p:spPr>
          <a:xfrm>
            <a:off x="3108719" y="1844424"/>
            <a:ext cx="5974558" cy="461665"/>
          </a:xfrm>
          <a:prstGeom prst="rect">
            <a:avLst/>
          </a:prstGeom>
          <a:noFill/>
        </p:spPr>
        <p:txBody>
          <a:bodyPr wrap="square">
            <a:spAutoFit/>
          </a:bodyPr>
          <a:lstStyle/>
          <a:p>
            <a:r>
              <a:rPr lang="en-US" sz="2400" b="1" i="0" dirty="0">
                <a:effectLst/>
                <a:latin typeface="Agency FB" panose="020B0503020202020204" pitchFamily="34" charset="0"/>
              </a:rPr>
              <a:t>Industrial Research on Robotics and Computer Science</a:t>
            </a:r>
            <a:endParaRPr lang="fr-FR" sz="2400" dirty="0">
              <a:latin typeface="Agency FB" panose="020B0503020202020204" pitchFamily="34" charset="0"/>
            </a:endParaRPr>
          </a:p>
        </p:txBody>
      </p:sp>
      <p:pic>
        <p:nvPicPr>
          <p:cNvPr id="13" name="Picture 12">
            <a:extLst>
              <a:ext uri="{FF2B5EF4-FFF2-40B4-BE49-F238E27FC236}">
                <a16:creationId xmlns:a16="http://schemas.microsoft.com/office/drawing/2014/main" id="{66B2B09D-5C0F-44B7-B757-B11E54108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4" name="Picture 13">
            <a:extLst>
              <a:ext uri="{FF2B5EF4-FFF2-40B4-BE49-F238E27FC236}">
                <a16:creationId xmlns:a16="http://schemas.microsoft.com/office/drawing/2014/main" id="{8D749228-D09E-41F8-851D-D35070A56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5" name="Picture 14">
            <a:extLst>
              <a:ext uri="{FF2B5EF4-FFF2-40B4-BE49-F238E27FC236}">
                <a16:creationId xmlns:a16="http://schemas.microsoft.com/office/drawing/2014/main" id="{083F7DFB-A82C-4536-9083-65D0981E48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7735" y="4040985"/>
            <a:ext cx="2196517" cy="884329"/>
          </a:xfrm>
          <a:prstGeom prst="rect">
            <a:avLst/>
          </a:prstGeom>
        </p:spPr>
      </p:pic>
    </p:spTree>
    <p:extLst>
      <p:ext uri="{BB962C8B-B14F-4D97-AF65-F5344CB8AC3E}">
        <p14:creationId xmlns:p14="http://schemas.microsoft.com/office/powerpoint/2010/main" val="3311116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408B1-44AF-4971-87CF-A3D9E4C3C859}"/>
              </a:ext>
            </a:extLst>
          </p:cNvPr>
          <p:cNvSpPr txBox="1"/>
          <p:nvPr/>
        </p:nvSpPr>
        <p:spPr>
          <a:xfrm>
            <a:off x="398844" y="1826646"/>
            <a:ext cx="11425980" cy="4652556"/>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pôle </a:t>
            </a:r>
            <a:r>
              <a:rPr lang="fr-FR" sz="22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IR-Sport</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tond à concevoir et développer des dispositifs pour l’aide à l’entrainement et à la préparation physique des sportifs de haut niveau. Chaque projet sera développé d’une manière graduelle, sur plusieurs étapes avec une politique d’amélioration continue.</a:t>
            </a:r>
          </a:p>
          <a:p>
            <a:pPr indent="180340" algn="just">
              <a:lnSpc>
                <a:spcPct val="150000"/>
              </a:lnSpc>
              <a:spcAft>
                <a:spcPts val="800"/>
              </a:spcAft>
            </a:pP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Projets Validés :</a:t>
            </a:r>
            <a:endParaRPr lang="fr-FR" sz="2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ERP-One </a:t>
            </a:r>
            <a:r>
              <a:rPr lang="fr-F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est</a:t>
            </a:r>
            <a:r>
              <a:rPr lang="fr-F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concerne la conception d’une application web « Un RPE » pour préparateur physique et entraineur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 football</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autres disciplines sportives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Start-up</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a:t>
            </a:r>
            <a:r>
              <a:rPr lang="fr-F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concerne la conception d’un dispositif de tracker GPS pour les suivis des entrainements et de la préparation physique pour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football</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autres disciplines sportives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algn="just">
              <a:spcAft>
                <a:spcPts val="800"/>
              </a:spcAft>
            </a:pP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Projet en cours d’étude :</a:t>
            </a:r>
            <a:endParaRPr lang="fr-FR" sz="2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err="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SeemS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 ‘‘</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concerne la conception d’une application pour le visionnage vidéo en sport. </a:t>
            </a:r>
          </a:p>
        </p:txBody>
      </p:sp>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286145"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Pôle </a:t>
            </a:r>
            <a:r>
              <a:rPr lang="fr-FR" sz="4000" b="1" dirty="0">
                <a:solidFill>
                  <a:srgbClr val="000000"/>
                </a:solidFill>
                <a:latin typeface="Agency FB" panose="020B0503020202020204" pitchFamily="34" charset="0"/>
                <a:ea typeface="Calibri" panose="020F0502020204030204" pitchFamily="34" charset="0"/>
                <a:cs typeface="Times New Roman" panose="02020603050405020304" pitchFamily="18" charset="0"/>
              </a:rPr>
              <a:t>IR-Sport</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0" name="Picture 9">
            <a:extLst>
              <a:ext uri="{FF2B5EF4-FFF2-40B4-BE49-F238E27FC236}">
                <a16:creationId xmlns:a16="http://schemas.microsoft.com/office/drawing/2014/main" id="{BF08D087-CE1F-4002-BF6B-3613A2375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932ADE03-EE52-4B2D-A329-6CB9528F5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Picture 12">
            <a:extLst>
              <a:ext uri="{FF2B5EF4-FFF2-40B4-BE49-F238E27FC236}">
                <a16:creationId xmlns:a16="http://schemas.microsoft.com/office/drawing/2014/main" id="{F39A5684-DA04-4D45-BDF3-708EDD47C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247837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4296375" y="2988653"/>
            <a:ext cx="3599239"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IV. Pôle </a:t>
            </a:r>
            <a:r>
              <a:rPr lang="fr-FR" sz="4000" b="1" dirty="0">
                <a:solidFill>
                  <a:srgbClr val="000000"/>
                </a:solidFill>
                <a:latin typeface="Agency FB" panose="020B0503020202020204" pitchFamily="34" charset="0"/>
                <a:ea typeface="Calibri" panose="020F0502020204030204" pitchFamily="34" charset="0"/>
                <a:cs typeface="Times New Roman" panose="02020603050405020304" pitchFamily="18" charset="0"/>
              </a:rPr>
              <a:t>IR-Sport</a:t>
            </a:r>
          </a:p>
        </p:txBody>
      </p:sp>
      <p:sp>
        <p:nvSpPr>
          <p:cNvPr id="9" name="TextBox 8">
            <a:extLst>
              <a:ext uri="{FF2B5EF4-FFF2-40B4-BE49-F238E27FC236}">
                <a16:creationId xmlns:a16="http://schemas.microsoft.com/office/drawing/2014/main" id="{7D227F3D-E1F9-4609-A5F2-4491994A3A2A}"/>
              </a:ext>
            </a:extLst>
          </p:cNvPr>
          <p:cNvSpPr txBox="1"/>
          <p:nvPr/>
        </p:nvSpPr>
        <p:spPr>
          <a:xfrm>
            <a:off x="5341578" y="2447316"/>
            <a:ext cx="150883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Startup </a:t>
            </a:r>
            <a:r>
              <a:rPr lang="fr-FR" sz="2000" b="1" dirty="0">
                <a:latin typeface="Agency FB" panose="020B0503020202020204" pitchFamily="34" charset="0"/>
                <a:cs typeface="Times New Roman" panose="02020603050405020304" pitchFamily="18" charset="0"/>
              </a:rPr>
              <a:t>IRCOS</a:t>
            </a:r>
          </a:p>
        </p:txBody>
      </p:sp>
      <p:sp>
        <p:nvSpPr>
          <p:cNvPr id="10" name="TextBox 9">
            <a:extLst>
              <a:ext uri="{FF2B5EF4-FFF2-40B4-BE49-F238E27FC236}">
                <a16:creationId xmlns:a16="http://schemas.microsoft.com/office/drawing/2014/main" id="{AE13A18D-CAB4-4FEB-B882-CB220F539330}"/>
              </a:ext>
            </a:extLst>
          </p:cNvPr>
          <p:cNvSpPr txBox="1"/>
          <p:nvPr/>
        </p:nvSpPr>
        <p:spPr>
          <a:xfrm>
            <a:off x="3108719" y="1844424"/>
            <a:ext cx="5974558" cy="461665"/>
          </a:xfrm>
          <a:prstGeom prst="rect">
            <a:avLst/>
          </a:prstGeom>
          <a:noFill/>
        </p:spPr>
        <p:txBody>
          <a:bodyPr wrap="square">
            <a:spAutoFit/>
          </a:bodyPr>
          <a:lstStyle/>
          <a:p>
            <a:r>
              <a:rPr lang="en-US" sz="2400" b="1" i="0" dirty="0">
                <a:effectLst/>
                <a:latin typeface="Agency FB" panose="020B0503020202020204" pitchFamily="34" charset="0"/>
              </a:rPr>
              <a:t>Industrial Research on Robotics and Computer Science</a:t>
            </a:r>
            <a:endParaRPr lang="fr-FR" sz="2400" dirty="0">
              <a:latin typeface="Agency FB" panose="020B0503020202020204" pitchFamily="34" charset="0"/>
            </a:endParaRPr>
          </a:p>
        </p:txBody>
      </p:sp>
      <p:sp>
        <p:nvSpPr>
          <p:cNvPr id="11" name="TextBox 10">
            <a:extLst>
              <a:ext uri="{FF2B5EF4-FFF2-40B4-BE49-F238E27FC236}">
                <a16:creationId xmlns:a16="http://schemas.microsoft.com/office/drawing/2014/main" id="{42F620A6-7553-4D47-96BF-AFC3D815BAE1}"/>
              </a:ext>
            </a:extLst>
          </p:cNvPr>
          <p:cNvSpPr txBox="1"/>
          <p:nvPr/>
        </p:nvSpPr>
        <p:spPr>
          <a:xfrm>
            <a:off x="4846516" y="3926917"/>
            <a:ext cx="2498956" cy="584775"/>
          </a:xfrm>
          <a:prstGeom prst="rect">
            <a:avLst/>
          </a:prstGeom>
          <a:noFill/>
        </p:spPr>
        <p:txBody>
          <a:bodyPr wrap="square">
            <a:spAutoFit/>
          </a:bodyPr>
          <a:lstStyle/>
          <a:p>
            <a:pPr algn="ctr"/>
            <a:r>
              <a:rPr lang="fr-FR" sz="3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3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ERP-One </a:t>
            </a:r>
            <a:r>
              <a:rPr lang="fr-FR" sz="3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fr-FR" sz="3200" dirty="0"/>
          </a:p>
        </p:txBody>
      </p:sp>
      <p:pic>
        <p:nvPicPr>
          <p:cNvPr id="14" name="Picture 13">
            <a:extLst>
              <a:ext uri="{FF2B5EF4-FFF2-40B4-BE49-F238E27FC236}">
                <a16:creationId xmlns:a16="http://schemas.microsoft.com/office/drawing/2014/main" id="{E7190915-5C92-4DFC-B292-9B83F9E11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5" name="Picture 14">
            <a:extLst>
              <a:ext uri="{FF2B5EF4-FFF2-40B4-BE49-F238E27FC236}">
                <a16:creationId xmlns:a16="http://schemas.microsoft.com/office/drawing/2014/main" id="{26BCCB75-A198-4742-B56E-62A91D93A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7" name="Picture 16">
            <a:extLst>
              <a:ext uri="{FF2B5EF4-FFF2-40B4-BE49-F238E27FC236}">
                <a16:creationId xmlns:a16="http://schemas.microsoft.com/office/drawing/2014/main" id="{517A2EC9-084F-46F7-A2E2-83721E66E9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2328054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408B1-44AF-4971-87CF-A3D9E4C3C859}"/>
              </a:ext>
            </a:extLst>
          </p:cNvPr>
          <p:cNvSpPr txBox="1"/>
          <p:nvPr/>
        </p:nvSpPr>
        <p:spPr>
          <a:xfrm>
            <a:off x="532012" y="2100480"/>
            <a:ext cx="11127975" cy="2550506"/>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ERP-One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 ‘‘</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concerne la conception d’une application web « Un RPE » pour préparateur physique et entraineur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 football</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autres disciplines sportives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ERP-One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 tout projet chez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sera développé en plusieurs étapes et sera suivi par des équipes de développement CD-DP-CM. </a:t>
            </a:r>
          </a:p>
          <a:p>
            <a:pPr indent="180340" algn="just">
              <a:lnSpc>
                <a:spcPct val="150000"/>
              </a:lnSpc>
              <a:spcAft>
                <a:spcPts val="800"/>
              </a:spcAft>
            </a:pP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CD</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(Conception Développement),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DP</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(Déploiement Production) et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CM</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(Commercialisation Marketing).</a:t>
            </a:r>
          </a:p>
        </p:txBody>
      </p:sp>
      <p:pic>
        <p:nvPicPr>
          <p:cNvPr id="12" name="Picture 11">
            <a:extLst>
              <a:ext uri="{FF2B5EF4-FFF2-40B4-BE49-F238E27FC236}">
                <a16:creationId xmlns:a16="http://schemas.microsoft.com/office/drawing/2014/main" id="{21F9F4A0-5A30-4D65-B554-E55823154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3" name="Picture 12">
            <a:extLst>
              <a:ext uri="{FF2B5EF4-FFF2-40B4-BE49-F238E27FC236}">
                <a16:creationId xmlns:a16="http://schemas.microsoft.com/office/drawing/2014/main" id="{A2B4A134-674E-4B76-BFE7-0B99D6EA0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 name="TextBox 14">
            <a:extLst>
              <a:ext uri="{FF2B5EF4-FFF2-40B4-BE49-F238E27FC236}">
                <a16:creationId xmlns:a16="http://schemas.microsoft.com/office/drawing/2014/main" id="{075D4055-14FC-4190-9EEC-A4EDE4CB8307}"/>
              </a:ext>
            </a:extLst>
          </p:cNvPr>
          <p:cNvSpPr txBox="1"/>
          <p:nvPr/>
        </p:nvSpPr>
        <p:spPr>
          <a:xfrm>
            <a:off x="305029" y="1340828"/>
            <a:ext cx="10428074"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ERP-One</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fr-FR" sz="4000" i="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Mise en forme du projet …</a:t>
            </a:r>
          </a:p>
        </p:txBody>
      </p:sp>
      <p:pic>
        <p:nvPicPr>
          <p:cNvPr id="8" name="Picture 7">
            <a:extLst>
              <a:ext uri="{FF2B5EF4-FFF2-40B4-BE49-F238E27FC236}">
                <a16:creationId xmlns:a16="http://schemas.microsoft.com/office/drawing/2014/main" id="{2140C865-5520-4FC3-B384-C689D7A39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45460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B4320-376E-4179-A24A-B90C3E3442A5}"/>
              </a:ext>
            </a:extLst>
          </p:cNvPr>
          <p:cNvSpPr txBox="1"/>
          <p:nvPr/>
        </p:nvSpPr>
        <p:spPr>
          <a:xfrm>
            <a:off x="4147646" y="3028890"/>
            <a:ext cx="389670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Présentation générale de l’entreprise </a:t>
            </a:r>
          </a:p>
        </p:txBody>
      </p:sp>
      <p:sp>
        <p:nvSpPr>
          <p:cNvPr id="6" name="TextBox 5">
            <a:extLst>
              <a:ext uri="{FF2B5EF4-FFF2-40B4-BE49-F238E27FC236}">
                <a16:creationId xmlns:a16="http://schemas.microsoft.com/office/drawing/2014/main" id="{9C6AB672-520E-4DC4-A640-5E2A623B2E3A}"/>
              </a:ext>
            </a:extLst>
          </p:cNvPr>
          <p:cNvSpPr txBox="1"/>
          <p:nvPr/>
        </p:nvSpPr>
        <p:spPr>
          <a:xfrm>
            <a:off x="5341580" y="2068497"/>
            <a:ext cx="150883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Startup </a:t>
            </a:r>
            <a:r>
              <a:rPr lang="fr-FR" sz="2000" b="1" dirty="0">
                <a:latin typeface="Agency FB" panose="020B0503020202020204" pitchFamily="34" charset="0"/>
                <a:cs typeface="Times New Roman" panose="02020603050405020304" pitchFamily="18" charset="0"/>
              </a:rPr>
              <a:t>IRCOS</a:t>
            </a:r>
          </a:p>
        </p:txBody>
      </p:sp>
      <p:sp>
        <p:nvSpPr>
          <p:cNvPr id="7" name="TextBox 6">
            <a:extLst>
              <a:ext uri="{FF2B5EF4-FFF2-40B4-BE49-F238E27FC236}">
                <a16:creationId xmlns:a16="http://schemas.microsoft.com/office/drawing/2014/main" id="{9C91108A-42C0-46CB-A3B5-76AD4CA5E651}"/>
              </a:ext>
            </a:extLst>
          </p:cNvPr>
          <p:cNvSpPr txBox="1"/>
          <p:nvPr/>
        </p:nvSpPr>
        <p:spPr>
          <a:xfrm>
            <a:off x="3108719" y="1415799"/>
            <a:ext cx="5974558" cy="461665"/>
          </a:xfrm>
          <a:prstGeom prst="rect">
            <a:avLst/>
          </a:prstGeom>
          <a:noFill/>
        </p:spPr>
        <p:txBody>
          <a:bodyPr wrap="square">
            <a:spAutoFit/>
          </a:bodyPr>
          <a:lstStyle/>
          <a:p>
            <a:r>
              <a:rPr lang="en-US" sz="2400" b="1" i="0" dirty="0">
                <a:effectLst/>
                <a:latin typeface="Agency FB" panose="020B0503020202020204" pitchFamily="34" charset="0"/>
              </a:rPr>
              <a:t>Industrial Research on Robotics and Computer Science</a:t>
            </a:r>
            <a:endParaRPr lang="fr-FR" sz="2400" dirty="0">
              <a:latin typeface="Agency FB" panose="020B0503020202020204" pitchFamily="34" charset="0"/>
            </a:endParaRPr>
          </a:p>
        </p:txBody>
      </p:sp>
      <p:sp>
        <p:nvSpPr>
          <p:cNvPr id="8" name="TextBox 7">
            <a:extLst>
              <a:ext uri="{FF2B5EF4-FFF2-40B4-BE49-F238E27FC236}">
                <a16:creationId xmlns:a16="http://schemas.microsoft.com/office/drawing/2014/main" id="{4A2A5457-D397-4F15-BC11-A6E91A5CC871}"/>
              </a:ext>
            </a:extLst>
          </p:cNvPr>
          <p:cNvSpPr txBox="1"/>
          <p:nvPr/>
        </p:nvSpPr>
        <p:spPr>
          <a:xfrm>
            <a:off x="5433035" y="5675208"/>
            <a:ext cx="1325922" cy="400110"/>
          </a:xfrm>
          <a:prstGeom prst="rect">
            <a:avLst/>
          </a:prstGeom>
          <a:noFill/>
        </p:spPr>
        <p:txBody>
          <a:bodyPr wrap="square" rtlCol="0">
            <a:spAutoFit/>
          </a:bodyPr>
          <a:lstStyle/>
          <a:p>
            <a:pPr algn="ctr"/>
            <a:r>
              <a:rPr lang="fr-FR" sz="2000" b="1" dirty="0">
                <a:latin typeface="Times New Roman" panose="02020603050405020304" pitchFamily="18" charset="0"/>
                <a:cs typeface="Times New Roman" panose="02020603050405020304" pitchFamily="18" charset="0"/>
              </a:rPr>
              <a:t>2021</a:t>
            </a:r>
          </a:p>
        </p:txBody>
      </p:sp>
      <p:sp>
        <p:nvSpPr>
          <p:cNvPr id="9" name="TextBox 8">
            <a:extLst>
              <a:ext uri="{FF2B5EF4-FFF2-40B4-BE49-F238E27FC236}">
                <a16:creationId xmlns:a16="http://schemas.microsoft.com/office/drawing/2014/main" id="{A85AD23D-56D5-4786-A0CD-38E83AE4C728}"/>
              </a:ext>
            </a:extLst>
          </p:cNvPr>
          <p:cNvSpPr txBox="1"/>
          <p:nvPr/>
        </p:nvSpPr>
        <p:spPr>
          <a:xfrm>
            <a:off x="4147646" y="4179813"/>
            <a:ext cx="3896702" cy="400110"/>
          </a:xfrm>
          <a:prstGeom prst="rect">
            <a:avLst/>
          </a:prstGeom>
          <a:noFill/>
        </p:spPr>
        <p:txBody>
          <a:bodyPr wrap="square" rtlCol="0">
            <a:spAutoFit/>
          </a:bodyPr>
          <a:lstStyle/>
          <a:p>
            <a:pPr algn="ctr"/>
            <a:r>
              <a:rPr lang="fr-FR" sz="2000" dirty="0">
                <a:latin typeface="Times New Roman" panose="02020603050405020304" pitchFamily="18" charset="0"/>
                <a:cs typeface="Times New Roman" panose="02020603050405020304" pitchFamily="18" charset="0"/>
              </a:rPr>
              <a:t>Fondateurs</a:t>
            </a:r>
          </a:p>
        </p:txBody>
      </p:sp>
      <p:sp>
        <p:nvSpPr>
          <p:cNvPr id="10" name="TextBox 9">
            <a:extLst>
              <a:ext uri="{FF2B5EF4-FFF2-40B4-BE49-F238E27FC236}">
                <a16:creationId xmlns:a16="http://schemas.microsoft.com/office/drawing/2014/main" id="{0AD941FA-87A5-4E3D-A34B-A0355BDEE5F5}"/>
              </a:ext>
            </a:extLst>
          </p:cNvPr>
          <p:cNvSpPr txBox="1"/>
          <p:nvPr/>
        </p:nvSpPr>
        <p:spPr>
          <a:xfrm>
            <a:off x="4645327" y="4576316"/>
            <a:ext cx="2901339" cy="338554"/>
          </a:xfrm>
          <a:prstGeom prst="rect">
            <a:avLst/>
          </a:prstGeom>
          <a:noFill/>
        </p:spPr>
        <p:txBody>
          <a:bodyPr wrap="square" rtlCol="0">
            <a:spAutoFit/>
          </a:bodyPr>
          <a:lstStyle/>
          <a:p>
            <a:pPr algn="ctr"/>
            <a:r>
              <a:rPr lang="fr-FR" sz="1600" dirty="0">
                <a:latin typeface="Times New Roman" panose="02020603050405020304" pitchFamily="18" charset="0"/>
                <a:cs typeface="Times New Roman" panose="02020603050405020304" pitchFamily="18" charset="0"/>
              </a:rPr>
              <a:t>Adel Belkadi - Toufik Djebab</a:t>
            </a:r>
          </a:p>
        </p:txBody>
      </p:sp>
      <p:pic>
        <p:nvPicPr>
          <p:cNvPr id="18" name="Picture 17">
            <a:extLst>
              <a:ext uri="{FF2B5EF4-FFF2-40B4-BE49-F238E27FC236}">
                <a16:creationId xmlns:a16="http://schemas.microsoft.com/office/drawing/2014/main" id="{A175361B-649D-448F-B8AC-17CA27865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23" name="Picture 22">
            <a:extLst>
              <a:ext uri="{FF2B5EF4-FFF2-40B4-BE49-F238E27FC236}">
                <a16:creationId xmlns:a16="http://schemas.microsoft.com/office/drawing/2014/main" id="{30B8E83D-092B-4186-850D-2DED842B0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54518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1F9F4A0-5A30-4D65-B554-E55823154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3" name="Picture 12">
            <a:extLst>
              <a:ext uri="{FF2B5EF4-FFF2-40B4-BE49-F238E27FC236}">
                <a16:creationId xmlns:a16="http://schemas.microsoft.com/office/drawing/2014/main" id="{A2B4A134-674E-4B76-BFE7-0B99D6EA0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TextBox 13">
            <a:extLst>
              <a:ext uri="{FF2B5EF4-FFF2-40B4-BE49-F238E27FC236}">
                <a16:creationId xmlns:a16="http://schemas.microsoft.com/office/drawing/2014/main" id="{13F3404D-A0DE-46F4-8D88-23CF53434FBB}"/>
              </a:ext>
            </a:extLst>
          </p:cNvPr>
          <p:cNvSpPr txBox="1"/>
          <p:nvPr/>
        </p:nvSpPr>
        <p:spPr>
          <a:xfrm>
            <a:off x="1034710" y="3892639"/>
            <a:ext cx="7492753" cy="2041585"/>
          </a:xfrm>
          <a:prstGeom prst="rect">
            <a:avLst/>
          </a:prstGeom>
          <a:noFill/>
        </p:spPr>
        <p:txBody>
          <a:bodyPr wrap="square">
            <a:spAutoFit/>
          </a:bodyPr>
          <a:lstStyle/>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1</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Définition les étapes du projet</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2</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Formation des équipes de suivi</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3</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Définition le rôle de chaque équipe</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4</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Définition le rôle de chaque membre dans chaque étape</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5</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Planification du projet ‘Diagramme de Gantt’</a:t>
            </a:r>
          </a:p>
        </p:txBody>
      </p:sp>
      <p:sp>
        <p:nvSpPr>
          <p:cNvPr id="15" name="TextBox 14">
            <a:extLst>
              <a:ext uri="{FF2B5EF4-FFF2-40B4-BE49-F238E27FC236}">
                <a16:creationId xmlns:a16="http://schemas.microsoft.com/office/drawing/2014/main" id="{075D4055-14FC-4190-9EEC-A4EDE4CB8307}"/>
              </a:ext>
            </a:extLst>
          </p:cNvPr>
          <p:cNvSpPr txBox="1"/>
          <p:nvPr/>
        </p:nvSpPr>
        <p:spPr>
          <a:xfrm>
            <a:off x="305029" y="1340828"/>
            <a:ext cx="10428074"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ERP-One</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fr-FR" sz="4000" i="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Mise en forme du projet …</a:t>
            </a:r>
          </a:p>
        </p:txBody>
      </p:sp>
      <p:sp>
        <p:nvSpPr>
          <p:cNvPr id="16" name="TextBox 15">
            <a:extLst>
              <a:ext uri="{FF2B5EF4-FFF2-40B4-BE49-F238E27FC236}">
                <a16:creationId xmlns:a16="http://schemas.microsoft.com/office/drawing/2014/main" id="{1D3DAAE4-8C23-4802-BCCC-4C9655B9B3E4}"/>
              </a:ext>
            </a:extLst>
          </p:cNvPr>
          <p:cNvSpPr txBox="1"/>
          <p:nvPr/>
        </p:nvSpPr>
        <p:spPr>
          <a:xfrm>
            <a:off x="532012" y="2100480"/>
            <a:ext cx="11127975" cy="1524585"/>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ERP-One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 ‘‘</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concerne la conception d’une application web « Un RPE » pour préparateur physique et entraineur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 football</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autres disciplines sportives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indent="180340" algn="just">
              <a:lnSpc>
                <a:spcPct val="150000"/>
              </a:lnSpc>
              <a:spcAft>
                <a:spcPts val="800"/>
              </a:spcAft>
            </a:pP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CD</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(Conception Développement),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DP</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(Déploiement Production) et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CM</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(Commercialisation Marketing).</a:t>
            </a:r>
          </a:p>
        </p:txBody>
      </p:sp>
      <p:pic>
        <p:nvPicPr>
          <p:cNvPr id="18" name="Picture 17">
            <a:extLst>
              <a:ext uri="{FF2B5EF4-FFF2-40B4-BE49-F238E27FC236}">
                <a16:creationId xmlns:a16="http://schemas.microsoft.com/office/drawing/2014/main" id="{41DBDA37-3E07-4324-B94B-BF87B918F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3434870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408B1-44AF-4971-87CF-A3D9E4C3C859}"/>
              </a:ext>
            </a:extLst>
          </p:cNvPr>
          <p:cNvSpPr txBox="1"/>
          <p:nvPr/>
        </p:nvSpPr>
        <p:spPr>
          <a:xfrm>
            <a:off x="878241" y="2895907"/>
            <a:ext cx="11127975" cy="3652282"/>
          </a:xfrm>
          <a:prstGeom prst="rect">
            <a:avLst/>
          </a:prstGeom>
          <a:noFill/>
        </p:spPr>
        <p:txBody>
          <a:bodyPr wrap="square">
            <a:spAutoFit/>
          </a:bodyPr>
          <a:lstStyle/>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Etape 1</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Conception des grandes lignes de l’application par l’équipe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CD</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‘‘Cahier des charges’’</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Etape 2</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Conception et développement d’une maquette complète de l’application par l’équipe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CD</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Etape 3</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Développement de la partie frontend par l’équipe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DP</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Etape 4</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Proposition d’une stratégie commerciale et marketing par l’équipe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CM</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Etape 5</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Développement de la partie backend par l’équipe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DP</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Etape 6</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Proposition d’une version d’essai de l’application par l’équipe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DP</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Etape 7</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Partie essai et validation de l’application par les équipes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DP-CM</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Etape 8</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Commercialisation par l’équipe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CM</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Etape 9</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Etape d’amélioration continue …</a:t>
            </a:r>
          </a:p>
        </p:txBody>
      </p:sp>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63857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ERP-One</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0" name="Picture 9">
            <a:extLst>
              <a:ext uri="{FF2B5EF4-FFF2-40B4-BE49-F238E27FC236}">
                <a16:creationId xmlns:a16="http://schemas.microsoft.com/office/drawing/2014/main" id="{5F303EBC-90BD-4569-B8B6-B030125E2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C02752D6-991D-470B-8072-B09EB554D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36CDC353-A2EF-4747-B7CE-017B0867AC0B}"/>
              </a:ext>
            </a:extLst>
          </p:cNvPr>
          <p:cNvSpPr txBox="1"/>
          <p:nvPr/>
        </p:nvSpPr>
        <p:spPr>
          <a:xfrm>
            <a:off x="532012" y="2235445"/>
            <a:ext cx="11127975" cy="400110"/>
          </a:xfrm>
          <a:prstGeom prst="rect">
            <a:avLst/>
          </a:prstGeom>
          <a:noFill/>
        </p:spPr>
        <p:txBody>
          <a:bodyPr wrap="square">
            <a:spAutoFit/>
          </a:bodyPr>
          <a:lstStyle/>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1</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Définition des étapes du projet</a:t>
            </a:r>
          </a:p>
        </p:txBody>
      </p:sp>
      <p:pic>
        <p:nvPicPr>
          <p:cNvPr id="14" name="Picture 13">
            <a:extLst>
              <a:ext uri="{FF2B5EF4-FFF2-40B4-BE49-F238E27FC236}">
                <a16:creationId xmlns:a16="http://schemas.microsoft.com/office/drawing/2014/main" id="{F93C0507-6493-4C65-9AFB-9AD3A96E34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3219293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63857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ERP-One</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0" name="Picture 9">
            <a:extLst>
              <a:ext uri="{FF2B5EF4-FFF2-40B4-BE49-F238E27FC236}">
                <a16:creationId xmlns:a16="http://schemas.microsoft.com/office/drawing/2014/main" id="{5F303EBC-90BD-4569-B8B6-B030125E2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C02752D6-991D-470B-8072-B09EB554D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36CDC353-A2EF-4747-B7CE-017B0867AC0B}"/>
              </a:ext>
            </a:extLst>
          </p:cNvPr>
          <p:cNvSpPr txBox="1"/>
          <p:nvPr/>
        </p:nvSpPr>
        <p:spPr>
          <a:xfrm>
            <a:off x="532012" y="2235445"/>
            <a:ext cx="11127975" cy="400110"/>
          </a:xfrm>
          <a:prstGeom prst="rect">
            <a:avLst/>
          </a:prstGeom>
          <a:noFill/>
        </p:spPr>
        <p:txBody>
          <a:bodyPr wrap="square">
            <a:spAutoFit/>
          </a:bodyPr>
          <a:lstStyle/>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2</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Formation des équipes de suivi</a:t>
            </a:r>
          </a:p>
        </p:txBody>
      </p:sp>
      <p:graphicFrame>
        <p:nvGraphicFramePr>
          <p:cNvPr id="7" name="Table 4">
            <a:extLst>
              <a:ext uri="{FF2B5EF4-FFF2-40B4-BE49-F238E27FC236}">
                <a16:creationId xmlns:a16="http://schemas.microsoft.com/office/drawing/2014/main" id="{B17D3408-324A-4AEA-9F0D-52066F8D3B1D}"/>
              </a:ext>
            </a:extLst>
          </p:cNvPr>
          <p:cNvGraphicFramePr>
            <a:graphicFrameLocks noGrp="1"/>
          </p:cNvGraphicFramePr>
          <p:nvPr>
            <p:extLst>
              <p:ext uri="{D42A27DB-BD31-4B8C-83A1-F6EECF244321}">
                <p14:modId xmlns:p14="http://schemas.microsoft.com/office/powerpoint/2010/main" val="4078251186"/>
              </p:ext>
            </p:extLst>
          </p:nvPr>
        </p:nvGraphicFramePr>
        <p:xfrm>
          <a:off x="401636" y="2822286"/>
          <a:ext cx="11492735" cy="3378489"/>
        </p:xfrm>
        <a:graphic>
          <a:graphicData uri="http://schemas.openxmlformats.org/drawingml/2006/table">
            <a:tbl>
              <a:tblPr firstRow="1" bandRow="1">
                <a:tableStyleId>{5C22544A-7EE6-4342-B048-85BDC9FD1C3A}</a:tableStyleId>
              </a:tblPr>
              <a:tblGrid>
                <a:gridCol w="1173805">
                  <a:extLst>
                    <a:ext uri="{9D8B030D-6E8A-4147-A177-3AD203B41FA5}">
                      <a16:colId xmlns:a16="http://schemas.microsoft.com/office/drawing/2014/main" val="1724345275"/>
                    </a:ext>
                  </a:extLst>
                </a:gridCol>
                <a:gridCol w="129072">
                  <a:extLst>
                    <a:ext uri="{9D8B030D-6E8A-4147-A177-3AD203B41FA5}">
                      <a16:colId xmlns:a16="http://schemas.microsoft.com/office/drawing/2014/main" val="2477785645"/>
                    </a:ext>
                  </a:extLst>
                </a:gridCol>
                <a:gridCol w="1122434">
                  <a:extLst>
                    <a:ext uri="{9D8B030D-6E8A-4147-A177-3AD203B41FA5}">
                      <a16:colId xmlns:a16="http://schemas.microsoft.com/office/drawing/2014/main" val="3087789008"/>
                    </a:ext>
                  </a:extLst>
                </a:gridCol>
                <a:gridCol w="768509">
                  <a:extLst>
                    <a:ext uri="{9D8B030D-6E8A-4147-A177-3AD203B41FA5}">
                      <a16:colId xmlns:a16="http://schemas.microsoft.com/office/drawing/2014/main" val="336563348"/>
                    </a:ext>
                  </a:extLst>
                </a:gridCol>
                <a:gridCol w="1265125">
                  <a:extLst>
                    <a:ext uri="{9D8B030D-6E8A-4147-A177-3AD203B41FA5}">
                      <a16:colId xmlns:a16="http://schemas.microsoft.com/office/drawing/2014/main" val="2512953587"/>
                    </a:ext>
                  </a:extLst>
                </a:gridCol>
                <a:gridCol w="466021">
                  <a:extLst>
                    <a:ext uri="{9D8B030D-6E8A-4147-A177-3AD203B41FA5}">
                      <a16:colId xmlns:a16="http://schemas.microsoft.com/office/drawing/2014/main" val="2699094988"/>
                    </a:ext>
                  </a:extLst>
                </a:gridCol>
                <a:gridCol w="1895439">
                  <a:extLst>
                    <a:ext uri="{9D8B030D-6E8A-4147-A177-3AD203B41FA5}">
                      <a16:colId xmlns:a16="http://schemas.microsoft.com/office/drawing/2014/main" val="3343246125"/>
                    </a:ext>
                  </a:extLst>
                </a:gridCol>
                <a:gridCol w="590309">
                  <a:extLst>
                    <a:ext uri="{9D8B030D-6E8A-4147-A177-3AD203B41FA5}">
                      <a16:colId xmlns:a16="http://schemas.microsoft.com/office/drawing/2014/main" val="1455370525"/>
                    </a:ext>
                  </a:extLst>
                </a:gridCol>
                <a:gridCol w="4082021">
                  <a:extLst>
                    <a:ext uri="{9D8B030D-6E8A-4147-A177-3AD203B41FA5}">
                      <a16:colId xmlns:a16="http://schemas.microsoft.com/office/drawing/2014/main" val="2432319154"/>
                    </a:ext>
                  </a:extLst>
                </a:gridCol>
              </a:tblGrid>
              <a:tr h="0">
                <a:tc gridSpan="2">
                  <a:txBody>
                    <a:bodyPr/>
                    <a:lstStyle/>
                    <a:p>
                      <a:r>
                        <a:rPr lang="fr-FR" dirty="0"/>
                        <a:t>DOC 1</a:t>
                      </a:r>
                    </a:p>
                  </a:txBody>
                  <a:tcPr/>
                </a:tc>
                <a:tc hMerge="1">
                  <a:txBody>
                    <a:bodyPr/>
                    <a:lstStyle/>
                    <a:p>
                      <a:r>
                        <a:rPr lang="fr-FR" dirty="0"/>
                        <a:t>Projet : ERP-ONE</a:t>
                      </a:r>
                    </a:p>
                  </a:txBody>
                  <a:tcPr/>
                </a:tc>
                <a:tc gridSpan="2">
                  <a:txBody>
                    <a:bodyPr/>
                    <a:lstStyle/>
                    <a:p>
                      <a:r>
                        <a:rPr lang="fr-FR" dirty="0"/>
                        <a:t>Projet : ERP-ONE</a:t>
                      </a:r>
                    </a:p>
                  </a:txBody>
                  <a:tcPr/>
                </a:tc>
                <a:tc hMerge="1">
                  <a:txBody>
                    <a:bodyPr/>
                    <a:lstStyle/>
                    <a:p>
                      <a:endParaRPr lang="fr-FR" dirty="0"/>
                    </a:p>
                  </a:txBody>
                  <a:tcPr/>
                </a:tc>
                <a:tc gridSpan="2">
                  <a:txBody>
                    <a:bodyPr/>
                    <a:lstStyle/>
                    <a:p>
                      <a:r>
                        <a:rPr lang="fr-FR" dirty="0"/>
                        <a:t>Version : 1</a:t>
                      </a:r>
                    </a:p>
                  </a:txBody>
                  <a:tcPr/>
                </a:tc>
                <a:tc hMerge="1">
                  <a:txBody>
                    <a:bodyPr/>
                    <a:lstStyle/>
                    <a:p>
                      <a:r>
                        <a:rPr lang="fr-FR" dirty="0"/>
                        <a:t>Date : 01/2021</a:t>
                      </a:r>
                    </a:p>
                  </a:txBody>
                  <a:tcPr/>
                </a:tc>
                <a:tc gridSpan="2">
                  <a:txBody>
                    <a:bodyPr/>
                    <a:lstStyle/>
                    <a:p>
                      <a:r>
                        <a:rPr lang="fr-FR" dirty="0"/>
                        <a:t>Date : 01/2021</a:t>
                      </a:r>
                    </a:p>
                  </a:txBody>
                  <a:tcPr/>
                </a:tc>
                <a:tc hMerge="1">
                  <a:txBody>
                    <a:bodyPr/>
                    <a:lstStyle/>
                    <a:p>
                      <a:r>
                        <a:rPr lang="fr-FR" dirty="0"/>
                        <a:t>Créateur page : Adel Belkadi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Créateur page : Adel Belkadi</a:t>
                      </a:r>
                    </a:p>
                  </a:txBody>
                  <a:tcPr/>
                </a:tc>
                <a:extLst>
                  <a:ext uri="{0D108BD9-81ED-4DB2-BD59-A6C34878D82A}">
                    <a16:rowId xmlns:a16="http://schemas.microsoft.com/office/drawing/2014/main" val="4111811003"/>
                  </a:ext>
                </a:extLst>
              </a:tr>
              <a:tr h="416849">
                <a:tc>
                  <a:txBody>
                    <a:bodyPr/>
                    <a:lstStyle/>
                    <a:p>
                      <a:r>
                        <a:rPr lang="fr-FR" dirty="0"/>
                        <a:t>Nom</a:t>
                      </a:r>
                    </a:p>
                  </a:txBody>
                  <a:tcPr/>
                </a:tc>
                <a:tc gridSpan="2">
                  <a:txBody>
                    <a:bodyPr/>
                    <a:lstStyle/>
                    <a:p>
                      <a:r>
                        <a:rPr lang="fr-FR" dirty="0"/>
                        <a:t>Prénom</a:t>
                      </a:r>
                    </a:p>
                  </a:txBody>
                  <a:tcPr/>
                </a:tc>
                <a:tc hMerge="1">
                  <a:txBody>
                    <a:bodyPr/>
                    <a:lstStyle/>
                    <a:p>
                      <a:endParaRPr lang="fr-FR" dirty="0"/>
                    </a:p>
                  </a:txBody>
                  <a:tcPr/>
                </a:tc>
                <a:tc gridSpan="2">
                  <a:txBody>
                    <a:bodyPr/>
                    <a:lstStyle/>
                    <a:p>
                      <a:r>
                        <a:rPr lang="fr-FR" dirty="0"/>
                        <a:t>Equipe</a:t>
                      </a:r>
                    </a:p>
                  </a:txBody>
                  <a:tcPr/>
                </a:tc>
                <a:tc hMerge="1">
                  <a:txBody>
                    <a:bodyPr/>
                    <a:lstStyle/>
                    <a:p>
                      <a:endParaRPr lang="fr-FR" dirty="0"/>
                    </a:p>
                  </a:txBody>
                  <a:tcPr/>
                </a:tc>
                <a:tc gridSpan="2">
                  <a:txBody>
                    <a:bodyPr/>
                    <a:lstStyle/>
                    <a:p>
                      <a:r>
                        <a:rPr lang="fr-FR" dirty="0"/>
                        <a:t>Etape d’intervention</a:t>
                      </a:r>
                    </a:p>
                  </a:txBody>
                  <a:tcPr/>
                </a:tc>
                <a:tc hMerge="1">
                  <a:txBody>
                    <a:bodyPr/>
                    <a:lstStyle/>
                    <a:p>
                      <a:endParaRPr lang="fr-FR" dirty="0"/>
                    </a:p>
                  </a:txBody>
                  <a:tcPr/>
                </a:tc>
                <a:tc gridSpan="2">
                  <a:txBody>
                    <a:bodyPr/>
                    <a:lstStyle/>
                    <a:p>
                      <a:r>
                        <a:rPr lang="fr-FR" dirty="0"/>
                        <a:t>Remarque</a:t>
                      </a:r>
                    </a:p>
                  </a:txBody>
                  <a:tcPr/>
                </a:tc>
                <a:tc hMerge="1">
                  <a:txBody>
                    <a:bodyPr/>
                    <a:lstStyle/>
                    <a:p>
                      <a:endParaRPr lang="fr-FR"/>
                    </a:p>
                  </a:txBody>
                  <a:tcPr/>
                </a:tc>
                <a:extLst>
                  <a:ext uri="{0D108BD9-81ED-4DB2-BD59-A6C34878D82A}">
                    <a16:rowId xmlns:a16="http://schemas.microsoft.com/office/drawing/2014/main" val="2983001317"/>
                  </a:ext>
                </a:extLst>
              </a:tr>
              <a:tr h="370840">
                <a:tc>
                  <a:txBody>
                    <a:bodyPr/>
                    <a:lstStyle/>
                    <a:p>
                      <a:r>
                        <a:rPr lang="fr-FR" dirty="0"/>
                        <a:t>Belkadi</a:t>
                      </a:r>
                    </a:p>
                  </a:txBody>
                  <a:tcPr/>
                </a:tc>
                <a:tc gridSpan="2">
                  <a:txBody>
                    <a:bodyPr/>
                    <a:lstStyle/>
                    <a:p>
                      <a:r>
                        <a:rPr lang="fr-FR" dirty="0"/>
                        <a:t>Adel</a:t>
                      </a:r>
                    </a:p>
                  </a:txBody>
                  <a:tcPr/>
                </a:tc>
                <a:tc hMerge="1">
                  <a:txBody>
                    <a:bodyPr/>
                    <a:lstStyle/>
                    <a:p>
                      <a:endParaRPr lang="fr-FR" dirty="0"/>
                    </a:p>
                  </a:txBody>
                  <a:tcPr/>
                </a:tc>
                <a:tc gridSpan="2">
                  <a:txBody>
                    <a:bodyPr/>
                    <a:lstStyle/>
                    <a:p>
                      <a:r>
                        <a:rPr lang="fr-FR" dirty="0"/>
                        <a:t>CD - DP</a:t>
                      </a:r>
                    </a:p>
                  </a:txBody>
                  <a:tcPr/>
                </a:tc>
                <a:tc hMerge="1">
                  <a:txBody>
                    <a:bodyPr/>
                    <a:lstStyle/>
                    <a:p>
                      <a:endParaRPr lang="fr-FR"/>
                    </a:p>
                  </a:txBody>
                  <a:tcPr/>
                </a:tc>
                <a:tc gridSpan="2">
                  <a:txBody>
                    <a:bodyPr/>
                    <a:lstStyle/>
                    <a:p>
                      <a:r>
                        <a:rPr lang="fr-FR" dirty="0"/>
                        <a:t>1 - 2 - 3 - 5 - 7</a:t>
                      </a:r>
                    </a:p>
                  </a:txBody>
                  <a:tcPr/>
                </a:tc>
                <a:tc hMerge="1">
                  <a:txBody>
                    <a:bodyPr/>
                    <a:lstStyle/>
                    <a:p>
                      <a:endParaRPr lang="fr-FR" dirty="0"/>
                    </a:p>
                  </a:txBody>
                  <a:tcPr/>
                </a:tc>
                <a:tc gridSpan="2">
                  <a:txBody>
                    <a:bodyPr/>
                    <a:lstStyle/>
                    <a:p>
                      <a:endParaRPr lang="fr-FR"/>
                    </a:p>
                  </a:txBody>
                  <a:tcPr/>
                </a:tc>
                <a:tc hMerge="1">
                  <a:txBody>
                    <a:bodyPr/>
                    <a:lstStyle/>
                    <a:p>
                      <a:endParaRPr lang="fr-FR"/>
                    </a:p>
                  </a:txBody>
                  <a:tcPr/>
                </a:tc>
                <a:extLst>
                  <a:ext uri="{0D108BD9-81ED-4DB2-BD59-A6C34878D82A}">
                    <a16:rowId xmlns:a16="http://schemas.microsoft.com/office/drawing/2014/main" val="3301565732"/>
                  </a:ext>
                </a:extLst>
              </a:tr>
              <a:tr h="370840">
                <a:tc>
                  <a:txBody>
                    <a:bodyPr/>
                    <a:lstStyle/>
                    <a:p>
                      <a:r>
                        <a:rPr lang="fr-FR" dirty="0"/>
                        <a:t>Djebab</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Toufik</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gridSpan="2">
                  <a:txBody>
                    <a:bodyPr/>
                    <a:lstStyle/>
                    <a:p>
                      <a:r>
                        <a:rPr lang="fr-FR" dirty="0"/>
                        <a:t>DP</a:t>
                      </a:r>
                    </a:p>
                  </a:txBody>
                  <a:tcPr/>
                </a:tc>
                <a:tc hMerge="1">
                  <a:txBody>
                    <a:bodyPr/>
                    <a:lstStyle/>
                    <a:p>
                      <a:endParaRPr lang="fr-FR"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3 - 5 - 6 - 7</a:t>
                      </a:r>
                    </a:p>
                  </a:txBody>
                  <a:tcPr/>
                </a:tc>
                <a:tc hMerge="1">
                  <a:txBody>
                    <a:bodyPr/>
                    <a:lstStyle/>
                    <a:p>
                      <a:endParaRPr lang="fr-FR"/>
                    </a:p>
                  </a:txBody>
                  <a:tcPr/>
                </a:tc>
                <a:tc gridSpan="2">
                  <a:txBody>
                    <a:bodyPr/>
                    <a:lstStyle/>
                    <a:p>
                      <a:endParaRPr lang="fr-FR"/>
                    </a:p>
                  </a:txBody>
                  <a:tcPr/>
                </a:tc>
                <a:tc hMerge="1">
                  <a:txBody>
                    <a:bodyPr/>
                    <a:lstStyle/>
                    <a:p>
                      <a:endParaRPr lang="fr-FR"/>
                    </a:p>
                  </a:txBody>
                  <a:tcPr/>
                </a:tc>
                <a:extLst>
                  <a:ext uri="{0D108BD9-81ED-4DB2-BD59-A6C34878D82A}">
                    <a16:rowId xmlns:a16="http://schemas.microsoft.com/office/drawing/2014/main" val="431899055"/>
                  </a:ext>
                </a:extLst>
              </a:tr>
              <a:tr h="370840">
                <a:tc>
                  <a:txBody>
                    <a:bodyPr/>
                    <a:lstStyle/>
                    <a:p>
                      <a:r>
                        <a:rPr lang="fr-FR" dirty="0"/>
                        <a:t>Belkadi</a:t>
                      </a:r>
                    </a:p>
                  </a:txBody>
                  <a:tcPr/>
                </a:tc>
                <a:tc gridSpan="2">
                  <a:txBody>
                    <a:bodyPr/>
                    <a:lstStyle/>
                    <a:p>
                      <a:r>
                        <a:rPr lang="fr-FR" dirty="0"/>
                        <a:t>Salim</a:t>
                      </a:r>
                    </a:p>
                  </a:txBody>
                  <a:tcPr/>
                </a:tc>
                <a:tc hMerge="1">
                  <a:txBody>
                    <a:bodyPr/>
                    <a:lstStyle/>
                    <a:p>
                      <a:endParaRPr lang="fr-FR" dirty="0"/>
                    </a:p>
                  </a:txBody>
                  <a:tcPr/>
                </a:tc>
                <a:tc gridSpan="2">
                  <a:txBody>
                    <a:bodyPr/>
                    <a:lstStyle/>
                    <a:p>
                      <a:r>
                        <a:rPr lang="fr-FR" dirty="0"/>
                        <a:t>CD - CM</a:t>
                      </a:r>
                    </a:p>
                  </a:txBody>
                  <a:tcPr/>
                </a:tc>
                <a:tc hMerge="1">
                  <a:txBody>
                    <a:bodyPr/>
                    <a:lstStyle/>
                    <a:p>
                      <a:endParaRPr lang="fr-F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1 - 2 - 7 - 8</a:t>
                      </a:r>
                    </a:p>
                  </a:txBody>
                  <a:tcPr/>
                </a:tc>
                <a:tc hMerge="1">
                  <a:txBody>
                    <a:bodyPr/>
                    <a:lstStyle/>
                    <a:p>
                      <a:endParaRPr lang="fr-FR"/>
                    </a:p>
                  </a:txBody>
                  <a:tcPr/>
                </a:tc>
                <a:tc gridSpan="2">
                  <a:txBody>
                    <a:bodyPr/>
                    <a:lstStyle/>
                    <a:p>
                      <a:endParaRPr lang="fr-FR"/>
                    </a:p>
                  </a:txBody>
                  <a:tcPr/>
                </a:tc>
                <a:tc hMerge="1">
                  <a:txBody>
                    <a:bodyPr/>
                    <a:lstStyle/>
                    <a:p>
                      <a:endParaRPr lang="fr-FR"/>
                    </a:p>
                  </a:txBody>
                  <a:tcPr/>
                </a:tc>
                <a:extLst>
                  <a:ext uri="{0D108BD9-81ED-4DB2-BD59-A6C34878D82A}">
                    <a16:rowId xmlns:a16="http://schemas.microsoft.com/office/drawing/2014/main" val="280031165"/>
                  </a:ext>
                </a:extLst>
              </a:tr>
              <a:tr h="370840">
                <a:tc>
                  <a:txBody>
                    <a:bodyPr/>
                    <a:lstStyle/>
                    <a:p>
                      <a:r>
                        <a:rPr lang="fr-FR" sz="1800" dirty="0"/>
                        <a:t>Nouadri</a:t>
                      </a:r>
                    </a:p>
                  </a:txBody>
                  <a:tcPr/>
                </a:tc>
                <a:tc gridSpan="2">
                  <a:txBody>
                    <a:bodyPr/>
                    <a:lstStyle/>
                    <a:p>
                      <a:r>
                        <a:rPr lang="fr-FR" sz="1800" dirty="0"/>
                        <a:t>Aymen</a:t>
                      </a:r>
                    </a:p>
                  </a:txBody>
                  <a:tcPr/>
                </a:tc>
                <a:tc hMerge="1">
                  <a:txBody>
                    <a:bodyPr/>
                    <a:lstStyle/>
                    <a:p>
                      <a:r>
                        <a:rPr lang="fr-FR" sz="1400" dirty="0"/>
                        <a:t>Nouadri</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CD - CM</a:t>
                      </a:r>
                    </a:p>
                  </a:txBody>
                  <a:tcPr/>
                </a:tc>
                <a:tc hMerge="1">
                  <a:txBody>
                    <a:bodyPr/>
                    <a:lstStyle/>
                    <a:p>
                      <a:endParaRPr lang="fr-F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1 - 2 - 7 - 8</a:t>
                      </a:r>
                    </a:p>
                  </a:txBody>
                  <a:tcPr/>
                </a:tc>
                <a:tc hMerge="1">
                  <a:txBody>
                    <a:bodyPr/>
                    <a:lstStyle/>
                    <a:p>
                      <a:endParaRPr lang="fr-FR"/>
                    </a:p>
                  </a:txBody>
                  <a:tcPr/>
                </a:tc>
                <a:tc gridSpan="2">
                  <a:txBody>
                    <a:bodyPr/>
                    <a:lstStyle/>
                    <a:p>
                      <a:endParaRPr lang="fr-FR"/>
                    </a:p>
                  </a:txBody>
                  <a:tcPr/>
                </a:tc>
                <a:tc hMerge="1">
                  <a:txBody>
                    <a:bodyPr/>
                    <a:lstStyle/>
                    <a:p>
                      <a:endParaRPr lang="fr-FR"/>
                    </a:p>
                  </a:txBody>
                  <a:tcPr/>
                </a:tc>
                <a:extLst>
                  <a:ext uri="{0D108BD9-81ED-4DB2-BD59-A6C34878D82A}">
                    <a16:rowId xmlns:a16="http://schemas.microsoft.com/office/drawing/2014/main" val="2434860704"/>
                  </a:ext>
                </a:extLst>
              </a:tr>
              <a:tr h="370840">
                <a:tc>
                  <a:txBody>
                    <a:bodyPr/>
                    <a:lstStyle/>
                    <a:p>
                      <a:endParaRPr lang="fr-FR"/>
                    </a:p>
                  </a:txBody>
                  <a:tcPr/>
                </a:tc>
                <a:tc gridSpan="2">
                  <a:txBody>
                    <a:bodyPr/>
                    <a:lstStyle/>
                    <a:p>
                      <a:endParaRPr lang="fr-FR" dirty="0"/>
                    </a:p>
                  </a:txBody>
                  <a:tcPr/>
                </a:tc>
                <a:tc hMerge="1">
                  <a:txBody>
                    <a:bodyPr/>
                    <a:lstStyle/>
                    <a:p>
                      <a:endParaRPr lang="fr-FR" dirty="0"/>
                    </a:p>
                  </a:txBody>
                  <a:tcPr/>
                </a:tc>
                <a:tc gridSpan="2">
                  <a:txBody>
                    <a:bodyPr/>
                    <a:lstStyle/>
                    <a:p>
                      <a:endParaRPr lang="fr-FR"/>
                    </a:p>
                  </a:txBody>
                  <a:tcPr/>
                </a:tc>
                <a:tc hMerge="1">
                  <a:txBody>
                    <a:bodyPr/>
                    <a:lstStyle/>
                    <a:p>
                      <a:endParaRPr lang="fr-FR"/>
                    </a:p>
                  </a:txBody>
                  <a:tcPr/>
                </a:tc>
                <a:tc gridSpan="2">
                  <a:txBody>
                    <a:bodyPr/>
                    <a:lstStyle/>
                    <a:p>
                      <a:endParaRPr lang="fr-FR"/>
                    </a:p>
                  </a:txBody>
                  <a:tcPr/>
                </a:tc>
                <a:tc hMerge="1">
                  <a:txBody>
                    <a:bodyPr/>
                    <a:lstStyle/>
                    <a:p>
                      <a:endParaRPr lang="fr-FR"/>
                    </a:p>
                  </a:txBody>
                  <a:tcPr/>
                </a:tc>
                <a:tc gridSpan="2">
                  <a:txBody>
                    <a:bodyPr/>
                    <a:lstStyle/>
                    <a:p>
                      <a:endParaRPr lang="fr-FR"/>
                    </a:p>
                  </a:txBody>
                  <a:tcPr/>
                </a:tc>
                <a:tc hMerge="1">
                  <a:txBody>
                    <a:bodyPr/>
                    <a:lstStyle/>
                    <a:p>
                      <a:endParaRPr lang="fr-FR"/>
                    </a:p>
                  </a:txBody>
                  <a:tcPr/>
                </a:tc>
                <a:extLst>
                  <a:ext uri="{0D108BD9-81ED-4DB2-BD59-A6C34878D82A}">
                    <a16:rowId xmlns:a16="http://schemas.microsoft.com/office/drawing/2014/main" val="588842309"/>
                  </a:ext>
                </a:extLst>
              </a:tr>
              <a:tr h="370840">
                <a:tc>
                  <a:txBody>
                    <a:bodyPr/>
                    <a:lstStyle/>
                    <a:p>
                      <a:endParaRPr lang="fr-FR"/>
                    </a:p>
                  </a:txBody>
                  <a:tcPr/>
                </a:tc>
                <a:tc gridSpan="2">
                  <a:txBody>
                    <a:bodyPr/>
                    <a:lstStyle/>
                    <a:p>
                      <a:endParaRPr lang="fr-FR" dirty="0"/>
                    </a:p>
                  </a:txBody>
                  <a:tcPr/>
                </a:tc>
                <a:tc hMerge="1">
                  <a:txBody>
                    <a:bodyPr/>
                    <a:lstStyle/>
                    <a:p>
                      <a:endParaRPr lang="fr-FR" dirty="0"/>
                    </a:p>
                  </a:txBody>
                  <a:tcPr/>
                </a:tc>
                <a:tc gridSpan="2">
                  <a:txBody>
                    <a:bodyPr/>
                    <a:lstStyle/>
                    <a:p>
                      <a:endParaRPr lang="fr-FR"/>
                    </a:p>
                  </a:txBody>
                  <a:tcPr/>
                </a:tc>
                <a:tc hMerge="1">
                  <a:txBody>
                    <a:bodyPr/>
                    <a:lstStyle/>
                    <a:p>
                      <a:endParaRPr lang="fr-FR"/>
                    </a:p>
                  </a:txBody>
                  <a:tcPr/>
                </a:tc>
                <a:tc gridSpan="2">
                  <a:txBody>
                    <a:bodyPr/>
                    <a:lstStyle/>
                    <a:p>
                      <a:endParaRPr lang="fr-FR"/>
                    </a:p>
                  </a:txBody>
                  <a:tcPr/>
                </a:tc>
                <a:tc hMerge="1">
                  <a:txBody>
                    <a:bodyPr/>
                    <a:lstStyle/>
                    <a:p>
                      <a:endParaRPr lang="fr-FR"/>
                    </a:p>
                  </a:txBody>
                  <a:tcPr/>
                </a:tc>
                <a:tc gridSpan="2">
                  <a:txBody>
                    <a:bodyPr/>
                    <a:lstStyle/>
                    <a:p>
                      <a:endParaRPr lang="fr-FR"/>
                    </a:p>
                  </a:txBody>
                  <a:tcPr/>
                </a:tc>
                <a:tc hMerge="1">
                  <a:txBody>
                    <a:bodyPr/>
                    <a:lstStyle/>
                    <a:p>
                      <a:endParaRPr lang="fr-FR"/>
                    </a:p>
                  </a:txBody>
                  <a:tcPr/>
                </a:tc>
                <a:extLst>
                  <a:ext uri="{0D108BD9-81ED-4DB2-BD59-A6C34878D82A}">
                    <a16:rowId xmlns:a16="http://schemas.microsoft.com/office/drawing/2014/main" val="3660575948"/>
                  </a:ext>
                </a:extLst>
              </a:tr>
              <a:tr h="370840">
                <a:tc>
                  <a:txBody>
                    <a:bodyPr/>
                    <a:lstStyle/>
                    <a:p>
                      <a:endParaRPr lang="fr-FR"/>
                    </a:p>
                  </a:txBody>
                  <a:tcPr/>
                </a:tc>
                <a:tc gridSpan="2">
                  <a:txBody>
                    <a:bodyPr/>
                    <a:lstStyle/>
                    <a:p>
                      <a:endParaRPr lang="fr-FR" dirty="0"/>
                    </a:p>
                  </a:txBody>
                  <a:tcPr/>
                </a:tc>
                <a:tc hMerge="1">
                  <a:txBody>
                    <a:bodyPr/>
                    <a:lstStyle/>
                    <a:p>
                      <a:endParaRPr lang="fr-FR" dirty="0"/>
                    </a:p>
                  </a:txBody>
                  <a:tcPr/>
                </a:tc>
                <a:tc gridSpan="2">
                  <a:txBody>
                    <a:bodyPr/>
                    <a:lstStyle/>
                    <a:p>
                      <a:endParaRPr lang="fr-FR" dirty="0"/>
                    </a:p>
                  </a:txBody>
                  <a:tcPr/>
                </a:tc>
                <a:tc hMerge="1">
                  <a:txBody>
                    <a:bodyPr/>
                    <a:lstStyle/>
                    <a:p>
                      <a:endParaRPr lang="fr-FR" dirty="0"/>
                    </a:p>
                  </a:txBody>
                  <a:tcPr/>
                </a:tc>
                <a:tc gridSpan="2">
                  <a:txBody>
                    <a:bodyPr/>
                    <a:lstStyle/>
                    <a:p>
                      <a:endParaRPr lang="fr-FR"/>
                    </a:p>
                  </a:txBody>
                  <a:tcPr/>
                </a:tc>
                <a:tc hMerge="1">
                  <a:txBody>
                    <a:bodyPr/>
                    <a:lstStyle/>
                    <a:p>
                      <a:endParaRPr lang="fr-FR"/>
                    </a:p>
                  </a:txBody>
                  <a:tcPr/>
                </a:tc>
                <a:tc gridSpan="2">
                  <a:txBody>
                    <a:bodyPr/>
                    <a:lstStyle/>
                    <a:p>
                      <a:endParaRPr lang="fr-FR" dirty="0"/>
                    </a:p>
                  </a:txBody>
                  <a:tcPr/>
                </a:tc>
                <a:tc hMerge="1">
                  <a:txBody>
                    <a:bodyPr/>
                    <a:lstStyle/>
                    <a:p>
                      <a:endParaRPr lang="fr-FR"/>
                    </a:p>
                  </a:txBody>
                  <a:tcPr/>
                </a:tc>
                <a:extLst>
                  <a:ext uri="{0D108BD9-81ED-4DB2-BD59-A6C34878D82A}">
                    <a16:rowId xmlns:a16="http://schemas.microsoft.com/office/drawing/2014/main" val="2405177989"/>
                  </a:ext>
                </a:extLst>
              </a:tr>
            </a:tbl>
          </a:graphicData>
        </a:graphic>
      </p:graphicFrame>
      <p:pic>
        <p:nvPicPr>
          <p:cNvPr id="13" name="Picture 12">
            <a:extLst>
              <a:ext uri="{FF2B5EF4-FFF2-40B4-BE49-F238E27FC236}">
                <a16:creationId xmlns:a16="http://schemas.microsoft.com/office/drawing/2014/main" id="{5810CD9B-F338-4FA3-964E-3C91E92ED3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3594022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63857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ERP-One</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0" name="Picture 9">
            <a:extLst>
              <a:ext uri="{FF2B5EF4-FFF2-40B4-BE49-F238E27FC236}">
                <a16:creationId xmlns:a16="http://schemas.microsoft.com/office/drawing/2014/main" id="{5F303EBC-90BD-4569-B8B6-B030125E2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C02752D6-991D-470B-8072-B09EB554D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36CDC353-A2EF-4747-B7CE-017B0867AC0B}"/>
              </a:ext>
            </a:extLst>
          </p:cNvPr>
          <p:cNvSpPr txBox="1"/>
          <p:nvPr/>
        </p:nvSpPr>
        <p:spPr>
          <a:xfrm>
            <a:off x="532012" y="2235445"/>
            <a:ext cx="11127975" cy="400110"/>
          </a:xfrm>
          <a:prstGeom prst="rect">
            <a:avLst/>
          </a:prstGeom>
          <a:noFill/>
        </p:spPr>
        <p:txBody>
          <a:bodyPr wrap="square">
            <a:spAutoFit/>
          </a:bodyPr>
          <a:lstStyle/>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3</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Définition du rôle de chaque équipe</a:t>
            </a:r>
          </a:p>
        </p:txBody>
      </p:sp>
      <p:graphicFrame>
        <p:nvGraphicFramePr>
          <p:cNvPr id="7" name="Table 4">
            <a:extLst>
              <a:ext uri="{FF2B5EF4-FFF2-40B4-BE49-F238E27FC236}">
                <a16:creationId xmlns:a16="http://schemas.microsoft.com/office/drawing/2014/main" id="{619808E5-62A3-4706-AE94-054EA1B0D5A9}"/>
              </a:ext>
            </a:extLst>
          </p:cNvPr>
          <p:cNvGraphicFramePr>
            <a:graphicFrameLocks noGrp="1"/>
          </p:cNvGraphicFramePr>
          <p:nvPr>
            <p:extLst>
              <p:ext uri="{D42A27DB-BD31-4B8C-83A1-F6EECF244321}">
                <p14:modId xmlns:p14="http://schemas.microsoft.com/office/powerpoint/2010/main" val="2388233748"/>
              </p:ext>
            </p:extLst>
          </p:nvPr>
        </p:nvGraphicFramePr>
        <p:xfrm>
          <a:off x="726983" y="2822286"/>
          <a:ext cx="10352349" cy="3296920"/>
        </p:xfrm>
        <a:graphic>
          <a:graphicData uri="http://schemas.openxmlformats.org/drawingml/2006/table">
            <a:tbl>
              <a:tblPr firstRow="1" bandRow="1">
                <a:tableStyleId>{5C22544A-7EE6-4342-B048-85BDC9FD1C3A}</a:tableStyleId>
              </a:tblPr>
              <a:tblGrid>
                <a:gridCol w="8583403">
                  <a:extLst>
                    <a:ext uri="{9D8B030D-6E8A-4147-A177-3AD203B41FA5}">
                      <a16:colId xmlns:a16="http://schemas.microsoft.com/office/drawing/2014/main" val="2220477050"/>
                    </a:ext>
                  </a:extLst>
                </a:gridCol>
                <a:gridCol w="1768946">
                  <a:extLst>
                    <a:ext uri="{9D8B030D-6E8A-4147-A177-3AD203B41FA5}">
                      <a16:colId xmlns:a16="http://schemas.microsoft.com/office/drawing/2014/main" val="562223078"/>
                    </a:ext>
                  </a:extLst>
                </a:gridCol>
              </a:tblGrid>
              <a:tr h="370840">
                <a:tc>
                  <a:txBody>
                    <a:bodyPr/>
                    <a:lstStyle/>
                    <a:p>
                      <a:r>
                        <a:rPr lang="fr-FR" dirty="0"/>
                        <a:t>Equipe CD :</a:t>
                      </a:r>
                    </a:p>
                  </a:txBody>
                  <a:tcPr/>
                </a:tc>
                <a:tc>
                  <a:txBody>
                    <a:bodyPr/>
                    <a:lstStyle/>
                    <a:p>
                      <a:r>
                        <a:rPr lang="fr-FR" dirty="0"/>
                        <a:t>Membres :</a:t>
                      </a:r>
                    </a:p>
                  </a:txBody>
                  <a:tcPr/>
                </a:tc>
                <a:extLst>
                  <a:ext uri="{0D108BD9-81ED-4DB2-BD59-A6C34878D82A}">
                    <a16:rowId xmlns:a16="http://schemas.microsoft.com/office/drawing/2014/main" val="2275015770"/>
                  </a:ext>
                </a:extLst>
              </a:tr>
              <a:tr h="370840">
                <a:tc>
                  <a:txBody>
                    <a:bodyPr/>
                    <a:lstStyle/>
                    <a:p>
                      <a:pPr marL="285750" indent="-285750">
                        <a:buFontTx/>
                        <a:buChar char="-"/>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Conception des grandes lignes de l’application : ‘‘Cahier des charges’’      </a:t>
                      </a:r>
                      <a:r>
                        <a:rPr lang="fr-FR"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«Etape 1»</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Conception et développement d’une maquette complète de l’application    </a:t>
                      </a:r>
                      <a:r>
                        <a:rPr lang="fr-FR"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«Etape 2»</a:t>
                      </a:r>
                      <a:endParaRPr lang="fr-FR"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Etape d’amélioration continue … </a:t>
                      </a:r>
                      <a:r>
                        <a:rPr lang="fr-FR"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«Etape 9»</a:t>
                      </a:r>
                      <a:endParaRPr lang="fr-FR" sz="1400" dirty="0"/>
                    </a:p>
                    <a:p>
                      <a:endParaRPr lang="fr-FR" dirty="0"/>
                    </a:p>
                    <a:p>
                      <a:endParaRPr lang="fr-FR" dirty="0"/>
                    </a:p>
                    <a:p>
                      <a:endParaRPr lang="fr-FR" dirty="0"/>
                    </a:p>
                    <a:p>
                      <a:endParaRPr lang="fr-FR" dirty="0"/>
                    </a:p>
                    <a:p>
                      <a:endParaRPr lang="fr-FR" dirty="0"/>
                    </a:p>
                    <a:p>
                      <a:endParaRPr lang="fr-FR" dirty="0"/>
                    </a:p>
                  </a:txBody>
                  <a:tcPr/>
                </a:tc>
                <a:tc>
                  <a:txBody>
                    <a:bodyPr/>
                    <a:lstStyle/>
                    <a:p>
                      <a:endParaRPr lang="fr-FR" dirty="0"/>
                    </a:p>
                  </a:txBody>
                  <a:tcPr/>
                </a:tc>
                <a:extLst>
                  <a:ext uri="{0D108BD9-81ED-4DB2-BD59-A6C34878D82A}">
                    <a16:rowId xmlns:a16="http://schemas.microsoft.com/office/drawing/2014/main" val="3715369045"/>
                  </a:ext>
                </a:extLst>
              </a:tr>
              <a:tr h="292247">
                <a:tc gridSpan="2">
                  <a:txBody>
                    <a:bodyPr/>
                    <a:lstStyle/>
                    <a:p>
                      <a:r>
                        <a:rPr lang="fr-FR" dirty="0"/>
                        <a:t>Remarques :</a:t>
                      </a:r>
                    </a:p>
                  </a:txBody>
                  <a:tcPr/>
                </a:tc>
                <a:tc hMerge="1">
                  <a:txBody>
                    <a:bodyPr/>
                    <a:lstStyle/>
                    <a:p>
                      <a:endParaRPr lang="fr-FR" dirty="0"/>
                    </a:p>
                  </a:txBody>
                  <a:tcPr/>
                </a:tc>
                <a:extLst>
                  <a:ext uri="{0D108BD9-81ED-4DB2-BD59-A6C34878D82A}">
                    <a16:rowId xmlns:a16="http://schemas.microsoft.com/office/drawing/2014/main" val="3803477050"/>
                  </a:ext>
                </a:extLst>
              </a:tr>
            </a:tbl>
          </a:graphicData>
        </a:graphic>
      </p:graphicFrame>
      <p:pic>
        <p:nvPicPr>
          <p:cNvPr id="13" name="Picture 12">
            <a:extLst>
              <a:ext uri="{FF2B5EF4-FFF2-40B4-BE49-F238E27FC236}">
                <a16:creationId xmlns:a16="http://schemas.microsoft.com/office/drawing/2014/main" id="{C3E48913-B234-41F4-8172-F4A376A7B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2040602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63857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ERP-One</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0" name="Picture 9">
            <a:extLst>
              <a:ext uri="{FF2B5EF4-FFF2-40B4-BE49-F238E27FC236}">
                <a16:creationId xmlns:a16="http://schemas.microsoft.com/office/drawing/2014/main" id="{5F303EBC-90BD-4569-B8B6-B030125E2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C02752D6-991D-470B-8072-B09EB554D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36CDC353-A2EF-4747-B7CE-017B0867AC0B}"/>
              </a:ext>
            </a:extLst>
          </p:cNvPr>
          <p:cNvSpPr txBox="1"/>
          <p:nvPr/>
        </p:nvSpPr>
        <p:spPr>
          <a:xfrm>
            <a:off x="532012" y="2235445"/>
            <a:ext cx="11127975" cy="400110"/>
          </a:xfrm>
          <a:prstGeom prst="rect">
            <a:avLst/>
          </a:prstGeom>
          <a:noFill/>
        </p:spPr>
        <p:txBody>
          <a:bodyPr wrap="square">
            <a:spAutoFit/>
          </a:bodyPr>
          <a:lstStyle/>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3</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Définition du rôle de chaque équipe</a:t>
            </a:r>
          </a:p>
        </p:txBody>
      </p:sp>
      <p:graphicFrame>
        <p:nvGraphicFramePr>
          <p:cNvPr id="9" name="Table 4">
            <a:extLst>
              <a:ext uri="{FF2B5EF4-FFF2-40B4-BE49-F238E27FC236}">
                <a16:creationId xmlns:a16="http://schemas.microsoft.com/office/drawing/2014/main" id="{B24F7DBA-1BF9-4DF9-B018-B70DDF4CB92F}"/>
              </a:ext>
            </a:extLst>
          </p:cNvPr>
          <p:cNvGraphicFramePr>
            <a:graphicFrameLocks noGrp="1"/>
          </p:cNvGraphicFramePr>
          <p:nvPr>
            <p:extLst>
              <p:ext uri="{D42A27DB-BD31-4B8C-83A1-F6EECF244321}">
                <p14:modId xmlns:p14="http://schemas.microsoft.com/office/powerpoint/2010/main" val="891750116"/>
              </p:ext>
            </p:extLst>
          </p:nvPr>
        </p:nvGraphicFramePr>
        <p:xfrm>
          <a:off x="726983" y="2822286"/>
          <a:ext cx="10352349" cy="2753360"/>
        </p:xfrm>
        <a:graphic>
          <a:graphicData uri="http://schemas.openxmlformats.org/drawingml/2006/table">
            <a:tbl>
              <a:tblPr firstRow="1" bandRow="1">
                <a:tableStyleId>{5C22544A-7EE6-4342-B048-85BDC9FD1C3A}</a:tableStyleId>
              </a:tblPr>
              <a:tblGrid>
                <a:gridCol w="8583403">
                  <a:extLst>
                    <a:ext uri="{9D8B030D-6E8A-4147-A177-3AD203B41FA5}">
                      <a16:colId xmlns:a16="http://schemas.microsoft.com/office/drawing/2014/main" val="2220477050"/>
                    </a:ext>
                  </a:extLst>
                </a:gridCol>
                <a:gridCol w="1768946">
                  <a:extLst>
                    <a:ext uri="{9D8B030D-6E8A-4147-A177-3AD203B41FA5}">
                      <a16:colId xmlns:a16="http://schemas.microsoft.com/office/drawing/2014/main" val="562223078"/>
                    </a:ext>
                  </a:extLst>
                </a:gridCol>
              </a:tblGrid>
              <a:tr h="370840">
                <a:tc>
                  <a:txBody>
                    <a:bodyPr/>
                    <a:lstStyle/>
                    <a:p>
                      <a:r>
                        <a:rPr lang="fr-FR" dirty="0"/>
                        <a:t>Equipe DP :</a:t>
                      </a:r>
                    </a:p>
                  </a:txBody>
                  <a:tcPr/>
                </a:tc>
                <a:tc>
                  <a:txBody>
                    <a:bodyPr/>
                    <a:lstStyle/>
                    <a:p>
                      <a:r>
                        <a:rPr lang="fr-FR" dirty="0"/>
                        <a:t>Membres :</a:t>
                      </a:r>
                    </a:p>
                  </a:txBody>
                  <a:tcPr/>
                </a:tc>
                <a:extLst>
                  <a:ext uri="{0D108BD9-81ED-4DB2-BD59-A6C34878D82A}">
                    <a16:rowId xmlns:a16="http://schemas.microsoft.com/office/drawing/2014/main" val="2275015770"/>
                  </a:ext>
                </a:extLst>
              </a:tr>
              <a:tr h="370840">
                <a:tc>
                  <a:txBody>
                    <a:bodyPr/>
                    <a:lstStyle/>
                    <a:p>
                      <a:pPr marL="285750" indent="-285750">
                        <a:buFontTx/>
                        <a:buChar char="-"/>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Développement de la partie frontend  </a:t>
                      </a:r>
                      <a:r>
                        <a:rPr lang="fr-FR"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«Etape 3»</a:t>
                      </a:r>
                      <a:endParaRPr lang="fr-FR"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Développement de la partie backend  </a:t>
                      </a:r>
                      <a:r>
                        <a:rPr lang="fr-FR"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«Etape 5»</a:t>
                      </a:r>
                      <a:endParaRPr lang="fr-FR"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Proposition d’une version d’essai de l’application </a:t>
                      </a:r>
                      <a:r>
                        <a:rPr lang="fr-FR"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«Etape 6»</a:t>
                      </a:r>
                      <a:endParaRPr lang="fr-FR"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Partie essai et validation de l’application  </a:t>
                      </a:r>
                      <a:r>
                        <a:rPr lang="fr-FR"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«Etape 7»</a:t>
                      </a:r>
                      <a:endParaRPr lang="fr-FR"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Etape d’amélioration continue …  </a:t>
                      </a:r>
                      <a:r>
                        <a:rPr lang="fr-FR"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«Etape 9»</a:t>
                      </a:r>
                      <a:endParaRPr lang="fr-FR" sz="1400" dirty="0"/>
                    </a:p>
                    <a:p>
                      <a:endParaRPr lang="fr-FR" dirty="0"/>
                    </a:p>
                    <a:p>
                      <a:endParaRPr lang="fr-FR" dirty="0"/>
                    </a:p>
                  </a:txBody>
                  <a:tcPr/>
                </a:tc>
                <a:tc>
                  <a:txBody>
                    <a:bodyPr/>
                    <a:lstStyle/>
                    <a:p>
                      <a:endParaRPr lang="fr-FR" dirty="0"/>
                    </a:p>
                  </a:txBody>
                  <a:tcPr/>
                </a:tc>
                <a:extLst>
                  <a:ext uri="{0D108BD9-81ED-4DB2-BD59-A6C34878D82A}">
                    <a16:rowId xmlns:a16="http://schemas.microsoft.com/office/drawing/2014/main" val="3715369045"/>
                  </a:ext>
                </a:extLst>
              </a:tr>
              <a:tr h="370840">
                <a:tc gridSpan="2">
                  <a:txBody>
                    <a:bodyPr/>
                    <a:lstStyle/>
                    <a:p>
                      <a:r>
                        <a:rPr lang="fr-FR" dirty="0"/>
                        <a:t>Remarques :</a:t>
                      </a:r>
                    </a:p>
                  </a:txBody>
                  <a:tcPr/>
                </a:tc>
                <a:tc hMerge="1">
                  <a:txBody>
                    <a:bodyPr/>
                    <a:lstStyle/>
                    <a:p>
                      <a:endParaRPr lang="fr-FR" dirty="0"/>
                    </a:p>
                  </a:txBody>
                  <a:tcPr/>
                </a:tc>
                <a:extLst>
                  <a:ext uri="{0D108BD9-81ED-4DB2-BD59-A6C34878D82A}">
                    <a16:rowId xmlns:a16="http://schemas.microsoft.com/office/drawing/2014/main" val="3803477050"/>
                  </a:ext>
                </a:extLst>
              </a:tr>
            </a:tbl>
          </a:graphicData>
        </a:graphic>
      </p:graphicFrame>
      <p:pic>
        <p:nvPicPr>
          <p:cNvPr id="14" name="Picture 13">
            <a:extLst>
              <a:ext uri="{FF2B5EF4-FFF2-40B4-BE49-F238E27FC236}">
                <a16:creationId xmlns:a16="http://schemas.microsoft.com/office/drawing/2014/main" id="{8C273A2A-2571-461D-B1C5-6FB452A1CF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55868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63857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ERP-One</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0" name="Picture 9">
            <a:extLst>
              <a:ext uri="{FF2B5EF4-FFF2-40B4-BE49-F238E27FC236}">
                <a16:creationId xmlns:a16="http://schemas.microsoft.com/office/drawing/2014/main" id="{5F303EBC-90BD-4569-B8B6-B030125E2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C02752D6-991D-470B-8072-B09EB554D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36CDC353-A2EF-4747-B7CE-017B0867AC0B}"/>
              </a:ext>
            </a:extLst>
          </p:cNvPr>
          <p:cNvSpPr txBox="1"/>
          <p:nvPr/>
        </p:nvSpPr>
        <p:spPr>
          <a:xfrm>
            <a:off x="532012" y="2235445"/>
            <a:ext cx="11127975" cy="400110"/>
          </a:xfrm>
          <a:prstGeom prst="rect">
            <a:avLst/>
          </a:prstGeom>
          <a:noFill/>
        </p:spPr>
        <p:txBody>
          <a:bodyPr wrap="square">
            <a:spAutoFit/>
          </a:bodyPr>
          <a:lstStyle/>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3</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Définition du rôle de chaque équipe</a:t>
            </a:r>
          </a:p>
        </p:txBody>
      </p:sp>
      <p:graphicFrame>
        <p:nvGraphicFramePr>
          <p:cNvPr id="7" name="Table 4">
            <a:extLst>
              <a:ext uri="{FF2B5EF4-FFF2-40B4-BE49-F238E27FC236}">
                <a16:creationId xmlns:a16="http://schemas.microsoft.com/office/drawing/2014/main" id="{83BA1948-5DC3-4866-9820-FBAC69084FDB}"/>
              </a:ext>
            </a:extLst>
          </p:cNvPr>
          <p:cNvGraphicFramePr>
            <a:graphicFrameLocks noGrp="1"/>
          </p:cNvGraphicFramePr>
          <p:nvPr>
            <p:extLst>
              <p:ext uri="{D42A27DB-BD31-4B8C-83A1-F6EECF244321}">
                <p14:modId xmlns:p14="http://schemas.microsoft.com/office/powerpoint/2010/main" val="2347182890"/>
              </p:ext>
            </p:extLst>
          </p:nvPr>
        </p:nvGraphicFramePr>
        <p:xfrm>
          <a:off x="726983" y="2822286"/>
          <a:ext cx="10352349" cy="3027680"/>
        </p:xfrm>
        <a:graphic>
          <a:graphicData uri="http://schemas.openxmlformats.org/drawingml/2006/table">
            <a:tbl>
              <a:tblPr firstRow="1" bandRow="1">
                <a:tableStyleId>{5C22544A-7EE6-4342-B048-85BDC9FD1C3A}</a:tableStyleId>
              </a:tblPr>
              <a:tblGrid>
                <a:gridCol w="8583403">
                  <a:extLst>
                    <a:ext uri="{9D8B030D-6E8A-4147-A177-3AD203B41FA5}">
                      <a16:colId xmlns:a16="http://schemas.microsoft.com/office/drawing/2014/main" val="2220477050"/>
                    </a:ext>
                  </a:extLst>
                </a:gridCol>
                <a:gridCol w="1768946">
                  <a:extLst>
                    <a:ext uri="{9D8B030D-6E8A-4147-A177-3AD203B41FA5}">
                      <a16:colId xmlns:a16="http://schemas.microsoft.com/office/drawing/2014/main" val="562223078"/>
                    </a:ext>
                  </a:extLst>
                </a:gridCol>
              </a:tblGrid>
              <a:tr h="370840">
                <a:tc>
                  <a:txBody>
                    <a:bodyPr/>
                    <a:lstStyle/>
                    <a:p>
                      <a:r>
                        <a:rPr lang="fr-FR" dirty="0"/>
                        <a:t>Equipe CM :</a:t>
                      </a:r>
                    </a:p>
                  </a:txBody>
                  <a:tcPr/>
                </a:tc>
                <a:tc>
                  <a:txBody>
                    <a:bodyPr/>
                    <a:lstStyle/>
                    <a:p>
                      <a:r>
                        <a:rPr lang="fr-FR" dirty="0"/>
                        <a:t>Membres :</a:t>
                      </a:r>
                    </a:p>
                  </a:txBody>
                  <a:tcPr/>
                </a:tc>
                <a:extLst>
                  <a:ext uri="{0D108BD9-81ED-4DB2-BD59-A6C34878D82A}">
                    <a16:rowId xmlns:a16="http://schemas.microsoft.com/office/drawing/2014/main" val="2275015770"/>
                  </a:ext>
                </a:extLst>
              </a:tr>
              <a:tr h="370840">
                <a:tc>
                  <a:txBody>
                    <a:bodyPr/>
                    <a:lstStyle/>
                    <a:p>
                      <a:pPr marL="285750" indent="-285750">
                        <a:buFontTx/>
                        <a:buChar char="-"/>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Proposition d’une stratégie commerciale et marketing  </a:t>
                      </a:r>
                      <a:r>
                        <a:rPr lang="fr-FR"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«Etape 4»</a:t>
                      </a:r>
                      <a:endParaRPr lang="fr-FR"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Partie essai et validation de l’application  </a:t>
                      </a:r>
                      <a:r>
                        <a:rPr lang="fr-FR"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«Etape 7»</a:t>
                      </a:r>
                      <a:endParaRPr lang="fr-FR"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Commercialisation  </a:t>
                      </a:r>
                      <a:r>
                        <a:rPr lang="fr-FR"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«Etape 8»</a:t>
                      </a:r>
                      <a:endParaRPr lang="fr-FR"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Etape d’amélioration continue … </a:t>
                      </a:r>
                      <a:r>
                        <a:rPr lang="fr-FR"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«Etape 9»</a:t>
                      </a:r>
                      <a:endParaRPr lang="fr-FR" sz="1400" dirty="0"/>
                    </a:p>
                    <a:p>
                      <a:endParaRPr lang="fr-FR" dirty="0"/>
                    </a:p>
                    <a:p>
                      <a:endParaRPr lang="fr-FR" dirty="0"/>
                    </a:p>
                    <a:p>
                      <a:endParaRPr lang="fr-FR" dirty="0"/>
                    </a:p>
                    <a:p>
                      <a:endParaRPr lang="fr-FR" dirty="0"/>
                    </a:p>
                  </a:txBody>
                  <a:tcPr/>
                </a:tc>
                <a:tc>
                  <a:txBody>
                    <a:bodyPr/>
                    <a:lstStyle/>
                    <a:p>
                      <a:endParaRPr lang="fr-FR" dirty="0"/>
                    </a:p>
                  </a:txBody>
                  <a:tcPr/>
                </a:tc>
                <a:extLst>
                  <a:ext uri="{0D108BD9-81ED-4DB2-BD59-A6C34878D82A}">
                    <a16:rowId xmlns:a16="http://schemas.microsoft.com/office/drawing/2014/main" val="3715369045"/>
                  </a:ext>
                </a:extLst>
              </a:tr>
              <a:tr h="370840">
                <a:tc gridSpan="2">
                  <a:txBody>
                    <a:bodyPr/>
                    <a:lstStyle/>
                    <a:p>
                      <a:r>
                        <a:rPr lang="fr-FR" dirty="0"/>
                        <a:t>Remarques :</a:t>
                      </a:r>
                    </a:p>
                  </a:txBody>
                  <a:tcPr/>
                </a:tc>
                <a:tc hMerge="1">
                  <a:txBody>
                    <a:bodyPr/>
                    <a:lstStyle/>
                    <a:p>
                      <a:endParaRPr lang="fr-FR" dirty="0"/>
                    </a:p>
                  </a:txBody>
                  <a:tcPr/>
                </a:tc>
                <a:extLst>
                  <a:ext uri="{0D108BD9-81ED-4DB2-BD59-A6C34878D82A}">
                    <a16:rowId xmlns:a16="http://schemas.microsoft.com/office/drawing/2014/main" val="3803477050"/>
                  </a:ext>
                </a:extLst>
              </a:tr>
            </a:tbl>
          </a:graphicData>
        </a:graphic>
      </p:graphicFrame>
      <p:pic>
        <p:nvPicPr>
          <p:cNvPr id="14" name="Picture 13">
            <a:extLst>
              <a:ext uri="{FF2B5EF4-FFF2-40B4-BE49-F238E27FC236}">
                <a16:creationId xmlns:a16="http://schemas.microsoft.com/office/drawing/2014/main" id="{D32153C6-08C8-4FF9-97A3-C95A66479D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1553422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63857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ERP-One</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0" name="Picture 9">
            <a:extLst>
              <a:ext uri="{FF2B5EF4-FFF2-40B4-BE49-F238E27FC236}">
                <a16:creationId xmlns:a16="http://schemas.microsoft.com/office/drawing/2014/main" id="{5F303EBC-90BD-4569-B8B6-B030125E2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C02752D6-991D-470B-8072-B09EB554D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36CDC353-A2EF-4747-B7CE-017B0867AC0B}"/>
              </a:ext>
            </a:extLst>
          </p:cNvPr>
          <p:cNvSpPr txBox="1"/>
          <p:nvPr/>
        </p:nvSpPr>
        <p:spPr>
          <a:xfrm>
            <a:off x="532012" y="2235445"/>
            <a:ext cx="11127975" cy="400110"/>
          </a:xfrm>
          <a:prstGeom prst="rect">
            <a:avLst/>
          </a:prstGeom>
          <a:noFill/>
        </p:spPr>
        <p:txBody>
          <a:bodyPr wrap="square">
            <a:spAutoFit/>
          </a:bodyPr>
          <a:lstStyle/>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4</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Définition du rôle de chaque membre dans chaque étape</a:t>
            </a:r>
          </a:p>
        </p:txBody>
      </p:sp>
      <p:graphicFrame>
        <p:nvGraphicFramePr>
          <p:cNvPr id="7" name="Table 4">
            <a:extLst>
              <a:ext uri="{FF2B5EF4-FFF2-40B4-BE49-F238E27FC236}">
                <a16:creationId xmlns:a16="http://schemas.microsoft.com/office/drawing/2014/main" id="{66A2EE15-4AE8-45A6-8061-CA7A3CA2142D}"/>
              </a:ext>
            </a:extLst>
          </p:cNvPr>
          <p:cNvGraphicFramePr>
            <a:graphicFrameLocks noGrp="1"/>
          </p:cNvGraphicFramePr>
          <p:nvPr>
            <p:extLst>
              <p:ext uri="{D42A27DB-BD31-4B8C-83A1-F6EECF244321}">
                <p14:modId xmlns:p14="http://schemas.microsoft.com/office/powerpoint/2010/main" val="2312385388"/>
              </p:ext>
            </p:extLst>
          </p:nvPr>
        </p:nvGraphicFramePr>
        <p:xfrm>
          <a:off x="114300" y="2822286"/>
          <a:ext cx="11901256" cy="3479800"/>
        </p:xfrm>
        <a:graphic>
          <a:graphicData uri="http://schemas.openxmlformats.org/drawingml/2006/table">
            <a:tbl>
              <a:tblPr firstRow="1" bandRow="1">
                <a:tableStyleId>{5C22544A-7EE6-4342-B048-85BDC9FD1C3A}</a:tableStyleId>
              </a:tblPr>
              <a:tblGrid>
                <a:gridCol w="992637">
                  <a:extLst>
                    <a:ext uri="{9D8B030D-6E8A-4147-A177-3AD203B41FA5}">
                      <a16:colId xmlns:a16="http://schemas.microsoft.com/office/drawing/2014/main" val="2220477050"/>
                    </a:ext>
                  </a:extLst>
                </a:gridCol>
                <a:gridCol w="992637">
                  <a:extLst>
                    <a:ext uri="{9D8B030D-6E8A-4147-A177-3AD203B41FA5}">
                      <a16:colId xmlns:a16="http://schemas.microsoft.com/office/drawing/2014/main" val="3572248337"/>
                    </a:ext>
                  </a:extLst>
                </a:gridCol>
                <a:gridCol w="5801552">
                  <a:extLst>
                    <a:ext uri="{9D8B030D-6E8A-4147-A177-3AD203B41FA5}">
                      <a16:colId xmlns:a16="http://schemas.microsoft.com/office/drawing/2014/main" val="2128356942"/>
                    </a:ext>
                  </a:extLst>
                </a:gridCol>
                <a:gridCol w="1387275">
                  <a:extLst>
                    <a:ext uri="{9D8B030D-6E8A-4147-A177-3AD203B41FA5}">
                      <a16:colId xmlns:a16="http://schemas.microsoft.com/office/drawing/2014/main" val="3422745108"/>
                    </a:ext>
                  </a:extLst>
                </a:gridCol>
                <a:gridCol w="2727155">
                  <a:extLst>
                    <a:ext uri="{9D8B030D-6E8A-4147-A177-3AD203B41FA5}">
                      <a16:colId xmlns:a16="http://schemas.microsoft.com/office/drawing/2014/main" val="1790122965"/>
                    </a:ext>
                  </a:extLst>
                </a:gridCol>
              </a:tblGrid>
              <a:tr h="148824">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Membres : Adel Belkadi</a:t>
                      </a:r>
                    </a:p>
                  </a:txBody>
                  <a:tcPr/>
                </a:tc>
                <a:tc hMerge="1">
                  <a:txBody>
                    <a:bodyPr/>
                    <a:lstStyle/>
                    <a:p>
                      <a:endParaRPr lang="fr-F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extLst>
                  <a:ext uri="{0D108BD9-81ED-4DB2-BD59-A6C34878D82A}">
                    <a16:rowId xmlns:a16="http://schemas.microsoft.com/office/drawing/2014/main" val="212606676"/>
                  </a:ext>
                </a:extLst>
              </a:tr>
              <a:tr h="0">
                <a:tc>
                  <a:txBody>
                    <a:bodyPr/>
                    <a:lstStyle/>
                    <a:p>
                      <a:pPr/>
                      <a:r>
                        <a:rPr lang="fr-FR" dirty="0"/>
                        <a:t>Etape </a:t>
                      </a:r>
                    </a:p>
                  </a:txBody>
                  <a:tcPr/>
                </a:tc>
                <a:tc>
                  <a:txBody>
                    <a:bodyPr/>
                    <a:lstStyle/>
                    <a:p>
                      <a:pPr/>
                      <a:r>
                        <a:rPr lang="fr-FR" dirty="0"/>
                        <a:t>Equipe</a:t>
                      </a:r>
                    </a:p>
                  </a:txBody>
                  <a:tcPr/>
                </a:tc>
                <a:tc>
                  <a:txBody>
                    <a:bodyPr/>
                    <a:lstStyle/>
                    <a:p>
                      <a:pPr/>
                      <a:r>
                        <a:rPr lang="fr-FR" dirty="0"/>
                        <a:t>Rôle</a:t>
                      </a:r>
                    </a:p>
                  </a:txBody>
                  <a:tcPr/>
                </a:tc>
                <a:tc>
                  <a:txBody>
                    <a:bodyPr/>
                    <a:lstStyle/>
                    <a:p>
                      <a:pPr/>
                      <a:r>
                        <a:rPr lang="fr-FR" dirty="0"/>
                        <a:t>Deadline</a:t>
                      </a:r>
                    </a:p>
                  </a:txBody>
                  <a:tcPr/>
                </a:tc>
                <a:tc>
                  <a:txBody>
                    <a:bodyPr/>
                    <a:lstStyle/>
                    <a:p>
                      <a:pPr/>
                      <a:r>
                        <a:rPr lang="fr-FR" dirty="0"/>
                        <a:t>Collaborateurs</a:t>
                      </a:r>
                    </a:p>
                  </a:txBody>
                  <a:tcPr/>
                </a:tc>
                <a:extLst>
                  <a:ext uri="{0D108BD9-81ED-4DB2-BD59-A6C34878D82A}">
                    <a16:rowId xmlns:a16="http://schemas.microsoft.com/office/drawing/2014/main" val="2275015770"/>
                  </a:ext>
                </a:extLst>
              </a:tr>
              <a:tr h="201448">
                <a:tc>
                  <a:txBody>
                    <a:bodyPr/>
                    <a:lstStyle/>
                    <a:p>
                      <a:pPr/>
                      <a:r>
                        <a:rPr lang="fr-FR" dirty="0"/>
                        <a:t>1</a:t>
                      </a:r>
                    </a:p>
                  </a:txBody>
                  <a:tcPr/>
                </a:tc>
                <a:tc>
                  <a:txBody>
                    <a:bodyPr/>
                    <a:lstStyle/>
                    <a:p>
                      <a:pPr/>
                      <a:r>
                        <a:rPr lang="fr-FR" dirty="0"/>
                        <a:t>CD</a:t>
                      </a:r>
                    </a:p>
                  </a:txBody>
                  <a:tcPr/>
                </a:tc>
                <a:tc>
                  <a:txBody>
                    <a:bodyPr/>
                    <a:lstStyle/>
                    <a:p>
                      <a:pPr marL="285750" indent="-285750">
                        <a:buFontTx/>
                        <a:buChar char="-"/>
                      </a:pPr>
                      <a:r>
                        <a:rPr lang="fr-FR" dirty="0"/>
                        <a:t>Diriger et collaborer avec les autres membres pour définir un cahier des charges</a:t>
                      </a:r>
                    </a:p>
                    <a:p>
                      <a:pPr marL="285750" indent="-285750">
                        <a:buFontTx/>
                        <a:buChar char="-"/>
                      </a:pPr>
                      <a:r>
                        <a:rPr lang="fr-FR" dirty="0"/>
                        <a:t>Rédiger le cahier des charges</a:t>
                      </a:r>
                    </a:p>
                  </a:txBody>
                  <a:tcPr/>
                </a:tc>
                <a:tc>
                  <a:txBody>
                    <a:bodyPr/>
                    <a:lstStyle/>
                    <a:p>
                      <a:pPr/>
                      <a:endParaRPr lang="fr-FR" dirty="0"/>
                    </a:p>
                    <a:p>
                      <a:pPr/>
                      <a:endParaRPr lang="fr-FR" dirty="0"/>
                    </a:p>
                    <a:p>
                      <a:pPr/>
                      <a:r>
                        <a:rPr lang="fr-FR" dirty="0"/>
                        <a:t>15/02/21</a:t>
                      </a:r>
                    </a:p>
                  </a:txBody>
                  <a:tcPr/>
                </a:tc>
                <a:tc>
                  <a:txBody>
                    <a:bodyPr/>
                    <a:lstStyle/>
                    <a:p>
                      <a:pPr/>
                      <a:r>
                        <a:rPr lang="fr-FR" dirty="0"/>
                        <a:t>Belkadi Salim</a:t>
                      </a:r>
                    </a:p>
                    <a:p>
                      <a:r>
                        <a:rPr lang="fr-FR" sz="1800" dirty="0"/>
                        <a:t>Nouadri Aymen</a:t>
                      </a:r>
                    </a:p>
                  </a:txBody>
                  <a:tcPr/>
                </a:tc>
                <a:extLst>
                  <a:ext uri="{0D108BD9-81ED-4DB2-BD59-A6C34878D82A}">
                    <a16:rowId xmlns:a16="http://schemas.microsoft.com/office/drawing/2014/main" val="2470980953"/>
                  </a:ext>
                </a:extLst>
              </a:tr>
              <a:tr h="201448">
                <a:tc>
                  <a:txBody>
                    <a:bodyPr/>
                    <a:lstStyle/>
                    <a:p>
                      <a:pPr/>
                      <a:r>
                        <a:rPr lang="fr-FR" dirty="0"/>
                        <a:t>2</a:t>
                      </a:r>
                    </a:p>
                  </a:txBody>
                  <a:tcPr/>
                </a:tc>
                <a:tc>
                  <a:txBody>
                    <a:bodyPr/>
                    <a:lstStyle/>
                    <a:p>
                      <a:pPr/>
                      <a:r>
                        <a:rPr lang="fr-FR" dirty="0"/>
                        <a:t>CD</a:t>
                      </a:r>
                    </a:p>
                  </a:txBody>
                  <a:tcPr/>
                </a:tc>
                <a:tc>
                  <a:txBody>
                    <a:bodyPr/>
                    <a:lstStyle/>
                    <a:p>
                      <a:pPr marL="285750" indent="-285750">
                        <a:buFontTx/>
                        <a:buChar char="-"/>
                      </a:pPr>
                      <a:r>
                        <a:rPr lang="fr-FR" dirty="0"/>
                        <a:t>Présenter une maquette de l’application</a:t>
                      </a:r>
                    </a:p>
                  </a:txBody>
                  <a:tcPr/>
                </a:tc>
                <a:tc>
                  <a:txBody>
                    <a:bodyPr/>
                    <a:lstStyle/>
                    <a:p>
                      <a:pPr/>
                      <a:r>
                        <a:rPr lang="fr-FR" dirty="0"/>
                        <a:t>15/03/21</a:t>
                      </a:r>
                    </a:p>
                  </a:txBody>
                  <a:tcPr/>
                </a:tc>
                <a:tc>
                  <a:txBody>
                    <a:bodyPr/>
                    <a:lstStyle/>
                    <a:p>
                      <a:pPr/>
                      <a:endParaRPr lang="fr-FR" dirty="0"/>
                    </a:p>
                  </a:txBody>
                  <a:tcPr/>
                </a:tc>
                <a:extLst>
                  <a:ext uri="{0D108BD9-81ED-4DB2-BD59-A6C34878D82A}">
                    <a16:rowId xmlns:a16="http://schemas.microsoft.com/office/drawing/2014/main" val="3442808620"/>
                  </a:ext>
                </a:extLst>
              </a:tr>
              <a:tr h="201448">
                <a:tc>
                  <a:txBody>
                    <a:bodyPr/>
                    <a:lstStyle/>
                    <a:p>
                      <a:pPr/>
                      <a:r>
                        <a:rPr lang="fr-FR" dirty="0"/>
                        <a:t>3</a:t>
                      </a:r>
                    </a:p>
                  </a:txBody>
                  <a:tcPr/>
                </a:tc>
                <a:tc>
                  <a:txBody>
                    <a:bodyPr/>
                    <a:lstStyle/>
                    <a:p>
                      <a:pPr/>
                      <a:r>
                        <a:rPr lang="fr-FR" dirty="0"/>
                        <a:t>DP</a:t>
                      </a:r>
                    </a:p>
                  </a:txBody>
                  <a:tcPr/>
                </a:tc>
                <a:tc>
                  <a:txBody>
                    <a:bodyPr/>
                    <a:lstStyle/>
                    <a:p>
                      <a:pPr marL="285750" indent="-285750">
                        <a:buFontTx/>
                        <a:buChar char="-"/>
                      </a:pPr>
                      <a:r>
                        <a:rPr lang="fr-FR" dirty="0"/>
                        <a:t>Développer la partie frontend (HTML-CSS)</a:t>
                      </a:r>
                    </a:p>
                  </a:txBody>
                  <a:tcPr/>
                </a:tc>
                <a:tc>
                  <a:txBody>
                    <a:bodyPr/>
                    <a:lstStyle/>
                    <a:p>
                      <a:pPr/>
                      <a:endParaRPr lang="fr-FR" dirty="0"/>
                    </a:p>
                  </a:txBody>
                  <a:tcPr/>
                </a:tc>
                <a:tc>
                  <a:txBody>
                    <a:bodyPr/>
                    <a:lstStyle/>
                    <a:p>
                      <a:pPr/>
                      <a:r>
                        <a:rPr lang="fr-FR" dirty="0"/>
                        <a:t>Djebab Toufik</a:t>
                      </a:r>
                    </a:p>
                  </a:txBody>
                  <a:tcPr/>
                </a:tc>
                <a:extLst>
                  <a:ext uri="{0D108BD9-81ED-4DB2-BD59-A6C34878D82A}">
                    <a16:rowId xmlns:a16="http://schemas.microsoft.com/office/drawing/2014/main" val="809935211"/>
                  </a:ext>
                </a:extLst>
              </a:tr>
              <a:tr h="201448">
                <a:tc>
                  <a:txBody>
                    <a:bodyPr/>
                    <a:lstStyle/>
                    <a:p>
                      <a:pPr/>
                      <a:r>
                        <a:rPr lang="fr-FR" dirty="0"/>
                        <a:t>5</a:t>
                      </a:r>
                    </a:p>
                  </a:txBody>
                  <a:tcPr/>
                </a:tc>
                <a:tc>
                  <a:txBody>
                    <a:bodyPr/>
                    <a:lstStyle/>
                    <a:p>
                      <a:pPr/>
                      <a:r>
                        <a:rPr lang="fr-FR" dirty="0"/>
                        <a:t>DP</a:t>
                      </a:r>
                    </a:p>
                  </a:txBody>
                  <a:tcPr/>
                </a:tc>
                <a:tc>
                  <a:txBody>
                    <a:bodyPr/>
                    <a:lstStyle/>
                    <a:p>
                      <a:pPr marL="285750" indent="-285750">
                        <a:buFontTx/>
                        <a:buChar char="-"/>
                      </a:pPr>
                      <a:r>
                        <a:rPr lang="fr-FR" dirty="0"/>
                        <a:t>Développer les fonctionnalités en python</a:t>
                      </a:r>
                    </a:p>
                  </a:txBody>
                  <a:tcPr/>
                </a:tc>
                <a:tc>
                  <a:txBody>
                    <a:bodyPr/>
                    <a:lstStyle/>
                    <a:p>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Djebab Toufik</a:t>
                      </a:r>
                    </a:p>
                  </a:txBody>
                  <a:tcPr/>
                </a:tc>
                <a:extLst>
                  <a:ext uri="{0D108BD9-81ED-4DB2-BD59-A6C34878D82A}">
                    <a16:rowId xmlns:a16="http://schemas.microsoft.com/office/drawing/2014/main" val="4281727942"/>
                  </a:ext>
                </a:extLst>
              </a:tr>
              <a:tr h="201448">
                <a:tc>
                  <a:txBody>
                    <a:bodyPr/>
                    <a:lstStyle/>
                    <a:p>
                      <a:r>
                        <a:rPr lang="fr-FR" dirty="0"/>
                        <a:t>7</a:t>
                      </a:r>
                    </a:p>
                  </a:txBody>
                  <a:tcPr/>
                </a:tc>
                <a:tc>
                  <a:txBody>
                    <a:bodyPr/>
                    <a:lstStyle/>
                    <a:p>
                      <a:r>
                        <a:rPr lang="fr-FR" dirty="0"/>
                        <a:t>DP</a:t>
                      </a:r>
                    </a:p>
                  </a:txBody>
                  <a:tcPr/>
                </a:tc>
                <a:tc>
                  <a:txBody>
                    <a:bodyPr/>
                    <a:lstStyle/>
                    <a:p>
                      <a:pPr marL="285750" indent="-285750">
                        <a:buFontTx/>
                        <a:buChar char="-"/>
                      </a:pPr>
                      <a:r>
                        <a:rPr lang="fr-FR" dirty="0"/>
                        <a:t>Participer à la partie teste et validation de l’application</a:t>
                      </a:r>
                    </a:p>
                  </a:txBody>
                  <a:tcPr/>
                </a:tc>
                <a:tc>
                  <a:txBody>
                    <a:bodyPr/>
                    <a:lstStyle/>
                    <a:p>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DP - CM</a:t>
                      </a:r>
                    </a:p>
                  </a:txBody>
                  <a:tcPr/>
                </a:tc>
                <a:extLst>
                  <a:ext uri="{0D108BD9-81ED-4DB2-BD59-A6C34878D82A}">
                    <a16:rowId xmlns:a16="http://schemas.microsoft.com/office/drawing/2014/main" val="1564984432"/>
                  </a:ext>
                </a:extLst>
              </a:tr>
              <a:tr h="370840">
                <a:tc gridSpan="5">
                  <a:txBody>
                    <a:bodyPr/>
                    <a:lstStyle/>
                    <a:p>
                      <a:r>
                        <a:rPr lang="fr-FR" dirty="0"/>
                        <a:t>Remarques :</a:t>
                      </a:r>
                    </a:p>
                  </a:txBody>
                  <a:tcPr/>
                </a:tc>
                <a:tc hMerge="1">
                  <a:txBody>
                    <a:bodyPr/>
                    <a:lstStyle/>
                    <a:p>
                      <a:endParaRPr lang="fr-F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3803477050"/>
                  </a:ext>
                </a:extLst>
              </a:tr>
            </a:tbl>
          </a:graphicData>
        </a:graphic>
      </p:graphicFrame>
      <p:pic>
        <p:nvPicPr>
          <p:cNvPr id="13" name="Picture 12">
            <a:extLst>
              <a:ext uri="{FF2B5EF4-FFF2-40B4-BE49-F238E27FC236}">
                <a16:creationId xmlns:a16="http://schemas.microsoft.com/office/drawing/2014/main" id="{60838CEF-5297-47BE-AA91-C15D82293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1845784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63857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ERP-One</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0" name="Picture 9">
            <a:extLst>
              <a:ext uri="{FF2B5EF4-FFF2-40B4-BE49-F238E27FC236}">
                <a16:creationId xmlns:a16="http://schemas.microsoft.com/office/drawing/2014/main" id="{5F303EBC-90BD-4569-B8B6-B030125E2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C02752D6-991D-470B-8072-B09EB554D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36CDC353-A2EF-4747-B7CE-017B0867AC0B}"/>
              </a:ext>
            </a:extLst>
          </p:cNvPr>
          <p:cNvSpPr txBox="1"/>
          <p:nvPr/>
        </p:nvSpPr>
        <p:spPr>
          <a:xfrm>
            <a:off x="532012" y="2235445"/>
            <a:ext cx="11127975" cy="400110"/>
          </a:xfrm>
          <a:prstGeom prst="rect">
            <a:avLst/>
          </a:prstGeom>
          <a:noFill/>
        </p:spPr>
        <p:txBody>
          <a:bodyPr wrap="square">
            <a:spAutoFit/>
          </a:bodyPr>
          <a:lstStyle/>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4</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Définition du rôle de chaque membre dans chaque étape</a:t>
            </a:r>
          </a:p>
        </p:txBody>
      </p:sp>
      <p:graphicFrame>
        <p:nvGraphicFramePr>
          <p:cNvPr id="7" name="Table 4">
            <a:extLst>
              <a:ext uri="{FF2B5EF4-FFF2-40B4-BE49-F238E27FC236}">
                <a16:creationId xmlns:a16="http://schemas.microsoft.com/office/drawing/2014/main" id="{66A2EE15-4AE8-45A6-8061-CA7A3CA2142D}"/>
              </a:ext>
            </a:extLst>
          </p:cNvPr>
          <p:cNvGraphicFramePr>
            <a:graphicFrameLocks noGrp="1"/>
          </p:cNvGraphicFramePr>
          <p:nvPr>
            <p:extLst>
              <p:ext uri="{D42A27DB-BD31-4B8C-83A1-F6EECF244321}">
                <p14:modId xmlns:p14="http://schemas.microsoft.com/office/powerpoint/2010/main" val="1520675331"/>
              </p:ext>
            </p:extLst>
          </p:nvPr>
        </p:nvGraphicFramePr>
        <p:xfrm>
          <a:off x="114300" y="2822286"/>
          <a:ext cx="11901256" cy="2931160"/>
        </p:xfrm>
        <a:graphic>
          <a:graphicData uri="http://schemas.openxmlformats.org/drawingml/2006/table">
            <a:tbl>
              <a:tblPr firstRow="1" bandRow="1">
                <a:tableStyleId>{5C22544A-7EE6-4342-B048-85BDC9FD1C3A}</a:tableStyleId>
              </a:tblPr>
              <a:tblGrid>
                <a:gridCol w="992637">
                  <a:extLst>
                    <a:ext uri="{9D8B030D-6E8A-4147-A177-3AD203B41FA5}">
                      <a16:colId xmlns:a16="http://schemas.microsoft.com/office/drawing/2014/main" val="2220477050"/>
                    </a:ext>
                  </a:extLst>
                </a:gridCol>
                <a:gridCol w="992637">
                  <a:extLst>
                    <a:ext uri="{9D8B030D-6E8A-4147-A177-3AD203B41FA5}">
                      <a16:colId xmlns:a16="http://schemas.microsoft.com/office/drawing/2014/main" val="3572248337"/>
                    </a:ext>
                  </a:extLst>
                </a:gridCol>
                <a:gridCol w="5801552">
                  <a:extLst>
                    <a:ext uri="{9D8B030D-6E8A-4147-A177-3AD203B41FA5}">
                      <a16:colId xmlns:a16="http://schemas.microsoft.com/office/drawing/2014/main" val="2128356942"/>
                    </a:ext>
                  </a:extLst>
                </a:gridCol>
                <a:gridCol w="1387275">
                  <a:extLst>
                    <a:ext uri="{9D8B030D-6E8A-4147-A177-3AD203B41FA5}">
                      <a16:colId xmlns:a16="http://schemas.microsoft.com/office/drawing/2014/main" val="3422745108"/>
                    </a:ext>
                  </a:extLst>
                </a:gridCol>
                <a:gridCol w="2727155">
                  <a:extLst>
                    <a:ext uri="{9D8B030D-6E8A-4147-A177-3AD203B41FA5}">
                      <a16:colId xmlns:a16="http://schemas.microsoft.com/office/drawing/2014/main" val="1790122965"/>
                    </a:ext>
                  </a:extLst>
                </a:gridCol>
              </a:tblGrid>
              <a:tr h="148824">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mn-lt"/>
                        </a:rPr>
                        <a:t>Membres : Toufik Djebab</a:t>
                      </a:r>
                    </a:p>
                  </a:txBody>
                  <a:tcPr/>
                </a:tc>
                <a:tc hMerge="1">
                  <a:txBody>
                    <a:bodyPr/>
                    <a:lstStyle/>
                    <a:p>
                      <a:endParaRPr lang="fr-F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extLst>
                  <a:ext uri="{0D108BD9-81ED-4DB2-BD59-A6C34878D82A}">
                    <a16:rowId xmlns:a16="http://schemas.microsoft.com/office/drawing/2014/main" val="212606676"/>
                  </a:ext>
                </a:extLst>
              </a:tr>
              <a:tr h="0">
                <a:tc>
                  <a:txBody>
                    <a:bodyPr/>
                    <a:lstStyle/>
                    <a:p>
                      <a:pPr/>
                      <a:r>
                        <a:rPr lang="fr-FR" dirty="0">
                          <a:latin typeface="+mn-lt"/>
                        </a:rPr>
                        <a:t>Etape </a:t>
                      </a:r>
                    </a:p>
                  </a:txBody>
                  <a:tcPr/>
                </a:tc>
                <a:tc>
                  <a:txBody>
                    <a:bodyPr/>
                    <a:lstStyle/>
                    <a:p>
                      <a:pPr/>
                      <a:r>
                        <a:rPr lang="fr-FR" dirty="0">
                          <a:latin typeface="+mn-lt"/>
                        </a:rPr>
                        <a:t>Equipe</a:t>
                      </a:r>
                    </a:p>
                  </a:txBody>
                  <a:tcPr/>
                </a:tc>
                <a:tc>
                  <a:txBody>
                    <a:bodyPr/>
                    <a:lstStyle/>
                    <a:p>
                      <a:pPr/>
                      <a:r>
                        <a:rPr lang="fr-FR" dirty="0">
                          <a:latin typeface="+mn-lt"/>
                        </a:rPr>
                        <a:t>Rôle</a:t>
                      </a:r>
                    </a:p>
                  </a:txBody>
                  <a:tcPr/>
                </a:tc>
                <a:tc>
                  <a:txBody>
                    <a:bodyPr/>
                    <a:lstStyle/>
                    <a:p>
                      <a:pPr/>
                      <a:r>
                        <a:rPr lang="fr-FR" dirty="0">
                          <a:latin typeface="+mn-lt"/>
                        </a:rPr>
                        <a:t>Deadline</a:t>
                      </a:r>
                    </a:p>
                  </a:txBody>
                  <a:tcPr/>
                </a:tc>
                <a:tc>
                  <a:txBody>
                    <a:bodyPr/>
                    <a:lstStyle/>
                    <a:p>
                      <a:pPr/>
                      <a:r>
                        <a:rPr lang="fr-FR" dirty="0">
                          <a:latin typeface="+mn-lt"/>
                        </a:rPr>
                        <a:t>Collaborateurs</a:t>
                      </a:r>
                    </a:p>
                  </a:txBody>
                  <a:tcPr/>
                </a:tc>
                <a:extLst>
                  <a:ext uri="{0D108BD9-81ED-4DB2-BD59-A6C34878D82A}">
                    <a16:rowId xmlns:a16="http://schemas.microsoft.com/office/drawing/2014/main" val="2275015770"/>
                  </a:ext>
                </a:extLst>
              </a:tr>
              <a:tr h="201448">
                <a:tc>
                  <a:txBody>
                    <a:bodyPr/>
                    <a:lstStyle/>
                    <a:p>
                      <a:pPr/>
                      <a:r>
                        <a:rPr lang="fr-FR" dirty="0">
                          <a:latin typeface="+mn-lt"/>
                        </a:rPr>
                        <a:t>3</a:t>
                      </a:r>
                    </a:p>
                  </a:txBody>
                  <a:tcPr/>
                </a:tc>
                <a:tc>
                  <a:txBody>
                    <a:bodyPr/>
                    <a:lstStyle/>
                    <a:p>
                      <a:pPr/>
                      <a:r>
                        <a:rPr lang="fr-FR" dirty="0">
                          <a:latin typeface="+mn-lt"/>
                        </a:rPr>
                        <a:t>DP</a:t>
                      </a:r>
                    </a:p>
                  </a:txBody>
                  <a:tcPr/>
                </a:tc>
                <a:tc>
                  <a:txBody>
                    <a:bodyPr/>
                    <a:lstStyle/>
                    <a:p>
                      <a:pPr marL="285750" indent="-285750">
                        <a:buFontTx/>
                        <a:buChar char="-"/>
                      </a:pPr>
                      <a:r>
                        <a:rPr lang="fr-FR" dirty="0">
                          <a:latin typeface="+mn-lt"/>
                        </a:rPr>
                        <a:t>Développer la partie frontend (Java Script)</a:t>
                      </a:r>
                    </a:p>
                  </a:txBody>
                  <a:tcPr/>
                </a:tc>
                <a:tc>
                  <a:txBody>
                    <a:bodyPr/>
                    <a:lstStyle/>
                    <a:p>
                      <a:pPr/>
                      <a:r>
                        <a:rPr lang="fr-FR" dirty="0">
                          <a:latin typeface="+mn-lt"/>
                        </a:rPr>
                        <a:t>15/02/21</a:t>
                      </a:r>
                    </a:p>
                  </a:txBody>
                  <a:tcPr/>
                </a:tc>
                <a:tc>
                  <a:txBody>
                    <a:bodyPr/>
                    <a:lstStyle/>
                    <a:p>
                      <a:pPr/>
                      <a:r>
                        <a:rPr lang="fr-FR" dirty="0">
                          <a:latin typeface="+mn-lt"/>
                        </a:rPr>
                        <a:t>Belkadi Adel</a:t>
                      </a:r>
                      <a:endParaRPr lang="fr-FR" sz="1800" dirty="0">
                        <a:latin typeface="+mn-lt"/>
                      </a:endParaRPr>
                    </a:p>
                  </a:txBody>
                  <a:tcPr/>
                </a:tc>
                <a:extLst>
                  <a:ext uri="{0D108BD9-81ED-4DB2-BD59-A6C34878D82A}">
                    <a16:rowId xmlns:a16="http://schemas.microsoft.com/office/drawing/2014/main" val="2470980953"/>
                  </a:ext>
                </a:extLst>
              </a:tr>
              <a:tr h="201448">
                <a:tc>
                  <a:txBody>
                    <a:bodyPr/>
                    <a:lstStyle/>
                    <a:p>
                      <a:pPr/>
                      <a:r>
                        <a:rPr lang="fr-FR" dirty="0">
                          <a:latin typeface="+mn-lt"/>
                        </a:rPr>
                        <a:t>5</a:t>
                      </a:r>
                    </a:p>
                  </a:txBody>
                  <a:tcPr/>
                </a:tc>
                <a:tc>
                  <a:txBody>
                    <a:bodyPr/>
                    <a:lstStyle/>
                    <a:p>
                      <a:pPr/>
                      <a:r>
                        <a:rPr lang="fr-FR" dirty="0">
                          <a:latin typeface="+mn-lt"/>
                        </a:rPr>
                        <a:t>DP</a:t>
                      </a:r>
                    </a:p>
                  </a:txBody>
                  <a:tcPr/>
                </a:tc>
                <a:tc>
                  <a:txBody>
                    <a:bodyPr/>
                    <a:lstStyle/>
                    <a:p>
                      <a:pPr marL="285750" indent="-285750">
                        <a:buFontTx/>
                        <a:buChar char="-"/>
                      </a:pPr>
                      <a:r>
                        <a:rPr lang="fr-FR" dirty="0">
                          <a:latin typeface="+mn-lt"/>
                        </a:rPr>
                        <a:t>Développer la partie backend (Python-Django)</a:t>
                      </a:r>
                    </a:p>
                  </a:txBody>
                  <a:tcPr/>
                </a:tc>
                <a:tc>
                  <a:txBody>
                    <a:bodyPr/>
                    <a:lstStyle/>
                    <a:p>
                      <a:pPr/>
                      <a:r>
                        <a:rPr lang="fr-FR" dirty="0">
                          <a:latin typeface="+mn-lt"/>
                        </a:rPr>
                        <a:t>15/03/21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mn-lt"/>
                        </a:rPr>
                        <a:t>Belkadi Adel</a:t>
                      </a:r>
                      <a:endParaRPr lang="fr-FR" sz="1800" dirty="0">
                        <a:latin typeface="+mn-lt"/>
                      </a:endParaRPr>
                    </a:p>
                  </a:txBody>
                  <a:tcPr/>
                </a:tc>
                <a:extLst>
                  <a:ext uri="{0D108BD9-81ED-4DB2-BD59-A6C34878D82A}">
                    <a16:rowId xmlns:a16="http://schemas.microsoft.com/office/drawing/2014/main" val="3442808620"/>
                  </a:ext>
                </a:extLst>
              </a:tr>
              <a:tr h="201448">
                <a:tc>
                  <a:txBody>
                    <a:bodyPr/>
                    <a:lstStyle/>
                    <a:p>
                      <a:pPr/>
                      <a:r>
                        <a:rPr lang="fr-FR" dirty="0">
                          <a:latin typeface="+mn-lt"/>
                        </a:rPr>
                        <a:t>6</a:t>
                      </a:r>
                    </a:p>
                  </a:txBody>
                  <a:tcPr/>
                </a:tc>
                <a:tc>
                  <a:txBody>
                    <a:bodyPr/>
                    <a:lstStyle/>
                    <a:p>
                      <a:pPr/>
                      <a:r>
                        <a:rPr lang="fr-FR" dirty="0">
                          <a:latin typeface="+mn-lt"/>
                        </a:rPr>
                        <a:t>DP</a:t>
                      </a:r>
                    </a:p>
                  </a:txBody>
                  <a:tcPr/>
                </a:tc>
                <a:tc>
                  <a:txBody>
                    <a:bodyPr/>
                    <a:lstStyle/>
                    <a:p>
                      <a:pPr marL="285750" indent="-285750">
                        <a:buFontTx/>
                        <a:buChar char="-"/>
                      </a:pPr>
                      <a:r>
                        <a:rPr lang="fr-FR" sz="1800" dirty="0">
                          <a:solidFill>
                            <a:srgbClr val="000000"/>
                          </a:solidFill>
                          <a:latin typeface="+mn-lt"/>
                          <a:ea typeface="Calibri" panose="020F0502020204030204" pitchFamily="34" charset="0"/>
                          <a:cs typeface="Times New Roman" panose="02020603050405020304" pitchFamily="18" charset="0"/>
                        </a:rPr>
                        <a:t>Proposer une version d’essai de l’application </a:t>
                      </a:r>
                      <a:endParaRPr lang="fr-FR" dirty="0">
                        <a:latin typeface="+mn-lt"/>
                      </a:endParaRPr>
                    </a:p>
                  </a:txBody>
                  <a:tcPr/>
                </a:tc>
                <a:tc>
                  <a:txBody>
                    <a:bodyPr/>
                    <a:lstStyle/>
                    <a:p>
                      <a:pPr/>
                      <a:endParaRPr lang="fr-FR" dirty="0">
                        <a:latin typeface="+mn-lt"/>
                      </a:endParaRPr>
                    </a:p>
                  </a:txBody>
                  <a:tcPr/>
                </a:tc>
                <a:tc>
                  <a:txBody>
                    <a:bodyPr/>
                    <a:lstStyle/>
                    <a:p>
                      <a:r>
                        <a:rPr lang="fr-FR" dirty="0">
                          <a:latin typeface="+mn-lt"/>
                        </a:rPr>
                        <a:t>Belkadi Adel</a:t>
                      </a:r>
                      <a:endParaRPr lang="fr-FR" sz="1800" dirty="0">
                        <a:latin typeface="+mn-lt"/>
                      </a:endParaRPr>
                    </a:p>
                  </a:txBody>
                  <a:tcPr/>
                </a:tc>
                <a:extLst>
                  <a:ext uri="{0D108BD9-81ED-4DB2-BD59-A6C34878D82A}">
                    <a16:rowId xmlns:a16="http://schemas.microsoft.com/office/drawing/2014/main" val="809935211"/>
                  </a:ext>
                </a:extLst>
              </a:tr>
              <a:tr h="201448">
                <a:tc>
                  <a:txBody>
                    <a:bodyPr/>
                    <a:lstStyle/>
                    <a:p>
                      <a:pPr/>
                      <a:r>
                        <a:rPr lang="fr-FR" dirty="0">
                          <a:latin typeface="+mn-lt"/>
                        </a:rPr>
                        <a:t>7</a:t>
                      </a:r>
                    </a:p>
                  </a:txBody>
                  <a:tcPr/>
                </a:tc>
                <a:tc>
                  <a:txBody>
                    <a:bodyPr/>
                    <a:lstStyle/>
                    <a:p>
                      <a:pPr/>
                      <a:r>
                        <a:rPr lang="fr-FR" dirty="0">
                          <a:latin typeface="+mn-lt"/>
                        </a:rPr>
                        <a:t>DP</a:t>
                      </a:r>
                    </a:p>
                  </a:txBody>
                  <a:tcPr/>
                </a:tc>
                <a:tc>
                  <a:txBody>
                    <a:bodyPr/>
                    <a:lstStyle/>
                    <a:p>
                      <a:pPr marL="285750" indent="-285750">
                        <a:buFontTx/>
                        <a:buChar char="-"/>
                      </a:pPr>
                      <a:r>
                        <a:rPr lang="fr-FR" dirty="0">
                          <a:latin typeface="+mn-lt"/>
                        </a:rPr>
                        <a:t>Participer à la partie teste et validation de l’application</a:t>
                      </a:r>
                    </a:p>
                  </a:txBody>
                  <a:tcPr/>
                </a:tc>
                <a:tc>
                  <a:txBody>
                    <a:bodyPr/>
                    <a:lstStyle/>
                    <a:p>
                      <a:pPr/>
                      <a:endParaRPr lang="fr-FR" dirty="0">
                        <a:latin typeface="+mn-lt"/>
                      </a:endParaRPr>
                    </a:p>
                  </a:txBody>
                  <a:tcPr/>
                </a:tc>
                <a:tc>
                  <a:txBody>
                    <a:bodyPr/>
                    <a:lstStyle/>
                    <a:p>
                      <a:pPr/>
                      <a:r>
                        <a:rPr lang="fr-FR" dirty="0">
                          <a:latin typeface="+mn-lt"/>
                        </a:rPr>
                        <a:t>DP - CM</a:t>
                      </a:r>
                    </a:p>
                  </a:txBody>
                  <a:tcPr/>
                </a:tc>
                <a:extLst>
                  <a:ext uri="{0D108BD9-81ED-4DB2-BD59-A6C34878D82A}">
                    <a16:rowId xmlns:a16="http://schemas.microsoft.com/office/drawing/2014/main" val="4281727942"/>
                  </a:ext>
                </a:extLst>
              </a:tr>
              <a:tr h="201448">
                <a:tc>
                  <a:txBody>
                    <a:bodyPr/>
                    <a:lstStyle/>
                    <a:p>
                      <a:pPr/>
                      <a:endParaRPr lang="fr-FR" dirty="0">
                        <a:latin typeface="+mn-lt"/>
                      </a:endParaRPr>
                    </a:p>
                  </a:txBody>
                  <a:tcPr/>
                </a:tc>
                <a:tc>
                  <a:txBody>
                    <a:bodyPr/>
                    <a:lstStyle/>
                    <a:p>
                      <a:pPr/>
                      <a:endParaRPr lang="fr-FR" dirty="0">
                        <a:latin typeface="+mn-lt"/>
                      </a:endParaRPr>
                    </a:p>
                  </a:txBody>
                  <a:tcPr/>
                </a:tc>
                <a:tc>
                  <a:txBody>
                    <a:bodyPr/>
                    <a:lstStyle/>
                    <a:p>
                      <a:pPr marL="285750" indent="-285750">
                        <a:buFontTx/>
                        <a:buChar char="-"/>
                      </a:pPr>
                      <a:endParaRPr lang="fr-FR" dirty="0">
                        <a:latin typeface="+mn-lt"/>
                      </a:endParaRPr>
                    </a:p>
                  </a:txBody>
                  <a:tcPr/>
                </a:tc>
                <a:tc>
                  <a:txBody>
                    <a:bodyPr/>
                    <a:lstStyle/>
                    <a:p>
                      <a:pPr/>
                      <a:endParaRPr lang="fr-FR" dirty="0">
                        <a:latin typeface="+mn-lt"/>
                      </a:endParaRPr>
                    </a:p>
                  </a:txBody>
                  <a:tcPr/>
                </a:tc>
                <a:tc>
                  <a:txBody>
                    <a:bodyPr/>
                    <a:lstStyle/>
                    <a:p>
                      <a:pPr/>
                      <a:endParaRPr lang="fr-FR" dirty="0">
                        <a:latin typeface="+mn-lt"/>
                      </a:endParaRPr>
                    </a:p>
                  </a:txBody>
                  <a:tcPr/>
                </a:tc>
                <a:extLst>
                  <a:ext uri="{0D108BD9-81ED-4DB2-BD59-A6C34878D82A}">
                    <a16:rowId xmlns:a16="http://schemas.microsoft.com/office/drawing/2014/main" val="1564984432"/>
                  </a:ext>
                </a:extLst>
              </a:tr>
              <a:tr h="370840">
                <a:tc gridSpan="5">
                  <a:txBody>
                    <a:bodyPr/>
                    <a:lstStyle/>
                    <a:p>
                      <a:r>
                        <a:rPr lang="fr-FR" dirty="0">
                          <a:latin typeface="+mn-lt"/>
                        </a:rPr>
                        <a:t>Remarques :</a:t>
                      </a:r>
                    </a:p>
                  </a:txBody>
                  <a:tcPr/>
                </a:tc>
                <a:tc hMerge="1">
                  <a:txBody>
                    <a:bodyPr/>
                    <a:lstStyle/>
                    <a:p>
                      <a:endParaRPr lang="fr-F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3803477050"/>
                  </a:ext>
                </a:extLst>
              </a:tr>
            </a:tbl>
          </a:graphicData>
        </a:graphic>
      </p:graphicFrame>
      <p:pic>
        <p:nvPicPr>
          <p:cNvPr id="13" name="Picture 12">
            <a:extLst>
              <a:ext uri="{FF2B5EF4-FFF2-40B4-BE49-F238E27FC236}">
                <a16:creationId xmlns:a16="http://schemas.microsoft.com/office/drawing/2014/main" id="{F9FEDB89-3474-4F0B-9F9E-3F54137107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970432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63857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ERP-One</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0" name="Picture 9">
            <a:extLst>
              <a:ext uri="{FF2B5EF4-FFF2-40B4-BE49-F238E27FC236}">
                <a16:creationId xmlns:a16="http://schemas.microsoft.com/office/drawing/2014/main" id="{5F303EBC-90BD-4569-B8B6-B030125E2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C02752D6-991D-470B-8072-B09EB554D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36CDC353-A2EF-4747-B7CE-017B0867AC0B}"/>
              </a:ext>
            </a:extLst>
          </p:cNvPr>
          <p:cNvSpPr txBox="1"/>
          <p:nvPr/>
        </p:nvSpPr>
        <p:spPr>
          <a:xfrm>
            <a:off x="532012" y="2235445"/>
            <a:ext cx="11127975" cy="400110"/>
          </a:xfrm>
          <a:prstGeom prst="rect">
            <a:avLst/>
          </a:prstGeom>
          <a:noFill/>
        </p:spPr>
        <p:txBody>
          <a:bodyPr wrap="square">
            <a:spAutoFit/>
          </a:bodyPr>
          <a:lstStyle/>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4</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Définition du rôle de chaque membre dans chaque étape</a:t>
            </a:r>
          </a:p>
        </p:txBody>
      </p:sp>
      <p:graphicFrame>
        <p:nvGraphicFramePr>
          <p:cNvPr id="7" name="Table 4">
            <a:extLst>
              <a:ext uri="{FF2B5EF4-FFF2-40B4-BE49-F238E27FC236}">
                <a16:creationId xmlns:a16="http://schemas.microsoft.com/office/drawing/2014/main" id="{66A2EE15-4AE8-45A6-8061-CA7A3CA2142D}"/>
              </a:ext>
            </a:extLst>
          </p:cNvPr>
          <p:cNvGraphicFramePr>
            <a:graphicFrameLocks noGrp="1"/>
          </p:cNvGraphicFramePr>
          <p:nvPr>
            <p:extLst>
              <p:ext uri="{D42A27DB-BD31-4B8C-83A1-F6EECF244321}">
                <p14:modId xmlns:p14="http://schemas.microsoft.com/office/powerpoint/2010/main" val="3855476036"/>
              </p:ext>
            </p:extLst>
          </p:nvPr>
        </p:nvGraphicFramePr>
        <p:xfrm>
          <a:off x="114300" y="2822286"/>
          <a:ext cx="11901256" cy="3205480"/>
        </p:xfrm>
        <a:graphic>
          <a:graphicData uri="http://schemas.openxmlformats.org/drawingml/2006/table">
            <a:tbl>
              <a:tblPr firstRow="1" bandRow="1">
                <a:tableStyleId>{5C22544A-7EE6-4342-B048-85BDC9FD1C3A}</a:tableStyleId>
              </a:tblPr>
              <a:tblGrid>
                <a:gridCol w="992637">
                  <a:extLst>
                    <a:ext uri="{9D8B030D-6E8A-4147-A177-3AD203B41FA5}">
                      <a16:colId xmlns:a16="http://schemas.microsoft.com/office/drawing/2014/main" val="2220477050"/>
                    </a:ext>
                  </a:extLst>
                </a:gridCol>
                <a:gridCol w="992637">
                  <a:extLst>
                    <a:ext uri="{9D8B030D-6E8A-4147-A177-3AD203B41FA5}">
                      <a16:colId xmlns:a16="http://schemas.microsoft.com/office/drawing/2014/main" val="3572248337"/>
                    </a:ext>
                  </a:extLst>
                </a:gridCol>
                <a:gridCol w="5801552">
                  <a:extLst>
                    <a:ext uri="{9D8B030D-6E8A-4147-A177-3AD203B41FA5}">
                      <a16:colId xmlns:a16="http://schemas.microsoft.com/office/drawing/2014/main" val="2128356942"/>
                    </a:ext>
                  </a:extLst>
                </a:gridCol>
                <a:gridCol w="1387275">
                  <a:extLst>
                    <a:ext uri="{9D8B030D-6E8A-4147-A177-3AD203B41FA5}">
                      <a16:colId xmlns:a16="http://schemas.microsoft.com/office/drawing/2014/main" val="3422745108"/>
                    </a:ext>
                  </a:extLst>
                </a:gridCol>
                <a:gridCol w="2727155">
                  <a:extLst>
                    <a:ext uri="{9D8B030D-6E8A-4147-A177-3AD203B41FA5}">
                      <a16:colId xmlns:a16="http://schemas.microsoft.com/office/drawing/2014/main" val="1790122965"/>
                    </a:ext>
                  </a:extLst>
                </a:gridCol>
              </a:tblGrid>
              <a:tr h="148824">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mn-lt"/>
                        </a:rPr>
                        <a:t>Membres : Salim Belkadi – Nouadri Aymen</a:t>
                      </a:r>
                    </a:p>
                  </a:txBody>
                  <a:tcPr/>
                </a:tc>
                <a:tc hMerge="1">
                  <a:txBody>
                    <a:bodyPr/>
                    <a:lstStyle/>
                    <a:p>
                      <a:endParaRPr lang="fr-F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extLst>
                  <a:ext uri="{0D108BD9-81ED-4DB2-BD59-A6C34878D82A}">
                    <a16:rowId xmlns:a16="http://schemas.microsoft.com/office/drawing/2014/main" val="212606676"/>
                  </a:ext>
                </a:extLst>
              </a:tr>
              <a:tr h="0">
                <a:tc>
                  <a:txBody>
                    <a:bodyPr/>
                    <a:lstStyle/>
                    <a:p>
                      <a:pPr/>
                      <a:r>
                        <a:rPr lang="fr-FR" dirty="0">
                          <a:latin typeface="+mn-lt"/>
                        </a:rPr>
                        <a:t>Etape </a:t>
                      </a:r>
                    </a:p>
                  </a:txBody>
                  <a:tcPr/>
                </a:tc>
                <a:tc>
                  <a:txBody>
                    <a:bodyPr/>
                    <a:lstStyle/>
                    <a:p>
                      <a:pPr/>
                      <a:r>
                        <a:rPr lang="fr-FR" dirty="0">
                          <a:latin typeface="+mn-lt"/>
                        </a:rPr>
                        <a:t>Equipe</a:t>
                      </a:r>
                    </a:p>
                  </a:txBody>
                  <a:tcPr/>
                </a:tc>
                <a:tc>
                  <a:txBody>
                    <a:bodyPr/>
                    <a:lstStyle/>
                    <a:p>
                      <a:pPr/>
                      <a:r>
                        <a:rPr lang="fr-FR" dirty="0">
                          <a:latin typeface="+mn-lt"/>
                        </a:rPr>
                        <a:t>Rôle</a:t>
                      </a:r>
                    </a:p>
                  </a:txBody>
                  <a:tcPr/>
                </a:tc>
                <a:tc>
                  <a:txBody>
                    <a:bodyPr/>
                    <a:lstStyle/>
                    <a:p>
                      <a:pPr/>
                      <a:r>
                        <a:rPr lang="fr-FR" dirty="0">
                          <a:latin typeface="+mn-lt"/>
                        </a:rPr>
                        <a:t>Deadline</a:t>
                      </a:r>
                    </a:p>
                  </a:txBody>
                  <a:tcPr/>
                </a:tc>
                <a:tc>
                  <a:txBody>
                    <a:bodyPr/>
                    <a:lstStyle/>
                    <a:p>
                      <a:pPr/>
                      <a:r>
                        <a:rPr lang="fr-FR" dirty="0">
                          <a:latin typeface="+mn-lt"/>
                        </a:rPr>
                        <a:t>Collaborateurs</a:t>
                      </a:r>
                    </a:p>
                  </a:txBody>
                  <a:tcPr/>
                </a:tc>
                <a:extLst>
                  <a:ext uri="{0D108BD9-81ED-4DB2-BD59-A6C34878D82A}">
                    <a16:rowId xmlns:a16="http://schemas.microsoft.com/office/drawing/2014/main" val="2275015770"/>
                  </a:ext>
                </a:extLst>
              </a:tr>
              <a:tr h="201448">
                <a:tc>
                  <a:txBody>
                    <a:bodyPr/>
                    <a:lstStyle/>
                    <a:p>
                      <a:pPr/>
                      <a:r>
                        <a:rPr lang="fr-FR" dirty="0">
                          <a:latin typeface="+mn-lt"/>
                        </a:rPr>
                        <a:t>1</a:t>
                      </a:r>
                    </a:p>
                  </a:txBody>
                  <a:tcPr/>
                </a:tc>
                <a:tc>
                  <a:txBody>
                    <a:bodyPr/>
                    <a:lstStyle/>
                    <a:p>
                      <a:pPr/>
                      <a:r>
                        <a:rPr lang="fr-FR" dirty="0">
                          <a:latin typeface="+mn-lt"/>
                        </a:rPr>
                        <a:t>CD</a:t>
                      </a:r>
                    </a:p>
                  </a:txBody>
                  <a:tcPr/>
                </a:tc>
                <a:tc>
                  <a:txBody>
                    <a:bodyPr/>
                    <a:lstStyle/>
                    <a:p>
                      <a:pPr marL="285750" indent="-285750">
                        <a:buFontTx/>
                        <a:buChar char="-"/>
                      </a:pPr>
                      <a:r>
                        <a:rPr lang="fr-FR" dirty="0">
                          <a:latin typeface="+mn-lt"/>
                        </a:rPr>
                        <a:t>Définir les besoins et les fonctionnalités de l’application</a:t>
                      </a:r>
                    </a:p>
                    <a:p>
                      <a:pPr marL="285750" indent="-285750">
                        <a:buFontTx/>
                        <a:buChar char="-"/>
                      </a:pPr>
                      <a:r>
                        <a:rPr lang="fr-FR" dirty="0">
                          <a:latin typeface="+mn-lt"/>
                        </a:rPr>
                        <a:t>Etablir un cahier des charges</a:t>
                      </a:r>
                    </a:p>
                  </a:txBody>
                  <a:tcPr/>
                </a:tc>
                <a:tc>
                  <a:txBody>
                    <a:bodyPr/>
                    <a:lstStyle/>
                    <a:p>
                      <a:pPr/>
                      <a:endParaRPr lang="fr-FR" dirty="0">
                        <a:latin typeface="+mn-lt"/>
                      </a:endParaRPr>
                    </a:p>
                    <a:p>
                      <a:pPr/>
                      <a:r>
                        <a:rPr lang="fr-FR" dirty="0">
                          <a:latin typeface="+mn-lt"/>
                        </a:rPr>
                        <a:t>15/02/21</a:t>
                      </a:r>
                    </a:p>
                  </a:txBody>
                  <a:tcPr/>
                </a:tc>
                <a:tc>
                  <a:txBody>
                    <a:bodyPr/>
                    <a:lstStyle/>
                    <a:p>
                      <a:pPr/>
                      <a:r>
                        <a:rPr lang="fr-FR" dirty="0">
                          <a:latin typeface="+mn-lt"/>
                        </a:rPr>
                        <a:t>Belkadi Adel</a:t>
                      </a:r>
                      <a:endParaRPr lang="fr-FR" sz="1800" dirty="0">
                        <a:latin typeface="+mn-lt"/>
                      </a:endParaRPr>
                    </a:p>
                  </a:txBody>
                  <a:tcPr/>
                </a:tc>
                <a:extLst>
                  <a:ext uri="{0D108BD9-81ED-4DB2-BD59-A6C34878D82A}">
                    <a16:rowId xmlns:a16="http://schemas.microsoft.com/office/drawing/2014/main" val="2470980953"/>
                  </a:ext>
                </a:extLst>
              </a:tr>
              <a:tr h="201448">
                <a:tc>
                  <a:txBody>
                    <a:bodyPr/>
                    <a:lstStyle/>
                    <a:p>
                      <a:pPr/>
                      <a:r>
                        <a:rPr lang="fr-FR" dirty="0">
                          <a:latin typeface="+mn-lt"/>
                        </a:rPr>
                        <a:t>2</a:t>
                      </a:r>
                    </a:p>
                  </a:txBody>
                  <a:tcPr/>
                </a:tc>
                <a:tc>
                  <a:txBody>
                    <a:bodyPr/>
                    <a:lstStyle/>
                    <a:p>
                      <a:pPr/>
                      <a:r>
                        <a:rPr lang="fr-FR" dirty="0">
                          <a:latin typeface="+mn-lt"/>
                        </a:rPr>
                        <a:t>CD</a:t>
                      </a:r>
                    </a:p>
                  </a:txBody>
                  <a:tcPr/>
                </a:tc>
                <a:tc>
                  <a:txBody>
                    <a:bodyPr/>
                    <a:lstStyle/>
                    <a:p>
                      <a:pPr marL="285750" indent="-285750">
                        <a:buFontTx/>
                        <a:buChar char="-"/>
                      </a:pPr>
                      <a:r>
                        <a:rPr lang="fr-FR" dirty="0">
                          <a:latin typeface="+mn-lt"/>
                        </a:rPr>
                        <a:t>Etudier et valider la maquette de l’application</a:t>
                      </a:r>
                    </a:p>
                  </a:txBody>
                  <a:tcPr/>
                </a:tc>
                <a:tc>
                  <a:txBody>
                    <a:bodyPr/>
                    <a:lstStyle/>
                    <a:p>
                      <a:pPr/>
                      <a:r>
                        <a:rPr lang="fr-FR" dirty="0">
                          <a:latin typeface="+mn-lt"/>
                        </a:rPr>
                        <a:t>15/03/21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mn-lt"/>
                        </a:rPr>
                        <a:t>Belkadi Adel</a:t>
                      </a:r>
                      <a:endParaRPr lang="fr-FR" sz="1800" dirty="0">
                        <a:latin typeface="+mn-lt"/>
                      </a:endParaRPr>
                    </a:p>
                  </a:txBody>
                  <a:tcPr/>
                </a:tc>
                <a:extLst>
                  <a:ext uri="{0D108BD9-81ED-4DB2-BD59-A6C34878D82A}">
                    <a16:rowId xmlns:a16="http://schemas.microsoft.com/office/drawing/2014/main" val="3442808620"/>
                  </a:ext>
                </a:extLst>
              </a:tr>
              <a:tr h="201448">
                <a:tc>
                  <a:txBody>
                    <a:bodyPr/>
                    <a:lstStyle/>
                    <a:p>
                      <a:pPr/>
                      <a:r>
                        <a:rPr lang="fr-FR" dirty="0">
                          <a:latin typeface="+mn-lt"/>
                        </a:rPr>
                        <a:t>7</a:t>
                      </a:r>
                    </a:p>
                  </a:txBody>
                  <a:tcPr/>
                </a:tc>
                <a:tc>
                  <a:txBody>
                    <a:bodyPr/>
                    <a:lstStyle/>
                    <a:p>
                      <a:pPr/>
                      <a:r>
                        <a:rPr lang="fr-FR" dirty="0">
                          <a:latin typeface="+mn-lt"/>
                        </a:rPr>
                        <a:t>CM</a:t>
                      </a:r>
                    </a:p>
                  </a:txBody>
                  <a:tcPr/>
                </a:tc>
                <a:tc>
                  <a:txBody>
                    <a:bodyPr/>
                    <a:lstStyle/>
                    <a:p>
                      <a:pPr marL="285750" indent="-285750">
                        <a:buFontTx/>
                        <a:buChar char="-"/>
                      </a:pPr>
                      <a:r>
                        <a:rPr lang="fr-FR" sz="1800" dirty="0">
                          <a:solidFill>
                            <a:srgbClr val="000000"/>
                          </a:solidFill>
                          <a:latin typeface="+mn-lt"/>
                          <a:ea typeface="Calibri" panose="020F0502020204030204" pitchFamily="34" charset="0"/>
                          <a:cs typeface="Times New Roman" panose="02020603050405020304" pitchFamily="18" charset="0"/>
                        </a:rPr>
                        <a:t>Effectuer des testes de validation de l’application</a:t>
                      </a:r>
                      <a:endParaRPr lang="fr-FR" dirty="0">
                        <a:latin typeface="+mn-lt"/>
                      </a:endParaRPr>
                    </a:p>
                  </a:txBody>
                  <a:tcPr/>
                </a:tc>
                <a:tc>
                  <a:txBody>
                    <a:bodyPr/>
                    <a:lstStyle/>
                    <a:p>
                      <a:pPr/>
                      <a:endParaRPr lang="fr-FR" dirty="0">
                        <a:latin typeface="+mn-lt"/>
                      </a:endParaRPr>
                    </a:p>
                  </a:txBody>
                  <a:tcPr/>
                </a:tc>
                <a:tc>
                  <a:txBody>
                    <a:bodyPr/>
                    <a:lstStyle/>
                    <a:p>
                      <a:r>
                        <a:rPr lang="fr-FR" dirty="0">
                          <a:latin typeface="+mn-lt"/>
                        </a:rPr>
                        <a:t>DP - CM</a:t>
                      </a:r>
                    </a:p>
                  </a:txBody>
                  <a:tcPr/>
                </a:tc>
                <a:extLst>
                  <a:ext uri="{0D108BD9-81ED-4DB2-BD59-A6C34878D82A}">
                    <a16:rowId xmlns:a16="http://schemas.microsoft.com/office/drawing/2014/main" val="809935211"/>
                  </a:ext>
                </a:extLst>
              </a:tr>
              <a:tr h="201448">
                <a:tc>
                  <a:txBody>
                    <a:bodyPr/>
                    <a:lstStyle/>
                    <a:p>
                      <a:pPr/>
                      <a:r>
                        <a:rPr lang="fr-FR" dirty="0">
                          <a:latin typeface="+mn-lt"/>
                        </a:rPr>
                        <a:t>8</a:t>
                      </a:r>
                    </a:p>
                  </a:txBody>
                  <a:tcPr/>
                </a:tc>
                <a:tc>
                  <a:txBody>
                    <a:bodyPr/>
                    <a:lstStyle/>
                    <a:p>
                      <a:pPr/>
                      <a:r>
                        <a:rPr lang="fr-FR" dirty="0">
                          <a:latin typeface="+mn-lt"/>
                        </a:rPr>
                        <a:t>CM</a:t>
                      </a:r>
                    </a:p>
                  </a:txBody>
                  <a:tcPr/>
                </a:tc>
                <a:tc>
                  <a:txBody>
                    <a:bodyPr/>
                    <a:lstStyle/>
                    <a:p>
                      <a:pPr marL="285750" indent="-285750">
                        <a:buFontTx/>
                        <a:buChar char="-"/>
                      </a:pPr>
                      <a:r>
                        <a:rPr lang="fr-FR" sz="1800" dirty="0">
                          <a:solidFill>
                            <a:srgbClr val="000000"/>
                          </a:solidFill>
                          <a:latin typeface="+mn-lt"/>
                          <a:ea typeface="Calibri" panose="020F0502020204030204" pitchFamily="34" charset="0"/>
                          <a:cs typeface="Times New Roman" panose="02020603050405020304" pitchFamily="18" charset="0"/>
                        </a:rPr>
                        <a:t>Commercialisation de l’application</a:t>
                      </a:r>
                      <a:endParaRPr lang="fr-FR" dirty="0">
                        <a:latin typeface="+mn-lt"/>
                      </a:endParaRPr>
                    </a:p>
                  </a:txBody>
                  <a:tcPr/>
                </a:tc>
                <a:tc>
                  <a:txBody>
                    <a:bodyPr/>
                    <a:lstStyle/>
                    <a:p>
                      <a:pPr/>
                      <a:endParaRPr lang="fr-FR" dirty="0">
                        <a:latin typeface="+mn-lt"/>
                      </a:endParaRPr>
                    </a:p>
                  </a:txBody>
                  <a:tcPr/>
                </a:tc>
                <a:tc>
                  <a:txBody>
                    <a:bodyPr/>
                    <a:lstStyle/>
                    <a:p>
                      <a:pPr/>
                      <a:endParaRPr lang="fr-FR" dirty="0">
                        <a:latin typeface="+mn-lt"/>
                      </a:endParaRPr>
                    </a:p>
                  </a:txBody>
                  <a:tcPr/>
                </a:tc>
                <a:extLst>
                  <a:ext uri="{0D108BD9-81ED-4DB2-BD59-A6C34878D82A}">
                    <a16:rowId xmlns:a16="http://schemas.microsoft.com/office/drawing/2014/main" val="4281727942"/>
                  </a:ext>
                </a:extLst>
              </a:tr>
              <a:tr h="201448">
                <a:tc>
                  <a:txBody>
                    <a:bodyPr/>
                    <a:lstStyle/>
                    <a:p>
                      <a:pPr/>
                      <a:endParaRPr lang="fr-FR" dirty="0">
                        <a:latin typeface="+mn-lt"/>
                      </a:endParaRPr>
                    </a:p>
                  </a:txBody>
                  <a:tcPr/>
                </a:tc>
                <a:tc>
                  <a:txBody>
                    <a:bodyPr/>
                    <a:lstStyle/>
                    <a:p>
                      <a:pPr/>
                      <a:endParaRPr lang="fr-FR" dirty="0">
                        <a:latin typeface="+mn-lt"/>
                      </a:endParaRPr>
                    </a:p>
                  </a:txBody>
                  <a:tcPr/>
                </a:tc>
                <a:tc>
                  <a:txBody>
                    <a:bodyPr/>
                    <a:lstStyle/>
                    <a:p>
                      <a:pPr marL="285750" indent="-285750">
                        <a:buFontTx/>
                        <a:buChar char="-"/>
                      </a:pPr>
                      <a:endParaRPr lang="fr-FR" dirty="0">
                        <a:latin typeface="+mn-lt"/>
                      </a:endParaRPr>
                    </a:p>
                  </a:txBody>
                  <a:tcPr/>
                </a:tc>
                <a:tc>
                  <a:txBody>
                    <a:bodyPr/>
                    <a:lstStyle/>
                    <a:p>
                      <a:pPr/>
                      <a:endParaRPr lang="fr-FR" dirty="0">
                        <a:latin typeface="+mn-lt"/>
                      </a:endParaRPr>
                    </a:p>
                  </a:txBody>
                  <a:tcPr/>
                </a:tc>
                <a:tc>
                  <a:txBody>
                    <a:bodyPr/>
                    <a:lstStyle/>
                    <a:p>
                      <a:pPr/>
                      <a:endParaRPr lang="fr-FR" dirty="0">
                        <a:latin typeface="+mn-lt"/>
                      </a:endParaRPr>
                    </a:p>
                  </a:txBody>
                  <a:tcPr/>
                </a:tc>
                <a:extLst>
                  <a:ext uri="{0D108BD9-81ED-4DB2-BD59-A6C34878D82A}">
                    <a16:rowId xmlns:a16="http://schemas.microsoft.com/office/drawing/2014/main" val="1564984432"/>
                  </a:ext>
                </a:extLst>
              </a:tr>
              <a:tr h="370840">
                <a:tc gridSpan="5">
                  <a:txBody>
                    <a:bodyPr/>
                    <a:lstStyle/>
                    <a:p>
                      <a:r>
                        <a:rPr lang="fr-FR" dirty="0">
                          <a:latin typeface="+mn-lt"/>
                        </a:rPr>
                        <a:t>Remarques :</a:t>
                      </a:r>
                    </a:p>
                  </a:txBody>
                  <a:tcPr/>
                </a:tc>
                <a:tc hMerge="1">
                  <a:txBody>
                    <a:bodyPr/>
                    <a:lstStyle/>
                    <a:p>
                      <a:endParaRPr lang="fr-F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3803477050"/>
                  </a:ext>
                </a:extLst>
              </a:tr>
            </a:tbl>
          </a:graphicData>
        </a:graphic>
      </p:graphicFrame>
      <p:pic>
        <p:nvPicPr>
          <p:cNvPr id="13" name="Picture 12">
            <a:extLst>
              <a:ext uri="{FF2B5EF4-FFF2-40B4-BE49-F238E27FC236}">
                <a16:creationId xmlns:a16="http://schemas.microsoft.com/office/drawing/2014/main" id="{2CE81D0D-08D1-4844-8BFC-CC3BB0145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3610641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DC18A4CA-A644-41E7-AC87-D24B43F2F859}"/>
              </a:ext>
            </a:extLst>
          </p:cNvPr>
          <p:cNvCxnSpPr/>
          <p:nvPr/>
        </p:nvCxnSpPr>
        <p:spPr>
          <a:xfrm>
            <a:off x="86799" y="3095206"/>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0D15587A-8480-403D-A486-C69E698C26F5}"/>
              </a:ext>
            </a:extLst>
          </p:cNvPr>
          <p:cNvCxnSpPr/>
          <p:nvPr/>
        </p:nvCxnSpPr>
        <p:spPr>
          <a:xfrm>
            <a:off x="1021317" y="3095206"/>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8F5D5284-5038-4841-AD24-ACE760BEAE50}"/>
              </a:ext>
            </a:extLst>
          </p:cNvPr>
          <p:cNvCxnSpPr/>
          <p:nvPr/>
        </p:nvCxnSpPr>
        <p:spPr>
          <a:xfrm>
            <a:off x="540282" y="3095206"/>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0A5C2A84-9165-4775-9395-89551AB0705D}"/>
              </a:ext>
            </a:extLst>
          </p:cNvPr>
          <p:cNvCxnSpPr/>
          <p:nvPr/>
        </p:nvCxnSpPr>
        <p:spPr>
          <a:xfrm>
            <a:off x="1489065" y="3100662"/>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68021BEC-2163-4C88-86F1-139F7BF5A9F4}"/>
              </a:ext>
            </a:extLst>
          </p:cNvPr>
          <p:cNvCxnSpPr/>
          <p:nvPr/>
        </p:nvCxnSpPr>
        <p:spPr>
          <a:xfrm>
            <a:off x="2396931" y="3102331"/>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A85A43B0-B7BF-4EDF-8C51-5348FE2DC12F}"/>
              </a:ext>
            </a:extLst>
          </p:cNvPr>
          <p:cNvCxnSpPr/>
          <p:nvPr/>
        </p:nvCxnSpPr>
        <p:spPr>
          <a:xfrm>
            <a:off x="1969182" y="3100662"/>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5597D550-72FB-4084-B124-4FFC4A247152}"/>
              </a:ext>
            </a:extLst>
          </p:cNvPr>
          <p:cNvCxnSpPr/>
          <p:nvPr/>
        </p:nvCxnSpPr>
        <p:spPr>
          <a:xfrm>
            <a:off x="2910972" y="3095206"/>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92403CA2-C161-401B-B007-6D82DBEF1A58}"/>
              </a:ext>
            </a:extLst>
          </p:cNvPr>
          <p:cNvCxnSpPr/>
          <p:nvPr/>
        </p:nvCxnSpPr>
        <p:spPr>
          <a:xfrm>
            <a:off x="3854368" y="3095206"/>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00A3184E-FF9F-4EA9-919D-960586F821CB}"/>
              </a:ext>
            </a:extLst>
          </p:cNvPr>
          <p:cNvCxnSpPr/>
          <p:nvPr/>
        </p:nvCxnSpPr>
        <p:spPr>
          <a:xfrm>
            <a:off x="3391089" y="3095206"/>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2DCE950B-5320-41A6-81BA-B33B091E099E}"/>
              </a:ext>
            </a:extLst>
          </p:cNvPr>
          <p:cNvCxnSpPr/>
          <p:nvPr/>
        </p:nvCxnSpPr>
        <p:spPr>
          <a:xfrm>
            <a:off x="4331216" y="3100662"/>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F37F1EEF-F3EA-4A55-9E06-1081D7C645AF}"/>
              </a:ext>
            </a:extLst>
          </p:cNvPr>
          <p:cNvCxnSpPr/>
          <p:nvPr/>
        </p:nvCxnSpPr>
        <p:spPr>
          <a:xfrm>
            <a:off x="5283490" y="3100662"/>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D86F624A-335D-4851-B242-9B4CB2A4B1FE}"/>
              </a:ext>
            </a:extLst>
          </p:cNvPr>
          <p:cNvCxnSpPr/>
          <p:nvPr/>
        </p:nvCxnSpPr>
        <p:spPr>
          <a:xfrm>
            <a:off x="4811333" y="3100662"/>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09CB0987-BCB5-443E-BB94-8D4739F1A75C}"/>
              </a:ext>
            </a:extLst>
          </p:cNvPr>
          <p:cNvCxnSpPr/>
          <p:nvPr/>
        </p:nvCxnSpPr>
        <p:spPr>
          <a:xfrm>
            <a:off x="5751238" y="3106118"/>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98FB670C-6E14-4DA9-9371-00E45780E032}"/>
              </a:ext>
            </a:extLst>
          </p:cNvPr>
          <p:cNvCxnSpPr/>
          <p:nvPr/>
        </p:nvCxnSpPr>
        <p:spPr>
          <a:xfrm>
            <a:off x="6703512" y="3106118"/>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DC8BB84E-949A-48F4-8243-A46166F0FD79}"/>
              </a:ext>
            </a:extLst>
          </p:cNvPr>
          <p:cNvCxnSpPr/>
          <p:nvPr/>
        </p:nvCxnSpPr>
        <p:spPr>
          <a:xfrm>
            <a:off x="6231355" y="3106118"/>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2CD6ECEF-7167-412B-9708-7739C124D05D}"/>
              </a:ext>
            </a:extLst>
          </p:cNvPr>
          <p:cNvCxnSpPr/>
          <p:nvPr/>
        </p:nvCxnSpPr>
        <p:spPr>
          <a:xfrm>
            <a:off x="7173145" y="3100662"/>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4D03AF74-5558-42CE-9390-5F4404ED5E7C}"/>
              </a:ext>
            </a:extLst>
          </p:cNvPr>
          <p:cNvCxnSpPr/>
          <p:nvPr/>
        </p:nvCxnSpPr>
        <p:spPr>
          <a:xfrm>
            <a:off x="8125419" y="3100662"/>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CA6B4BEE-6976-4F5A-A7B8-41EA74A8583D}"/>
              </a:ext>
            </a:extLst>
          </p:cNvPr>
          <p:cNvCxnSpPr/>
          <p:nvPr/>
        </p:nvCxnSpPr>
        <p:spPr>
          <a:xfrm>
            <a:off x="7653262" y="3100662"/>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Connector 57">
            <a:extLst>
              <a:ext uri="{FF2B5EF4-FFF2-40B4-BE49-F238E27FC236}">
                <a16:creationId xmlns:a16="http://schemas.microsoft.com/office/drawing/2014/main" id="{917628E4-5E8D-4F36-A53F-455FB0459287}"/>
              </a:ext>
            </a:extLst>
          </p:cNvPr>
          <p:cNvCxnSpPr/>
          <p:nvPr/>
        </p:nvCxnSpPr>
        <p:spPr>
          <a:xfrm>
            <a:off x="9069822" y="3104084"/>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07CBB2BA-863A-4A46-B247-806EC52139F7}"/>
              </a:ext>
            </a:extLst>
          </p:cNvPr>
          <p:cNvCxnSpPr/>
          <p:nvPr/>
        </p:nvCxnSpPr>
        <p:spPr>
          <a:xfrm>
            <a:off x="8597665" y="3095206"/>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BF61B382-DF0E-4FB5-9F2C-DAF5A48A4FA2}"/>
              </a:ext>
            </a:extLst>
          </p:cNvPr>
          <p:cNvCxnSpPr/>
          <p:nvPr/>
        </p:nvCxnSpPr>
        <p:spPr>
          <a:xfrm>
            <a:off x="9555326" y="3109540"/>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F5614099-B802-4761-9942-24BF1AF49EA0}"/>
              </a:ext>
            </a:extLst>
          </p:cNvPr>
          <p:cNvCxnSpPr/>
          <p:nvPr/>
        </p:nvCxnSpPr>
        <p:spPr>
          <a:xfrm>
            <a:off x="10489844" y="3109540"/>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616166A9-58DB-419E-9969-7F84A2E792AA}"/>
              </a:ext>
            </a:extLst>
          </p:cNvPr>
          <p:cNvCxnSpPr/>
          <p:nvPr/>
        </p:nvCxnSpPr>
        <p:spPr>
          <a:xfrm>
            <a:off x="10026565" y="3100662"/>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Connector 62">
            <a:extLst>
              <a:ext uri="{FF2B5EF4-FFF2-40B4-BE49-F238E27FC236}">
                <a16:creationId xmlns:a16="http://schemas.microsoft.com/office/drawing/2014/main" id="{D06734B5-51F1-495E-BEB0-7CFAABAA40A8}"/>
              </a:ext>
            </a:extLst>
          </p:cNvPr>
          <p:cNvCxnSpPr/>
          <p:nvPr/>
        </p:nvCxnSpPr>
        <p:spPr>
          <a:xfrm>
            <a:off x="10968355" y="3095206"/>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Connector 64">
            <a:extLst>
              <a:ext uri="{FF2B5EF4-FFF2-40B4-BE49-F238E27FC236}">
                <a16:creationId xmlns:a16="http://schemas.microsoft.com/office/drawing/2014/main" id="{8319B0FD-9460-401A-A1AB-3FD178AB6958}"/>
              </a:ext>
            </a:extLst>
          </p:cNvPr>
          <p:cNvCxnSpPr/>
          <p:nvPr/>
        </p:nvCxnSpPr>
        <p:spPr>
          <a:xfrm>
            <a:off x="11430716" y="3104084"/>
            <a:ext cx="0" cy="3571930"/>
          </a:xfrm>
          <a:prstGeom prst="line">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63857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ERP-One</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p:txBody>
      </p:sp>
      <p:graphicFrame>
        <p:nvGraphicFramePr>
          <p:cNvPr id="3" name="Table 6">
            <a:extLst>
              <a:ext uri="{FF2B5EF4-FFF2-40B4-BE49-F238E27FC236}">
                <a16:creationId xmlns:a16="http://schemas.microsoft.com/office/drawing/2014/main" id="{ED3054FD-99C8-4DE2-9A6B-C5F4AD10F68E}"/>
              </a:ext>
            </a:extLst>
          </p:cNvPr>
          <p:cNvGraphicFramePr>
            <a:graphicFrameLocks noGrp="1"/>
          </p:cNvGraphicFramePr>
          <p:nvPr>
            <p:extLst>
              <p:ext uri="{D42A27DB-BD31-4B8C-83A1-F6EECF244321}">
                <p14:modId xmlns:p14="http://schemas.microsoft.com/office/powerpoint/2010/main" val="3929035112"/>
              </p:ext>
            </p:extLst>
          </p:nvPr>
        </p:nvGraphicFramePr>
        <p:xfrm>
          <a:off x="78908" y="2752658"/>
          <a:ext cx="11364408" cy="365760"/>
        </p:xfrm>
        <a:graphic>
          <a:graphicData uri="http://schemas.openxmlformats.org/drawingml/2006/table">
            <a:tbl>
              <a:tblPr firstRow="1" bandRow="1">
                <a:tableStyleId>{5C22544A-7EE6-4342-B048-85BDC9FD1C3A}</a:tableStyleId>
              </a:tblPr>
              <a:tblGrid>
                <a:gridCol w="473517">
                  <a:extLst>
                    <a:ext uri="{9D8B030D-6E8A-4147-A177-3AD203B41FA5}">
                      <a16:colId xmlns:a16="http://schemas.microsoft.com/office/drawing/2014/main" val="1109840743"/>
                    </a:ext>
                  </a:extLst>
                </a:gridCol>
                <a:gridCol w="473517">
                  <a:extLst>
                    <a:ext uri="{9D8B030D-6E8A-4147-A177-3AD203B41FA5}">
                      <a16:colId xmlns:a16="http://schemas.microsoft.com/office/drawing/2014/main" val="3173216191"/>
                    </a:ext>
                  </a:extLst>
                </a:gridCol>
                <a:gridCol w="473517">
                  <a:extLst>
                    <a:ext uri="{9D8B030D-6E8A-4147-A177-3AD203B41FA5}">
                      <a16:colId xmlns:a16="http://schemas.microsoft.com/office/drawing/2014/main" val="3778473837"/>
                    </a:ext>
                  </a:extLst>
                </a:gridCol>
                <a:gridCol w="473517">
                  <a:extLst>
                    <a:ext uri="{9D8B030D-6E8A-4147-A177-3AD203B41FA5}">
                      <a16:colId xmlns:a16="http://schemas.microsoft.com/office/drawing/2014/main" val="3541240065"/>
                    </a:ext>
                  </a:extLst>
                </a:gridCol>
                <a:gridCol w="473517">
                  <a:extLst>
                    <a:ext uri="{9D8B030D-6E8A-4147-A177-3AD203B41FA5}">
                      <a16:colId xmlns:a16="http://schemas.microsoft.com/office/drawing/2014/main" val="4040883129"/>
                    </a:ext>
                  </a:extLst>
                </a:gridCol>
                <a:gridCol w="473517">
                  <a:extLst>
                    <a:ext uri="{9D8B030D-6E8A-4147-A177-3AD203B41FA5}">
                      <a16:colId xmlns:a16="http://schemas.microsoft.com/office/drawing/2014/main" val="3133680496"/>
                    </a:ext>
                  </a:extLst>
                </a:gridCol>
                <a:gridCol w="473517">
                  <a:extLst>
                    <a:ext uri="{9D8B030D-6E8A-4147-A177-3AD203B41FA5}">
                      <a16:colId xmlns:a16="http://schemas.microsoft.com/office/drawing/2014/main" val="4020194689"/>
                    </a:ext>
                  </a:extLst>
                </a:gridCol>
                <a:gridCol w="473517">
                  <a:extLst>
                    <a:ext uri="{9D8B030D-6E8A-4147-A177-3AD203B41FA5}">
                      <a16:colId xmlns:a16="http://schemas.microsoft.com/office/drawing/2014/main" val="2619624248"/>
                    </a:ext>
                  </a:extLst>
                </a:gridCol>
                <a:gridCol w="473517">
                  <a:extLst>
                    <a:ext uri="{9D8B030D-6E8A-4147-A177-3AD203B41FA5}">
                      <a16:colId xmlns:a16="http://schemas.microsoft.com/office/drawing/2014/main" val="4264364648"/>
                    </a:ext>
                  </a:extLst>
                </a:gridCol>
                <a:gridCol w="473517">
                  <a:extLst>
                    <a:ext uri="{9D8B030D-6E8A-4147-A177-3AD203B41FA5}">
                      <a16:colId xmlns:a16="http://schemas.microsoft.com/office/drawing/2014/main" val="1389237547"/>
                    </a:ext>
                  </a:extLst>
                </a:gridCol>
                <a:gridCol w="473517">
                  <a:extLst>
                    <a:ext uri="{9D8B030D-6E8A-4147-A177-3AD203B41FA5}">
                      <a16:colId xmlns:a16="http://schemas.microsoft.com/office/drawing/2014/main" val="3311998121"/>
                    </a:ext>
                  </a:extLst>
                </a:gridCol>
                <a:gridCol w="473517">
                  <a:extLst>
                    <a:ext uri="{9D8B030D-6E8A-4147-A177-3AD203B41FA5}">
                      <a16:colId xmlns:a16="http://schemas.microsoft.com/office/drawing/2014/main" val="2863923136"/>
                    </a:ext>
                  </a:extLst>
                </a:gridCol>
                <a:gridCol w="473517">
                  <a:extLst>
                    <a:ext uri="{9D8B030D-6E8A-4147-A177-3AD203B41FA5}">
                      <a16:colId xmlns:a16="http://schemas.microsoft.com/office/drawing/2014/main" val="597559159"/>
                    </a:ext>
                  </a:extLst>
                </a:gridCol>
                <a:gridCol w="473517">
                  <a:extLst>
                    <a:ext uri="{9D8B030D-6E8A-4147-A177-3AD203B41FA5}">
                      <a16:colId xmlns:a16="http://schemas.microsoft.com/office/drawing/2014/main" val="1146382254"/>
                    </a:ext>
                  </a:extLst>
                </a:gridCol>
                <a:gridCol w="473517">
                  <a:extLst>
                    <a:ext uri="{9D8B030D-6E8A-4147-A177-3AD203B41FA5}">
                      <a16:colId xmlns:a16="http://schemas.microsoft.com/office/drawing/2014/main" val="2088066634"/>
                    </a:ext>
                  </a:extLst>
                </a:gridCol>
                <a:gridCol w="473517">
                  <a:extLst>
                    <a:ext uri="{9D8B030D-6E8A-4147-A177-3AD203B41FA5}">
                      <a16:colId xmlns:a16="http://schemas.microsoft.com/office/drawing/2014/main" val="2950597921"/>
                    </a:ext>
                  </a:extLst>
                </a:gridCol>
                <a:gridCol w="473517">
                  <a:extLst>
                    <a:ext uri="{9D8B030D-6E8A-4147-A177-3AD203B41FA5}">
                      <a16:colId xmlns:a16="http://schemas.microsoft.com/office/drawing/2014/main" val="3082972544"/>
                    </a:ext>
                  </a:extLst>
                </a:gridCol>
                <a:gridCol w="473517">
                  <a:extLst>
                    <a:ext uri="{9D8B030D-6E8A-4147-A177-3AD203B41FA5}">
                      <a16:colId xmlns:a16="http://schemas.microsoft.com/office/drawing/2014/main" val="3988825790"/>
                    </a:ext>
                  </a:extLst>
                </a:gridCol>
                <a:gridCol w="473517">
                  <a:extLst>
                    <a:ext uri="{9D8B030D-6E8A-4147-A177-3AD203B41FA5}">
                      <a16:colId xmlns:a16="http://schemas.microsoft.com/office/drawing/2014/main" val="1727103015"/>
                    </a:ext>
                  </a:extLst>
                </a:gridCol>
                <a:gridCol w="473517">
                  <a:extLst>
                    <a:ext uri="{9D8B030D-6E8A-4147-A177-3AD203B41FA5}">
                      <a16:colId xmlns:a16="http://schemas.microsoft.com/office/drawing/2014/main" val="3365357181"/>
                    </a:ext>
                  </a:extLst>
                </a:gridCol>
                <a:gridCol w="473517">
                  <a:extLst>
                    <a:ext uri="{9D8B030D-6E8A-4147-A177-3AD203B41FA5}">
                      <a16:colId xmlns:a16="http://schemas.microsoft.com/office/drawing/2014/main" val="3510197263"/>
                    </a:ext>
                  </a:extLst>
                </a:gridCol>
                <a:gridCol w="473517">
                  <a:extLst>
                    <a:ext uri="{9D8B030D-6E8A-4147-A177-3AD203B41FA5}">
                      <a16:colId xmlns:a16="http://schemas.microsoft.com/office/drawing/2014/main" val="2360543344"/>
                    </a:ext>
                  </a:extLst>
                </a:gridCol>
                <a:gridCol w="473517">
                  <a:extLst>
                    <a:ext uri="{9D8B030D-6E8A-4147-A177-3AD203B41FA5}">
                      <a16:colId xmlns:a16="http://schemas.microsoft.com/office/drawing/2014/main" val="3914714131"/>
                    </a:ext>
                  </a:extLst>
                </a:gridCol>
                <a:gridCol w="473517">
                  <a:extLst>
                    <a:ext uri="{9D8B030D-6E8A-4147-A177-3AD203B41FA5}">
                      <a16:colId xmlns:a16="http://schemas.microsoft.com/office/drawing/2014/main" val="243288257"/>
                    </a:ext>
                  </a:extLst>
                </a:gridCol>
              </a:tblGrid>
              <a:tr h="363410">
                <a:tc>
                  <a:txBody>
                    <a:bodyPr/>
                    <a:lstStyle/>
                    <a:p>
                      <a:endParaRPr lang="fr-FR" dirty="0"/>
                    </a:p>
                  </a:txBody>
                  <a:tcPr>
                    <a:solidFill>
                      <a:schemeClr val="bg1">
                        <a:lumMod val="85000"/>
                      </a:schemeClr>
                    </a:solidFill>
                  </a:tcPr>
                </a:tc>
                <a:tc>
                  <a:txBody>
                    <a:bodyPr/>
                    <a:lstStyle/>
                    <a:p>
                      <a:endParaRPr lang="fr-FR" dirty="0"/>
                    </a:p>
                  </a:txBody>
                  <a:tcPr>
                    <a:solidFill>
                      <a:schemeClr val="bg1">
                        <a:lumMod val="85000"/>
                      </a:schemeClr>
                    </a:solidFill>
                  </a:tcPr>
                </a:tc>
                <a:tc>
                  <a:txBody>
                    <a:bodyPr/>
                    <a:lstStyle/>
                    <a:p>
                      <a:endParaRPr lang="fr-FR" dirty="0"/>
                    </a:p>
                  </a:txBody>
                  <a:tcPr>
                    <a:solidFill>
                      <a:schemeClr val="bg1">
                        <a:lumMod val="85000"/>
                      </a:schemeClr>
                    </a:solidFill>
                  </a:tcPr>
                </a:tc>
                <a:tc>
                  <a:txBody>
                    <a:bodyPr/>
                    <a:lstStyle/>
                    <a:p>
                      <a:endParaRPr lang="fr-FR" dirty="0"/>
                    </a:p>
                  </a:txBody>
                  <a:tcPr>
                    <a:solidFill>
                      <a:schemeClr val="bg1">
                        <a:lumMod val="85000"/>
                      </a:schemeClr>
                    </a:solidFill>
                  </a:tcPr>
                </a:tc>
                <a:tc>
                  <a:txBody>
                    <a:bodyPr/>
                    <a:lstStyle/>
                    <a:p>
                      <a:endParaRPr lang="fr-FR" dirty="0"/>
                    </a:p>
                  </a:txBody>
                  <a:tcPr>
                    <a:solidFill>
                      <a:schemeClr val="bg1">
                        <a:lumMod val="75000"/>
                      </a:schemeClr>
                    </a:solidFill>
                  </a:tcPr>
                </a:tc>
                <a:tc>
                  <a:txBody>
                    <a:bodyPr/>
                    <a:lstStyle/>
                    <a:p>
                      <a:endParaRPr lang="fr-FR" dirty="0"/>
                    </a:p>
                  </a:txBody>
                  <a:tcPr>
                    <a:solidFill>
                      <a:schemeClr val="bg1">
                        <a:lumMod val="75000"/>
                      </a:schemeClr>
                    </a:solidFill>
                  </a:tcPr>
                </a:tc>
                <a:tc>
                  <a:txBody>
                    <a:bodyPr/>
                    <a:lstStyle/>
                    <a:p>
                      <a:endParaRPr lang="fr-FR" dirty="0"/>
                    </a:p>
                  </a:txBody>
                  <a:tcPr>
                    <a:solidFill>
                      <a:schemeClr val="bg1">
                        <a:lumMod val="75000"/>
                      </a:schemeClr>
                    </a:solidFill>
                  </a:tcPr>
                </a:tc>
                <a:tc>
                  <a:txBody>
                    <a:bodyPr/>
                    <a:lstStyle/>
                    <a:p>
                      <a:endParaRPr lang="fr-FR" dirty="0"/>
                    </a:p>
                  </a:txBody>
                  <a:tcPr>
                    <a:solidFill>
                      <a:schemeClr val="bg1">
                        <a:lumMod val="75000"/>
                      </a:schemeClr>
                    </a:solidFill>
                  </a:tcPr>
                </a:tc>
                <a:tc>
                  <a:txBody>
                    <a:bodyPr/>
                    <a:lstStyle/>
                    <a:p>
                      <a:endParaRPr lang="fr-FR" dirty="0"/>
                    </a:p>
                  </a:txBody>
                  <a:tcPr>
                    <a:solidFill>
                      <a:schemeClr val="accent1">
                        <a:lumMod val="20000"/>
                        <a:lumOff val="80000"/>
                      </a:schemeClr>
                    </a:solidFill>
                  </a:tcPr>
                </a:tc>
                <a:tc>
                  <a:txBody>
                    <a:bodyPr/>
                    <a:lstStyle/>
                    <a:p>
                      <a:endParaRPr lang="fr-FR" dirty="0"/>
                    </a:p>
                  </a:txBody>
                  <a:tcPr>
                    <a:solidFill>
                      <a:schemeClr val="accent1">
                        <a:lumMod val="20000"/>
                        <a:lumOff val="80000"/>
                      </a:schemeClr>
                    </a:solidFill>
                  </a:tcPr>
                </a:tc>
                <a:tc>
                  <a:txBody>
                    <a:bodyPr/>
                    <a:lstStyle/>
                    <a:p>
                      <a:endParaRPr lang="fr-FR" dirty="0"/>
                    </a:p>
                  </a:txBody>
                  <a:tcPr>
                    <a:solidFill>
                      <a:schemeClr val="accent1">
                        <a:lumMod val="20000"/>
                        <a:lumOff val="80000"/>
                      </a:schemeClr>
                    </a:solidFill>
                  </a:tcPr>
                </a:tc>
                <a:tc>
                  <a:txBody>
                    <a:bodyPr/>
                    <a:lstStyle/>
                    <a:p>
                      <a:endParaRPr lang="fr-FR" dirty="0"/>
                    </a:p>
                  </a:txBody>
                  <a:tcPr>
                    <a:solidFill>
                      <a:schemeClr val="accent1">
                        <a:lumMod val="20000"/>
                        <a:lumOff val="80000"/>
                      </a:schemeClr>
                    </a:solidFill>
                  </a:tcPr>
                </a:tc>
                <a:tc>
                  <a:txBody>
                    <a:bodyPr/>
                    <a:lstStyle/>
                    <a:p>
                      <a:endParaRPr lang="fr-FR" dirty="0"/>
                    </a:p>
                  </a:txBody>
                  <a:tcPr>
                    <a:solidFill>
                      <a:schemeClr val="accent1">
                        <a:lumMod val="40000"/>
                        <a:lumOff val="60000"/>
                      </a:schemeClr>
                    </a:solidFill>
                  </a:tcPr>
                </a:tc>
                <a:tc>
                  <a:txBody>
                    <a:bodyPr/>
                    <a:lstStyle/>
                    <a:p>
                      <a:endParaRPr lang="fr-FR" dirty="0"/>
                    </a:p>
                  </a:txBody>
                  <a:tcPr>
                    <a:solidFill>
                      <a:schemeClr val="accent1">
                        <a:lumMod val="40000"/>
                        <a:lumOff val="60000"/>
                      </a:schemeClr>
                    </a:solidFill>
                  </a:tcPr>
                </a:tc>
                <a:tc>
                  <a:txBody>
                    <a:bodyPr/>
                    <a:lstStyle/>
                    <a:p>
                      <a:endParaRPr lang="fr-FR" dirty="0"/>
                    </a:p>
                  </a:txBody>
                  <a:tcPr>
                    <a:solidFill>
                      <a:schemeClr val="accent1">
                        <a:lumMod val="40000"/>
                        <a:lumOff val="60000"/>
                      </a:schemeClr>
                    </a:solidFill>
                  </a:tcPr>
                </a:tc>
                <a:tc>
                  <a:txBody>
                    <a:bodyPr/>
                    <a:lstStyle/>
                    <a:p>
                      <a:endParaRPr lang="fr-FR" dirty="0"/>
                    </a:p>
                  </a:txBody>
                  <a:tcPr>
                    <a:solidFill>
                      <a:schemeClr val="accent1">
                        <a:lumMod val="40000"/>
                        <a:lumOff val="60000"/>
                      </a:schemeClr>
                    </a:solidFill>
                  </a:tcPr>
                </a:tc>
                <a:tc>
                  <a:txBody>
                    <a:bodyPr/>
                    <a:lstStyle/>
                    <a:p>
                      <a:endParaRPr lang="fr-FR" dirty="0"/>
                    </a:p>
                  </a:txBody>
                  <a:tcPr>
                    <a:solidFill>
                      <a:schemeClr val="accent1">
                        <a:lumMod val="60000"/>
                        <a:lumOff val="40000"/>
                      </a:schemeClr>
                    </a:solidFill>
                  </a:tcPr>
                </a:tc>
                <a:tc>
                  <a:txBody>
                    <a:bodyPr/>
                    <a:lstStyle/>
                    <a:p>
                      <a:endParaRPr lang="fr-FR" dirty="0"/>
                    </a:p>
                  </a:txBody>
                  <a:tcPr>
                    <a:solidFill>
                      <a:schemeClr val="accent1">
                        <a:lumMod val="60000"/>
                        <a:lumOff val="40000"/>
                      </a:schemeClr>
                    </a:solidFill>
                  </a:tcPr>
                </a:tc>
                <a:tc>
                  <a:txBody>
                    <a:bodyPr/>
                    <a:lstStyle/>
                    <a:p>
                      <a:endParaRPr lang="fr-FR" dirty="0"/>
                    </a:p>
                  </a:txBody>
                  <a:tcPr>
                    <a:solidFill>
                      <a:schemeClr val="accent1">
                        <a:lumMod val="60000"/>
                        <a:lumOff val="40000"/>
                      </a:schemeClr>
                    </a:solidFill>
                  </a:tcPr>
                </a:tc>
                <a:tc>
                  <a:txBody>
                    <a:bodyPr/>
                    <a:lstStyle/>
                    <a:p>
                      <a:endParaRPr lang="fr-FR" dirty="0"/>
                    </a:p>
                  </a:txBody>
                  <a:tcPr>
                    <a:solidFill>
                      <a:schemeClr val="accent1">
                        <a:lumMod val="60000"/>
                        <a:lumOff val="40000"/>
                      </a:schemeClr>
                    </a:solidFill>
                  </a:tcPr>
                </a:tc>
                <a:tc>
                  <a:txBody>
                    <a:bodyPr/>
                    <a:lstStyle/>
                    <a:p>
                      <a:endParaRPr lang="fr-FR" dirty="0"/>
                    </a:p>
                  </a:txBody>
                  <a:tcPr>
                    <a:solidFill>
                      <a:schemeClr val="accent1"/>
                    </a:solidFill>
                  </a:tcPr>
                </a:tc>
                <a:tc>
                  <a:txBody>
                    <a:bodyPr/>
                    <a:lstStyle/>
                    <a:p>
                      <a:endParaRPr lang="fr-FR" dirty="0"/>
                    </a:p>
                  </a:txBody>
                  <a:tcPr>
                    <a:solidFill>
                      <a:schemeClr val="accent1"/>
                    </a:solidFill>
                  </a:tcPr>
                </a:tc>
                <a:tc>
                  <a:txBody>
                    <a:bodyPr/>
                    <a:lstStyle/>
                    <a:p>
                      <a:endParaRPr lang="fr-FR" dirty="0"/>
                    </a:p>
                  </a:txBody>
                  <a:tcPr>
                    <a:solidFill>
                      <a:schemeClr val="accent1"/>
                    </a:solidFill>
                  </a:tcPr>
                </a:tc>
                <a:tc>
                  <a:txBody>
                    <a:bodyPr/>
                    <a:lstStyle/>
                    <a:p>
                      <a:endParaRPr lang="fr-FR" dirty="0"/>
                    </a:p>
                  </a:txBody>
                  <a:tcPr>
                    <a:solidFill>
                      <a:schemeClr val="accent1"/>
                    </a:solidFill>
                  </a:tcPr>
                </a:tc>
                <a:extLst>
                  <a:ext uri="{0D108BD9-81ED-4DB2-BD59-A6C34878D82A}">
                    <a16:rowId xmlns:a16="http://schemas.microsoft.com/office/drawing/2014/main" val="265922900"/>
                  </a:ext>
                </a:extLst>
              </a:tr>
            </a:tbl>
          </a:graphicData>
        </a:graphic>
      </p:graphicFrame>
      <p:sp>
        <p:nvSpPr>
          <p:cNvPr id="7" name="Arrow: Striped Right 6">
            <a:extLst>
              <a:ext uri="{FF2B5EF4-FFF2-40B4-BE49-F238E27FC236}">
                <a16:creationId xmlns:a16="http://schemas.microsoft.com/office/drawing/2014/main" id="{20B649BB-490F-4B0E-9B8A-A8A131C6DA6C}"/>
              </a:ext>
            </a:extLst>
          </p:cNvPr>
          <p:cNvSpPr/>
          <p:nvPr/>
        </p:nvSpPr>
        <p:spPr>
          <a:xfrm>
            <a:off x="11443316" y="2592285"/>
            <a:ext cx="541533" cy="65695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Straight Connector 9">
            <a:extLst>
              <a:ext uri="{FF2B5EF4-FFF2-40B4-BE49-F238E27FC236}">
                <a16:creationId xmlns:a16="http://schemas.microsoft.com/office/drawing/2014/main" id="{D62FAA96-CFFB-4D29-AA1F-D3BD3981BA0D}"/>
              </a:ext>
            </a:extLst>
          </p:cNvPr>
          <p:cNvCxnSpPr/>
          <p:nvPr/>
        </p:nvCxnSpPr>
        <p:spPr>
          <a:xfrm>
            <a:off x="123298" y="2539594"/>
            <a:ext cx="0" cy="2130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83305F-AFDA-4FBF-8470-41BF4CFA2519}"/>
              </a:ext>
            </a:extLst>
          </p:cNvPr>
          <p:cNvCxnSpPr/>
          <p:nvPr/>
        </p:nvCxnSpPr>
        <p:spPr>
          <a:xfrm>
            <a:off x="2008243" y="2541075"/>
            <a:ext cx="0" cy="2130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E882D49-CDF8-47E1-96C1-A0FD7A660A9B}"/>
              </a:ext>
            </a:extLst>
          </p:cNvPr>
          <p:cNvCxnSpPr/>
          <p:nvPr/>
        </p:nvCxnSpPr>
        <p:spPr>
          <a:xfrm>
            <a:off x="3893347" y="2538113"/>
            <a:ext cx="0" cy="2130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2ACB7B5-3652-4C1E-A9E9-B90556EBC73E}"/>
              </a:ext>
            </a:extLst>
          </p:cNvPr>
          <p:cNvCxnSpPr/>
          <p:nvPr/>
        </p:nvCxnSpPr>
        <p:spPr>
          <a:xfrm>
            <a:off x="5796048" y="2539594"/>
            <a:ext cx="0" cy="2130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DA4FF5E-1E11-4933-8A6C-5E8858333FC9}"/>
              </a:ext>
            </a:extLst>
          </p:cNvPr>
          <p:cNvCxnSpPr/>
          <p:nvPr/>
        </p:nvCxnSpPr>
        <p:spPr>
          <a:xfrm>
            <a:off x="7697428" y="2540169"/>
            <a:ext cx="0" cy="2130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8CC5C82-36E9-4E8C-A486-83247957C85E}"/>
              </a:ext>
            </a:extLst>
          </p:cNvPr>
          <p:cNvCxnSpPr/>
          <p:nvPr/>
        </p:nvCxnSpPr>
        <p:spPr>
          <a:xfrm>
            <a:off x="9591251" y="2541650"/>
            <a:ext cx="0" cy="21306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B980F3C-1FCE-4E7D-976B-50C267C43C47}"/>
              </a:ext>
            </a:extLst>
          </p:cNvPr>
          <p:cNvSpPr txBox="1"/>
          <p:nvPr/>
        </p:nvSpPr>
        <p:spPr>
          <a:xfrm>
            <a:off x="-81149" y="2247981"/>
            <a:ext cx="772356" cy="338554"/>
          </a:xfrm>
          <a:prstGeom prst="rect">
            <a:avLst/>
          </a:prstGeom>
          <a:noFill/>
        </p:spPr>
        <p:txBody>
          <a:bodyPr wrap="square" rtlCol="0">
            <a:spAutoFit/>
          </a:bodyPr>
          <a:lstStyle/>
          <a:p>
            <a:r>
              <a:rPr lang="fr-FR" sz="1600" b="1" dirty="0"/>
              <a:t>Février</a:t>
            </a:r>
          </a:p>
        </p:txBody>
      </p:sp>
      <p:sp>
        <p:nvSpPr>
          <p:cNvPr id="17" name="TextBox 16">
            <a:extLst>
              <a:ext uri="{FF2B5EF4-FFF2-40B4-BE49-F238E27FC236}">
                <a16:creationId xmlns:a16="http://schemas.microsoft.com/office/drawing/2014/main" id="{BBD2247C-086C-4796-B6C6-350D725EFACD}"/>
              </a:ext>
            </a:extLst>
          </p:cNvPr>
          <p:cNvSpPr txBox="1"/>
          <p:nvPr/>
        </p:nvSpPr>
        <p:spPr>
          <a:xfrm>
            <a:off x="1722251" y="2247981"/>
            <a:ext cx="772356" cy="338554"/>
          </a:xfrm>
          <a:prstGeom prst="rect">
            <a:avLst/>
          </a:prstGeom>
          <a:noFill/>
        </p:spPr>
        <p:txBody>
          <a:bodyPr wrap="square" rtlCol="0">
            <a:spAutoFit/>
          </a:bodyPr>
          <a:lstStyle/>
          <a:p>
            <a:r>
              <a:rPr lang="fr-FR" sz="1600" b="1" dirty="0"/>
              <a:t>Mars</a:t>
            </a:r>
          </a:p>
        </p:txBody>
      </p:sp>
      <p:sp>
        <p:nvSpPr>
          <p:cNvPr id="18" name="TextBox 17">
            <a:extLst>
              <a:ext uri="{FF2B5EF4-FFF2-40B4-BE49-F238E27FC236}">
                <a16:creationId xmlns:a16="http://schemas.microsoft.com/office/drawing/2014/main" id="{60696965-347D-44DE-9F88-CF83EC4B0339}"/>
              </a:ext>
            </a:extLst>
          </p:cNvPr>
          <p:cNvSpPr txBox="1"/>
          <p:nvPr/>
        </p:nvSpPr>
        <p:spPr>
          <a:xfrm>
            <a:off x="3604892" y="2247981"/>
            <a:ext cx="593687" cy="338554"/>
          </a:xfrm>
          <a:prstGeom prst="rect">
            <a:avLst/>
          </a:prstGeom>
          <a:noFill/>
        </p:spPr>
        <p:txBody>
          <a:bodyPr wrap="square" rtlCol="0">
            <a:spAutoFit/>
          </a:bodyPr>
          <a:lstStyle/>
          <a:p>
            <a:r>
              <a:rPr lang="fr-FR" sz="1600" b="1" dirty="0"/>
              <a:t>Avril</a:t>
            </a:r>
          </a:p>
        </p:txBody>
      </p:sp>
      <p:sp>
        <p:nvSpPr>
          <p:cNvPr id="19" name="TextBox 18">
            <a:extLst>
              <a:ext uri="{FF2B5EF4-FFF2-40B4-BE49-F238E27FC236}">
                <a16:creationId xmlns:a16="http://schemas.microsoft.com/office/drawing/2014/main" id="{6578FB5E-2DF4-4605-95D2-B09861EDF0BD}"/>
              </a:ext>
            </a:extLst>
          </p:cNvPr>
          <p:cNvSpPr txBox="1"/>
          <p:nvPr/>
        </p:nvSpPr>
        <p:spPr>
          <a:xfrm>
            <a:off x="5532582" y="2247981"/>
            <a:ext cx="548620" cy="338554"/>
          </a:xfrm>
          <a:prstGeom prst="rect">
            <a:avLst/>
          </a:prstGeom>
          <a:noFill/>
        </p:spPr>
        <p:txBody>
          <a:bodyPr wrap="square" rtlCol="0">
            <a:spAutoFit/>
          </a:bodyPr>
          <a:lstStyle/>
          <a:p>
            <a:r>
              <a:rPr lang="fr-FR" sz="1600" b="1" dirty="0"/>
              <a:t>Mai</a:t>
            </a:r>
          </a:p>
        </p:txBody>
      </p:sp>
      <p:sp>
        <p:nvSpPr>
          <p:cNvPr id="20" name="TextBox 19">
            <a:extLst>
              <a:ext uri="{FF2B5EF4-FFF2-40B4-BE49-F238E27FC236}">
                <a16:creationId xmlns:a16="http://schemas.microsoft.com/office/drawing/2014/main" id="{48344FA7-875F-4703-8C2E-558CABDF923E}"/>
              </a:ext>
            </a:extLst>
          </p:cNvPr>
          <p:cNvSpPr txBox="1"/>
          <p:nvPr/>
        </p:nvSpPr>
        <p:spPr>
          <a:xfrm>
            <a:off x="7450717" y="2243401"/>
            <a:ext cx="532715" cy="338554"/>
          </a:xfrm>
          <a:prstGeom prst="rect">
            <a:avLst/>
          </a:prstGeom>
          <a:noFill/>
        </p:spPr>
        <p:txBody>
          <a:bodyPr wrap="square" rtlCol="0">
            <a:spAutoFit/>
          </a:bodyPr>
          <a:lstStyle/>
          <a:p>
            <a:r>
              <a:rPr lang="fr-FR" sz="1600" b="1" dirty="0"/>
              <a:t>Juin</a:t>
            </a:r>
          </a:p>
        </p:txBody>
      </p:sp>
      <p:sp>
        <p:nvSpPr>
          <p:cNvPr id="21" name="TextBox 20">
            <a:extLst>
              <a:ext uri="{FF2B5EF4-FFF2-40B4-BE49-F238E27FC236}">
                <a16:creationId xmlns:a16="http://schemas.microsoft.com/office/drawing/2014/main" id="{C6F9CFAA-CEDC-468A-BD6E-300D003B717A}"/>
              </a:ext>
            </a:extLst>
          </p:cNvPr>
          <p:cNvSpPr txBox="1"/>
          <p:nvPr/>
        </p:nvSpPr>
        <p:spPr>
          <a:xfrm>
            <a:off x="9289629" y="2243401"/>
            <a:ext cx="772356" cy="338554"/>
          </a:xfrm>
          <a:prstGeom prst="rect">
            <a:avLst/>
          </a:prstGeom>
          <a:noFill/>
        </p:spPr>
        <p:txBody>
          <a:bodyPr wrap="square" rtlCol="0">
            <a:spAutoFit/>
          </a:bodyPr>
          <a:lstStyle/>
          <a:p>
            <a:r>
              <a:rPr lang="fr-FR" sz="1600" b="1" dirty="0"/>
              <a:t>Juillet</a:t>
            </a:r>
          </a:p>
        </p:txBody>
      </p:sp>
      <p:cxnSp>
        <p:nvCxnSpPr>
          <p:cNvPr id="23" name="Straight Connector 22">
            <a:extLst>
              <a:ext uri="{FF2B5EF4-FFF2-40B4-BE49-F238E27FC236}">
                <a16:creationId xmlns:a16="http://schemas.microsoft.com/office/drawing/2014/main" id="{875659BE-341A-41AA-ACA0-D5BEEB3CC9F9}"/>
              </a:ext>
            </a:extLst>
          </p:cNvPr>
          <p:cNvCxnSpPr/>
          <p:nvPr/>
        </p:nvCxnSpPr>
        <p:spPr>
          <a:xfrm>
            <a:off x="11474171" y="2551386"/>
            <a:ext cx="0" cy="21306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AC637E2-3AA5-43B0-8B8C-306505ABF4CC}"/>
              </a:ext>
            </a:extLst>
          </p:cNvPr>
          <p:cNvSpPr txBox="1"/>
          <p:nvPr/>
        </p:nvSpPr>
        <p:spPr>
          <a:xfrm>
            <a:off x="11137040" y="2253137"/>
            <a:ext cx="647019" cy="338554"/>
          </a:xfrm>
          <a:prstGeom prst="rect">
            <a:avLst/>
          </a:prstGeom>
          <a:noFill/>
        </p:spPr>
        <p:txBody>
          <a:bodyPr wrap="square" rtlCol="0">
            <a:spAutoFit/>
          </a:bodyPr>
          <a:lstStyle/>
          <a:p>
            <a:r>
              <a:rPr lang="fr-FR" sz="1600" b="1" dirty="0"/>
              <a:t>Août</a:t>
            </a:r>
          </a:p>
        </p:txBody>
      </p:sp>
      <p:sp>
        <p:nvSpPr>
          <p:cNvPr id="25" name="Rectangle 24">
            <a:extLst>
              <a:ext uri="{FF2B5EF4-FFF2-40B4-BE49-F238E27FC236}">
                <a16:creationId xmlns:a16="http://schemas.microsoft.com/office/drawing/2014/main" id="{A5A24718-5296-43E3-96F2-342162605B9C}"/>
              </a:ext>
            </a:extLst>
          </p:cNvPr>
          <p:cNvSpPr/>
          <p:nvPr/>
        </p:nvSpPr>
        <p:spPr>
          <a:xfrm>
            <a:off x="88179" y="3123916"/>
            <a:ext cx="932753" cy="22296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CD - Et 1</a:t>
            </a:r>
          </a:p>
        </p:txBody>
      </p:sp>
      <p:sp>
        <p:nvSpPr>
          <p:cNvPr id="66" name="Rectangle 65">
            <a:extLst>
              <a:ext uri="{FF2B5EF4-FFF2-40B4-BE49-F238E27FC236}">
                <a16:creationId xmlns:a16="http://schemas.microsoft.com/office/drawing/2014/main" id="{86244C17-2215-4875-8071-166F1479AC9E}"/>
              </a:ext>
            </a:extLst>
          </p:cNvPr>
          <p:cNvSpPr/>
          <p:nvPr/>
        </p:nvSpPr>
        <p:spPr>
          <a:xfrm>
            <a:off x="1029276" y="3406221"/>
            <a:ext cx="1881695" cy="22941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CD - Et 2</a:t>
            </a:r>
          </a:p>
        </p:txBody>
      </p:sp>
      <p:sp>
        <p:nvSpPr>
          <p:cNvPr id="67" name="Rectangle 66">
            <a:extLst>
              <a:ext uri="{FF2B5EF4-FFF2-40B4-BE49-F238E27FC236}">
                <a16:creationId xmlns:a16="http://schemas.microsoft.com/office/drawing/2014/main" id="{63ACA753-FCD8-4EE2-90A1-6116DA17136F}"/>
              </a:ext>
            </a:extLst>
          </p:cNvPr>
          <p:cNvSpPr/>
          <p:nvPr/>
        </p:nvSpPr>
        <p:spPr>
          <a:xfrm>
            <a:off x="2920688" y="3680501"/>
            <a:ext cx="2830358" cy="23051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DP - Et 3</a:t>
            </a:r>
          </a:p>
        </p:txBody>
      </p:sp>
      <p:sp>
        <p:nvSpPr>
          <p:cNvPr id="68" name="Rectangle 67">
            <a:extLst>
              <a:ext uri="{FF2B5EF4-FFF2-40B4-BE49-F238E27FC236}">
                <a16:creationId xmlns:a16="http://schemas.microsoft.com/office/drawing/2014/main" id="{477AF057-39CD-45DB-8483-5B674702CD7F}"/>
              </a:ext>
            </a:extLst>
          </p:cNvPr>
          <p:cNvSpPr/>
          <p:nvPr/>
        </p:nvSpPr>
        <p:spPr>
          <a:xfrm>
            <a:off x="4808789" y="4267897"/>
            <a:ext cx="3775527" cy="23051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DP - Et 5</a:t>
            </a:r>
          </a:p>
        </p:txBody>
      </p:sp>
      <p:sp>
        <p:nvSpPr>
          <p:cNvPr id="69" name="Rectangle 68">
            <a:extLst>
              <a:ext uri="{FF2B5EF4-FFF2-40B4-BE49-F238E27FC236}">
                <a16:creationId xmlns:a16="http://schemas.microsoft.com/office/drawing/2014/main" id="{BE5815D0-1BC9-4773-A64A-83A78F78C5C3}"/>
              </a:ext>
            </a:extLst>
          </p:cNvPr>
          <p:cNvSpPr/>
          <p:nvPr/>
        </p:nvSpPr>
        <p:spPr>
          <a:xfrm>
            <a:off x="2922854" y="3978185"/>
            <a:ext cx="5661462" cy="23051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CM - Et 4 A</a:t>
            </a:r>
          </a:p>
        </p:txBody>
      </p:sp>
      <p:sp>
        <p:nvSpPr>
          <p:cNvPr id="70" name="Rectangle 69">
            <a:extLst>
              <a:ext uri="{FF2B5EF4-FFF2-40B4-BE49-F238E27FC236}">
                <a16:creationId xmlns:a16="http://schemas.microsoft.com/office/drawing/2014/main" id="{A70BA996-EAEB-4650-AECD-B05F0D47425D}"/>
              </a:ext>
            </a:extLst>
          </p:cNvPr>
          <p:cNvSpPr/>
          <p:nvPr/>
        </p:nvSpPr>
        <p:spPr>
          <a:xfrm>
            <a:off x="8584289" y="4569002"/>
            <a:ext cx="1907406" cy="23051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DP - Et 6</a:t>
            </a:r>
          </a:p>
        </p:txBody>
      </p:sp>
      <p:sp>
        <p:nvSpPr>
          <p:cNvPr id="72" name="Rectangle 71">
            <a:extLst>
              <a:ext uri="{FF2B5EF4-FFF2-40B4-BE49-F238E27FC236}">
                <a16:creationId xmlns:a16="http://schemas.microsoft.com/office/drawing/2014/main" id="{6E388FC1-D99D-450A-B49B-9AA33ED988BD}"/>
              </a:ext>
            </a:extLst>
          </p:cNvPr>
          <p:cNvSpPr/>
          <p:nvPr/>
        </p:nvSpPr>
        <p:spPr>
          <a:xfrm>
            <a:off x="10494342" y="4892514"/>
            <a:ext cx="949750" cy="2299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DP - Et 7</a:t>
            </a:r>
          </a:p>
        </p:txBody>
      </p:sp>
      <p:sp>
        <p:nvSpPr>
          <p:cNvPr id="75" name="Rectangle 74">
            <a:extLst>
              <a:ext uri="{FF2B5EF4-FFF2-40B4-BE49-F238E27FC236}">
                <a16:creationId xmlns:a16="http://schemas.microsoft.com/office/drawing/2014/main" id="{9181E237-4CEC-4CD2-929B-0C5D50C14130}"/>
              </a:ext>
            </a:extLst>
          </p:cNvPr>
          <p:cNvSpPr/>
          <p:nvPr/>
        </p:nvSpPr>
        <p:spPr>
          <a:xfrm>
            <a:off x="5751045" y="3976885"/>
            <a:ext cx="2834375" cy="23051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CM - Et 4 B</a:t>
            </a:r>
          </a:p>
        </p:txBody>
      </p:sp>
      <p:sp>
        <p:nvSpPr>
          <p:cNvPr id="76" name="Rectangle 75">
            <a:extLst>
              <a:ext uri="{FF2B5EF4-FFF2-40B4-BE49-F238E27FC236}">
                <a16:creationId xmlns:a16="http://schemas.microsoft.com/office/drawing/2014/main" id="{195FBE9D-5EFE-4DA7-B0E2-CF4CDD130ACF}"/>
              </a:ext>
            </a:extLst>
          </p:cNvPr>
          <p:cNvSpPr/>
          <p:nvPr/>
        </p:nvSpPr>
        <p:spPr>
          <a:xfrm>
            <a:off x="8585801" y="3976885"/>
            <a:ext cx="2858292" cy="23309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CM - Et 4 C</a:t>
            </a:r>
          </a:p>
        </p:txBody>
      </p:sp>
      <p:sp>
        <p:nvSpPr>
          <p:cNvPr id="77" name="Rectangle 76">
            <a:extLst>
              <a:ext uri="{FF2B5EF4-FFF2-40B4-BE49-F238E27FC236}">
                <a16:creationId xmlns:a16="http://schemas.microsoft.com/office/drawing/2014/main" id="{19FA3F18-F67E-4E33-A0F9-06C78E70A5FA}"/>
              </a:ext>
            </a:extLst>
          </p:cNvPr>
          <p:cNvSpPr/>
          <p:nvPr/>
        </p:nvSpPr>
        <p:spPr>
          <a:xfrm>
            <a:off x="10493528" y="5122414"/>
            <a:ext cx="949750" cy="2299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CM - Et 7</a:t>
            </a:r>
          </a:p>
        </p:txBody>
      </p:sp>
      <p:sp>
        <p:nvSpPr>
          <p:cNvPr id="78" name="Arrow: Chevron 77">
            <a:extLst>
              <a:ext uri="{FF2B5EF4-FFF2-40B4-BE49-F238E27FC236}">
                <a16:creationId xmlns:a16="http://schemas.microsoft.com/office/drawing/2014/main" id="{918F245A-FD14-4DEA-9F37-DF4BA4F0261F}"/>
              </a:ext>
            </a:extLst>
          </p:cNvPr>
          <p:cNvSpPr/>
          <p:nvPr/>
        </p:nvSpPr>
        <p:spPr>
          <a:xfrm>
            <a:off x="11464764" y="4892514"/>
            <a:ext cx="318014" cy="229900"/>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79" name="Arrow: Chevron 78">
            <a:extLst>
              <a:ext uri="{FF2B5EF4-FFF2-40B4-BE49-F238E27FC236}">
                <a16:creationId xmlns:a16="http://schemas.microsoft.com/office/drawing/2014/main" id="{BF623530-6F4E-4F0E-81B4-E9D2D72D2058}"/>
              </a:ext>
            </a:extLst>
          </p:cNvPr>
          <p:cNvSpPr/>
          <p:nvPr/>
        </p:nvSpPr>
        <p:spPr>
          <a:xfrm>
            <a:off x="11448489" y="5124815"/>
            <a:ext cx="318014" cy="229900"/>
          </a:xfrm>
          <a:prstGeom prst="chevr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graphicFrame>
        <p:nvGraphicFramePr>
          <p:cNvPr id="86" name="Table 86">
            <a:extLst>
              <a:ext uri="{FF2B5EF4-FFF2-40B4-BE49-F238E27FC236}">
                <a16:creationId xmlns:a16="http://schemas.microsoft.com/office/drawing/2014/main" id="{9E015842-30D0-49A6-ACB2-633ED59EED56}"/>
              </a:ext>
            </a:extLst>
          </p:cNvPr>
          <p:cNvGraphicFramePr>
            <a:graphicFrameLocks noGrp="1"/>
          </p:cNvGraphicFramePr>
          <p:nvPr>
            <p:extLst>
              <p:ext uri="{D42A27DB-BD31-4B8C-83A1-F6EECF244321}">
                <p14:modId xmlns:p14="http://schemas.microsoft.com/office/powerpoint/2010/main" val="2659487"/>
              </p:ext>
            </p:extLst>
          </p:nvPr>
        </p:nvGraphicFramePr>
        <p:xfrm>
          <a:off x="85419" y="5258839"/>
          <a:ext cx="5665620" cy="370840"/>
        </p:xfrm>
        <a:graphic>
          <a:graphicData uri="http://schemas.openxmlformats.org/drawingml/2006/table">
            <a:tbl>
              <a:tblPr firstRow="1" bandRow="1">
                <a:tableStyleId>{5C22544A-7EE6-4342-B048-85BDC9FD1C3A}</a:tableStyleId>
              </a:tblPr>
              <a:tblGrid>
                <a:gridCol w="472135">
                  <a:extLst>
                    <a:ext uri="{9D8B030D-6E8A-4147-A177-3AD203B41FA5}">
                      <a16:colId xmlns:a16="http://schemas.microsoft.com/office/drawing/2014/main" val="1735447784"/>
                    </a:ext>
                  </a:extLst>
                </a:gridCol>
                <a:gridCol w="472135">
                  <a:extLst>
                    <a:ext uri="{9D8B030D-6E8A-4147-A177-3AD203B41FA5}">
                      <a16:colId xmlns:a16="http://schemas.microsoft.com/office/drawing/2014/main" val="3519776167"/>
                    </a:ext>
                  </a:extLst>
                </a:gridCol>
                <a:gridCol w="472135">
                  <a:extLst>
                    <a:ext uri="{9D8B030D-6E8A-4147-A177-3AD203B41FA5}">
                      <a16:colId xmlns:a16="http://schemas.microsoft.com/office/drawing/2014/main" val="1083324320"/>
                    </a:ext>
                  </a:extLst>
                </a:gridCol>
                <a:gridCol w="472135">
                  <a:extLst>
                    <a:ext uri="{9D8B030D-6E8A-4147-A177-3AD203B41FA5}">
                      <a16:colId xmlns:a16="http://schemas.microsoft.com/office/drawing/2014/main" val="4086274707"/>
                    </a:ext>
                  </a:extLst>
                </a:gridCol>
                <a:gridCol w="472135">
                  <a:extLst>
                    <a:ext uri="{9D8B030D-6E8A-4147-A177-3AD203B41FA5}">
                      <a16:colId xmlns:a16="http://schemas.microsoft.com/office/drawing/2014/main" val="4047526128"/>
                    </a:ext>
                  </a:extLst>
                </a:gridCol>
                <a:gridCol w="472135">
                  <a:extLst>
                    <a:ext uri="{9D8B030D-6E8A-4147-A177-3AD203B41FA5}">
                      <a16:colId xmlns:a16="http://schemas.microsoft.com/office/drawing/2014/main" val="3595381230"/>
                    </a:ext>
                  </a:extLst>
                </a:gridCol>
                <a:gridCol w="472135">
                  <a:extLst>
                    <a:ext uri="{9D8B030D-6E8A-4147-A177-3AD203B41FA5}">
                      <a16:colId xmlns:a16="http://schemas.microsoft.com/office/drawing/2014/main" val="444723"/>
                    </a:ext>
                  </a:extLst>
                </a:gridCol>
                <a:gridCol w="472135">
                  <a:extLst>
                    <a:ext uri="{9D8B030D-6E8A-4147-A177-3AD203B41FA5}">
                      <a16:colId xmlns:a16="http://schemas.microsoft.com/office/drawing/2014/main" val="4219267157"/>
                    </a:ext>
                  </a:extLst>
                </a:gridCol>
                <a:gridCol w="472135">
                  <a:extLst>
                    <a:ext uri="{9D8B030D-6E8A-4147-A177-3AD203B41FA5}">
                      <a16:colId xmlns:a16="http://schemas.microsoft.com/office/drawing/2014/main" val="1999181329"/>
                    </a:ext>
                  </a:extLst>
                </a:gridCol>
                <a:gridCol w="472135">
                  <a:extLst>
                    <a:ext uri="{9D8B030D-6E8A-4147-A177-3AD203B41FA5}">
                      <a16:colId xmlns:a16="http://schemas.microsoft.com/office/drawing/2014/main" val="377694197"/>
                    </a:ext>
                  </a:extLst>
                </a:gridCol>
                <a:gridCol w="472135">
                  <a:extLst>
                    <a:ext uri="{9D8B030D-6E8A-4147-A177-3AD203B41FA5}">
                      <a16:colId xmlns:a16="http://schemas.microsoft.com/office/drawing/2014/main" val="3340125841"/>
                    </a:ext>
                  </a:extLst>
                </a:gridCol>
                <a:gridCol w="472135">
                  <a:extLst>
                    <a:ext uri="{9D8B030D-6E8A-4147-A177-3AD203B41FA5}">
                      <a16:colId xmlns:a16="http://schemas.microsoft.com/office/drawing/2014/main" val="404117050"/>
                    </a:ext>
                  </a:extLst>
                </a:gridCol>
              </a:tblGrid>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19855923"/>
                  </a:ext>
                </a:extLst>
              </a:tr>
            </a:tbl>
          </a:graphicData>
        </a:graphic>
      </p:graphicFrame>
      <p:sp>
        <p:nvSpPr>
          <p:cNvPr id="87" name="Arrow: Striped Right 86">
            <a:extLst>
              <a:ext uri="{FF2B5EF4-FFF2-40B4-BE49-F238E27FC236}">
                <a16:creationId xmlns:a16="http://schemas.microsoft.com/office/drawing/2014/main" id="{983ABBEC-25DD-472A-9C31-C43576A092EA}"/>
              </a:ext>
            </a:extLst>
          </p:cNvPr>
          <p:cNvSpPr/>
          <p:nvPr/>
        </p:nvSpPr>
        <p:spPr>
          <a:xfrm>
            <a:off x="5752043" y="5102999"/>
            <a:ext cx="541533" cy="65695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Straight Connector 87">
            <a:extLst>
              <a:ext uri="{FF2B5EF4-FFF2-40B4-BE49-F238E27FC236}">
                <a16:creationId xmlns:a16="http://schemas.microsoft.com/office/drawing/2014/main" id="{50B8D839-09FC-4D2B-BAB8-89E314C00E60}"/>
              </a:ext>
            </a:extLst>
          </p:cNvPr>
          <p:cNvCxnSpPr/>
          <p:nvPr/>
        </p:nvCxnSpPr>
        <p:spPr>
          <a:xfrm>
            <a:off x="122728" y="5054026"/>
            <a:ext cx="0" cy="2130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7A4F6CB-04B4-465B-A173-6681EB7F04CD}"/>
              </a:ext>
            </a:extLst>
          </p:cNvPr>
          <p:cNvCxnSpPr/>
          <p:nvPr/>
        </p:nvCxnSpPr>
        <p:spPr>
          <a:xfrm>
            <a:off x="2006352" y="5054601"/>
            <a:ext cx="0" cy="2130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3B51B62-9A67-4B84-8792-676C43E642C2}"/>
              </a:ext>
            </a:extLst>
          </p:cNvPr>
          <p:cNvCxnSpPr/>
          <p:nvPr/>
        </p:nvCxnSpPr>
        <p:spPr>
          <a:xfrm>
            <a:off x="3891297" y="5056082"/>
            <a:ext cx="0" cy="21306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71E286C-983C-446D-9E30-9CBF7F1C5A6B}"/>
              </a:ext>
            </a:extLst>
          </p:cNvPr>
          <p:cNvSpPr txBox="1"/>
          <p:nvPr/>
        </p:nvSpPr>
        <p:spPr>
          <a:xfrm>
            <a:off x="-42667" y="4747635"/>
            <a:ext cx="651215" cy="338554"/>
          </a:xfrm>
          <a:prstGeom prst="rect">
            <a:avLst/>
          </a:prstGeom>
          <a:noFill/>
        </p:spPr>
        <p:txBody>
          <a:bodyPr wrap="square" rtlCol="0">
            <a:spAutoFit/>
          </a:bodyPr>
          <a:lstStyle/>
          <a:p>
            <a:r>
              <a:rPr lang="fr-FR" sz="1600" b="1" dirty="0"/>
              <a:t>Août</a:t>
            </a:r>
          </a:p>
        </p:txBody>
      </p:sp>
      <p:sp>
        <p:nvSpPr>
          <p:cNvPr id="92" name="TextBox 91">
            <a:extLst>
              <a:ext uri="{FF2B5EF4-FFF2-40B4-BE49-F238E27FC236}">
                <a16:creationId xmlns:a16="http://schemas.microsoft.com/office/drawing/2014/main" id="{A68C6843-ADA4-4544-A9AB-2B2884852209}"/>
              </a:ext>
            </a:extLst>
          </p:cNvPr>
          <p:cNvSpPr txBox="1"/>
          <p:nvPr/>
        </p:nvSpPr>
        <p:spPr>
          <a:xfrm>
            <a:off x="1457999" y="4741620"/>
            <a:ext cx="1128353" cy="338554"/>
          </a:xfrm>
          <a:prstGeom prst="rect">
            <a:avLst/>
          </a:prstGeom>
          <a:noFill/>
        </p:spPr>
        <p:txBody>
          <a:bodyPr wrap="square" rtlCol="0">
            <a:spAutoFit/>
          </a:bodyPr>
          <a:lstStyle/>
          <a:p>
            <a:r>
              <a:rPr lang="fr-FR" sz="1600" b="1" dirty="0"/>
              <a:t>Septembre</a:t>
            </a:r>
          </a:p>
        </p:txBody>
      </p:sp>
      <p:sp>
        <p:nvSpPr>
          <p:cNvPr id="93" name="TextBox 92">
            <a:extLst>
              <a:ext uri="{FF2B5EF4-FFF2-40B4-BE49-F238E27FC236}">
                <a16:creationId xmlns:a16="http://schemas.microsoft.com/office/drawing/2014/main" id="{76E126D0-FC95-4F40-B895-933E46CCAFDF}"/>
              </a:ext>
            </a:extLst>
          </p:cNvPr>
          <p:cNvSpPr txBox="1"/>
          <p:nvPr/>
        </p:nvSpPr>
        <p:spPr>
          <a:xfrm>
            <a:off x="3421260" y="4748947"/>
            <a:ext cx="912889" cy="338554"/>
          </a:xfrm>
          <a:prstGeom prst="rect">
            <a:avLst/>
          </a:prstGeom>
          <a:noFill/>
        </p:spPr>
        <p:txBody>
          <a:bodyPr wrap="square" rtlCol="0">
            <a:spAutoFit/>
          </a:bodyPr>
          <a:lstStyle/>
          <a:p>
            <a:r>
              <a:rPr lang="fr-FR" sz="1600" b="1" dirty="0"/>
              <a:t>Octobre</a:t>
            </a:r>
          </a:p>
        </p:txBody>
      </p:sp>
      <p:cxnSp>
        <p:nvCxnSpPr>
          <p:cNvPr id="94" name="Straight Connector 93">
            <a:extLst>
              <a:ext uri="{FF2B5EF4-FFF2-40B4-BE49-F238E27FC236}">
                <a16:creationId xmlns:a16="http://schemas.microsoft.com/office/drawing/2014/main" id="{DF14F24A-84D5-4EB4-85B2-CDD7F0DB45BA}"/>
              </a:ext>
            </a:extLst>
          </p:cNvPr>
          <p:cNvCxnSpPr/>
          <p:nvPr/>
        </p:nvCxnSpPr>
        <p:spPr>
          <a:xfrm>
            <a:off x="5774217" y="5048062"/>
            <a:ext cx="0" cy="21306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29F340EF-78BF-4863-9365-F645CB0B61D9}"/>
              </a:ext>
            </a:extLst>
          </p:cNvPr>
          <p:cNvSpPr txBox="1"/>
          <p:nvPr/>
        </p:nvSpPr>
        <p:spPr>
          <a:xfrm>
            <a:off x="5312810" y="4741620"/>
            <a:ext cx="1123512" cy="338554"/>
          </a:xfrm>
          <a:prstGeom prst="rect">
            <a:avLst/>
          </a:prstGeom>
          <a:noFill/>
        </p:spPr>
        <p:txBody>
          <a:bodyPr wrap="square" rtlCol="0">
            <a:spAutoFit/>
          </a:bodyPr>
          <a:lstStyle/>
          <a:p>
            <a:r>
              <a:rPr lang="fr-FR" sz="1600" b="1" dirty="0"/>
              <a:t>Novembre</a:t>
            </a:r>
          </a:p>
        </p:txBody>
      </p:sp>
      <p:sp>
        <p:nvSpPr>
          <p:cNvPr id="96" name="Rectangle 95">
            <a:extLst>
              <a:ext uri="{FF2B5EF4-FFF2-40B4-BE49-F238E27FC236}">
                <a16:creationId xmlns:a16="http://schemas.microsoft.com/office/drawing/2014/main" id="{C6D435AB-2D28-4F2A-AE92-5F2910E77D03}"/>
              </a:ext>
            </a:extLst>
          </p:cNvPr>
          <p:cNvSpPr/>
          <p:nvPr/>
        </p:nvSpPr>
        <p:spPr>
          <a:xfrm>
            <a:off x="109410" y="5662889"/>
            <a:ext cx="2799900" cy="22989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DP - Et 7</a:t>
            </a:r>
          </a:p>
        </p:txBody>
      </p:sp>
      <p:sp>
        <p:nvSpPr>
          <p:cNvPr id="97" name="Rectangle 96">
            <a:extLst>
              <a:ext uri="{FF2B5EF4-FFF2-40B4-BE49-F238E27FC236}">
                <a16:creationId xmlns:a16="http://schemas.microsoft.com/office/drawing/2014/main" id="{61E279AE-991F-49EC-94B7-D6DF62EDD8DC}"/>
              </a:ext>
            </a:extLst>
          </p:cNvPr>
          <p:cNvSpPr/>
          <p:nvPr/>
        </p:nvSpPr>
        <p:spPr>
          <a:xfrm>
            <a:off x="108595" y="5892789"/>
            <a:ext cx="2802376" cy="23752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CM - Et 7</a:t>
            </a:r>
          </a:p>
        </p:txBody>
      </p:sp>
      <p:sp>
        <p:nvSpPr>
          <p:cNvPr id="98" name="Rectangle 97">
            <a:extLst>
              <a:ext uri="{FF2B5EF4-FFF2-40B4-BE49-F238E27FC236}">
                <a16:creationId xmlns:a16="http://schemas.microsoft.com/office/drawing/2014/main" id="{0D92C97C-8B95-4A72-BAF3-BDCC815D77E8}"/>
              </a:ext>
            </a:extLst>
          </p:cNvPr>
          <p:cNvSpPr/>
          <p:nvPr/>
        </p:nvSpPr>
        <p:spPr>
          <a:xfrm>
            <a:off x="1965521" y="6258871"/>
            <a:ext cx="3785516" cy="2299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t>CM - Et 8</a:t>
            </a:r>
          </a:p>
        </p:txBody>
      </p:sp>
      <p:sp>
        <p:nvSpPr>
          <p:cNvPr id="99" name="Arrow: Chevron 98">
            <a:extLst>
              <a:ext uri="{FF2B5EF4-FFF2-40B4-BE49-F238E27FC236}">
                <a16:creationId xmlns:a16="http://schemas.microsoft.com/office/drawing/2014/main" id="{AE9B1836-5E99-40A5-97E4-950BBF31A148}"/>
              </a:ext>
            </a:extLst>
          </p:cNvPr>
          <p:cNvSpPr/>
          <p:nvPr/>
        </p:nvSpPr>
        <p:spPr>
          <a:xfrm>
            <a:off x="5761023" y="6258871"/>
            <a:ext cx="318014" cy="229900"/>
          </a:xfrm>
          <a:prstGeom prst="chevr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pic>
        <p:nvPicPr>
          <p:cNvPr id="105" name="Picture 104">
            <a:extLst>
              <a:ext uri="{FF2B5EF4-FFF2-40B4-BE49-F238E27FC236}">
                <a16:creationId xmlns:a16="http://schemas.microsoft.com/office/drawing/2014/main" id="{2A533698-F5D3-4088-9687-732CF2E54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06" name="Picture 105">
            <a:extLst>
              <a:ext uri="{FF2B5EF4-FFF2-40B4-BE49-F238E27FC236}">
                <a16:creationId xmlns:a16="http://schemas.microsoft.com/office/drawing/2014/main" id="{1CB89121-071A-4BA3-879C-ACF500246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7" name="TextBox 106">
            <a:extLst>
              <a:ext uri="{FF2B5EF4-FFF2-40B4-BE49-F238E27FC236}">
                <a16:creationId xmlns:a16="http://schemas.microsoft.com/office/drawing/2014/main" id="{7E80B4A1-85A9-4527-9EBA-8EBD02A799D1}"/>
              </a:ext>
            </a:extLst>
          </p:cNvPr>
          <p:cNvSpPr txBox="1"/>
          <p:nvPr/>
        </p:nvSpPr>
        <p:spPr>
          <a:xfrm>
            <a:off x="4964857" y="1526663"/>
            <a:ext cx="6388574" cy="400110"/>
          </a:xfrm>
          <a:prstGeom prst="rect">
            <a:avLst/>
          </a:prstGeom>
          <a:noFill/>
        </p:spPr>
        <p:txBody>
          <a:bodyPr wrap="square">
            <a:spAutoFit/>
          </a:bodyPr>
          <a:lstStyle/>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5</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Planification du projet ‘‘ Diagramme de Gantt ’’</a:t>
            </a:r>
          </a:p>
        </p:txBody>
      </p:sp>
      <p:pic>
        <p:nvPicPr>
          <p:cNvPr id="109" name="Picture 108">
            <a:extLst>
              <a:ext uri="{FF2B5EF4-FFF2-40B4-BE49-F238E27FC236}">
                <a16:creationId xmlns:a16="http://schemas.microsoft.com/office/drawing/2014/main" id="{60A12D50-60DF-4D9F-AF6D-97715C0EF6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282116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452924" y="2988653"/>
            <a:ext cx="5286145"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 Présentation générale</a:t>
            </a:r>
          </a:p>
        </p:txBody>
      </p:sp>
      <p:sp>
        <p:nvSpPr>
          <p:cNvPr id="9" name="TextBox 8">
            <a:extLst>
              <a:ext uri="{FF2B5EF4-FFF2-40B4-BE49-F238E27FC236}">
                <a16:creationId xmlns:a16="http://schemas.microsoft.com/office/drawing/2014/main" id="{7D227F3D-E1F9-4609-A5F2-4491994A3A2A}"/>
              </a:ext>
            </a:extLst>
          </p:cNvPr>
          <p:cNvSpPr txBox="1"/>
          <p:nvPr/>
        </p:nvSpPr>
        <p:spPr>
          <a:xfrm>
            <a:off x="5341578" y="2447316"/>
            <a:ext cx="150883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Startup </a:t>
            </a:r>
            <a:r>
              <a:rPr lang="fr-FR" sz="2000" b="1" dirty="0">
                <a:latin typeface="Agency FB" panose="020B0503020202020204" pitchFamily="34" charset="0"/>
                <a:cs typeface="Times New Roman" panose="02020603050405020304" pitchFamily="18" charset="0"/>
              </a:rPr>
              <a:t>IRCOS</a:t>
            </a:r>
          </a:p>
        </p:txBody>
      </p:sp>
      <p:sp>
        <p:nvSpPr>
          <p:cNvPr id="10" name="TextBox 9">
            <a:extLst>
              <a:ext uri="{FF2B5EF4-FFF2-40B4-BE49-F238E27FC236}">
                <a16:creationId xmlns:a16="http://schemas.microsoft.com/office/drawing/2014/main" id="{AE13A18D-CAB4-4FEB-B882-CB220F539330}"/>
              </a:ext>
            </a:extLst>
          </p:cNvPr>
          <p:cNvSpPr txBox="1"/>
          <p:nvPr/>
        </p:nvSpPr>
        <p:spPr>
          <a:xfrm>
            <a:off x="3108719" y="1844424"/>
            <a:ext cx="5974558" cy="461665"/>
          </a:xfrm>
          <a:prstGeom prst="rect">
            <a:avLst/>
          </a:prstGeom>
          <a:noFill/>
        </p:spPr>
        <p:txBody>
          <a:bodyPr wrap="square">
            <a:spAutoFit/>
          </a:bodyPr>
          <a:lstStyle/>
          <a:p>
            <a:r>
              <a:rPr lang="en-US" sz="2400" b="1" i="0" dirty="0">
                <a:effectLst/>
                <a:latin typeface="Agency FB" panose="020B0503020202020204" pitchFamily="34" charset="0"/>
              </a:rPr>
              <a:t>Industrial Research on Robotics and Computer Science</a:t>
            </a:r>
            <a:endParaRPr lang="fr-FR" sz="2400" dirty="0">
              <a:latin typeface="Agency FB" panose="020B0503020202020204" pitchFamily="34" charset="0"/>
            </a:endParaRPr>
          </a:p>
        </p:txBody>
      </p:sp>
      <p:pic>
        <p:nvPicPr>
          <p:cNvPr id="16" name="Picture 15">
            <a:extLst>
              <a:ext uri="{FF2B5EF4-FFF2-40B4-BE49-F238E27FC236}">
                <a16:creationId xmlns:a16="http://schemas.microsoft.com/office/drawing/2014/main" id="{2A26B972-5D0C-4D61-8197-439E4FAFC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7" name="Picture 16">
            <a:extLst>
              <a:ext uri="{FF2B5EF4-FFF2-40B4-BE49-F238E27FC236}">
                <a16:creationId xmlns:a16="http://schemas.microsoft.com/office/drawing/2014/main" id="{0ABD2BBF-D4B0-4F24-BAFF-9005E9EC6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82972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4296375" y="2988653"/>
            <a:ext cx="3599239"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IV. Pôle </a:t>
            </a:r>
            <a:r>
              <a:rPr lang="fr-FR" sz="4000" b="1" dirty="0">
                <a:solidFill>
                  <a:srgbClr val="000000"/>
                </a:solidFill>
                <a:latin typeface="Agency FB" panose="020B0503020202020204" pitchFamily="34" charset="0"/>
                <a:ea typeface="Calibri" panose="020F0502020204030204" pitchFamily="34" charset="0"/>
                <a:cs typeface="Times New Roman" panose="02020603050405020304" pitchFamily="18" charset="0"/>
              </a:rPr>
              <a:t>IR-Sport</a:t>
            </a:r>
          </a:p>
        </p:txBody>
      </p:sp>
      <p:sp>
        <p:nvSpPr>
          <p:cNvPr id="9" name="TextBox 8">
            <a:extLst>
              <a:ext uri="{FF2B5EF4-FFF2-40B4-BE49-F238E27FC236}">
                <a16:creationId xmlns:a16="http://schemas.microsoft.com/office/drawing/2014/main" id="{7D227F3D-E1F9-4609-A5F2-4491994A3A2A}"/>
              </a:ext>
            </a:extLst>
          </p:cNvPr>
          <p:cNvSpPr txBox="1"/>
          <p:nvPr/>
        </p:nvSpPr>
        <p:spPr>
          <a:xfrm>
            <a:off x="5341578" y="2447316"/>
            <a:ext cx="150883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Startup </a:t>
            </a:r>
            <a:r>
              <a:rPr lang="fr-FR" sz="2000" b="1" dirty="0">
                <a:latin typeface="Agency FB" panose="020B0503020202020204" pitchFamily="34" charset="0"/>
                <a:cs typeface="Times New Roman" panose="02020603050405020304" pitchFamily="18" charset="0"/>
              </a:rPr>
              <a:t>IRCOS</a:t>
            </a:r>
          </a:p>
        </p:txBody>
      </p:sp>
      <p:sp>
        <p:nvSpPr>
          <p:cNvPr id="10" name="TextBox 9">
            <a:extLst>
              <a:ext uri="{FF2B5EF4-FFF2-40B4-BE49-F238E27FC236}">
                <a16:creationId xmlns:a16="http://schemas.microsoft.com/office/drawing/2014/main" id="{AE13A18D-CAB4-4FEB-B882-CB220F539330}"/>
              </a:ext>
            </a:extLst>
          </p:cNvPr>
          <p:cNvSpPr txBox="1"/>
          <p:nvPr/>
        </p:nvSpPr>
        <p:spPr>
          <a:xfrm>
            <a:off x="3108719" y="1844424"/>
            <a:ext cx="5974558" cy="461665"/>
          </a:xfrm>
          <a:prstGeom prst="rect">
            <a:avLst/>
          </a:prstGeom>
          <a:noFill/>
        </p:spPr>
        <p:txBody>
          <a:bodyPr wrap="square">
            <a:spAutoFit/>
          </a:bodyPr>
          <a:lstStyle/>
          <a:p>
            <a:r>
              <a:rPr lang="en-US" sz="2400" b="1" i="0" dirty="0">
                <a:effectLst/>
                <a:latin typeface="Agency FB" panose="020B0503020202020204" pitchFamily="34" charset="0"/>
              </a:rPr>
              <a:t>Industrial Research on Robotics and Computer Science</a:t>
            </a:r>
            <a:endParaRPr lang="fr-FR" sz="2400" dirty="0">
              <a:latin typeface="Agency FB" panose="020B0503020202020204" pitchFamily="34" charset="0"/>
            </a:endParaRPr>
          </a:p>
        </p:txBody>
      </p:sp>
      <p:sp>
        <p:nvSpPr>
          <p:cNvPr id="11" name="TextBox 10">
            <a:extLst>
              <a:ext uri="{FF2B5EF4-FFF2-40B4-BE49-F238E27FC236}">
                <a16:creationId xmlns:a16="http://schemas.microsoft.com/office/drawing/2014/main" id="{42F620A6-7553-4D47-96BF-AFC3D815BAE1}"/>
              </a:ext>
            </a:extLst>
          </p:cNvPr>
          <p:cNvSpPr txBox="1"/>
          <p:nvPr/>
        </p:nvSpPr>
        <p:spPr>
          <a:xfrm>
            <a:off x="4846516" y="3926917"/>
            <a:ext cx="2498956" cy="584775"/>
          </a:xfrm>
          <a:prstGeom prst="rect">
            <a:avLst/>
          </a:prstGeom>
          <a:noFill/>
        </p:spPr>
        <p:txBody>
          <a:bodyPr wrap="square">
            <a:spAutoFit/>
          </a:bodyPr>
          <a:lstStyle/>
          <a:p>
            <a:pPr algn="ctr"/>
            <a:r>
              <a:rPr lang="fr-FR" sz="3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3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Start-up </a:t>
            </a:r>
            <a:r>
              <a:rPr lang="fr-FR" sz="3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fr-FR" sz="3200" dirty="0"/>
          </a:p>
        </p:txBody>
      </p:sp>
      <p:pic>
        <p:nvPicPr>
          <p:cNvPr id="14" name="Picture 13">
            <a:extLst>
              <a:ext uri="{FF2B5EF4-FFF2-40B4-BE49-F238E27FC236}">
                <a16:creationId xmlns:a16="http://schemas.microsoft.com/office/drawing/2014/main" id="{E7190915-5C92-4DFC-B292-9B83F9E11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5" name="Picture 14">
            <a:extLst>
              <a:ext uri="{FF2B5EF4-FFF2-40B4-BE49-F238E27FC236}">
                <a16:creationId xmlns:a16="http://schemas.microsoft.com/office/drawing/2014/main" id="{26BCCB75-A198-4742-B56E-62A91D93A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Picture 12">
            <a:extLst>
              <a:ext uri="{FF2B5EF4-FFF2-40B4-BE49-F238E27FC236}">
                <a16:creationId xmlns:a16="http://schemas.microsoft.com/office/drawing/2014/main" id="{8EF2F8C0-80C0-43AE-A182-40D2A828D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484757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408B1-44AF-4971-87CF-A3D9E4C3C859}"/>
              </a:ext>
            </a:extLst>
          </p:cNvPr>
          <p:cNvSpPr txBox="1"/>
          <p:nvPr/>
        </p:nvSpPr>
        <p:spPr>
          <a:xfrm>
            <a:off x="532012" y="2100480"/>
            <a:ext cx="11127975" cy="2550506"/>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Start-up</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a:t>
            </a:r>
            <a:r>
              <a:rPr lang="fr-F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concerne la conception d’un dispositif de tracker GPS pour les suivis des entrainements et de la préparation physique pour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football</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t>
            </a:r>
            <a:r>
              <a:rPr lang="fr-FR"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autres disciplines sportives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Start-up</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 tout projet chez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sera développé en plusieurs étapes et sera suivi par des équipes de développement CD-DP-CM. </a:t>
            </a:r>
          </a:p>
          <a:p>
            <a:pPr indent="180340" algn="just">
              <a:lnSpc>
                <a:spcPct val="150000"/>
              </a:lnSpc>
              <a:spcAft>
                <a:spcPts val="800"/>
              </a:spcAft>
            </a:pP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CD</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(Conception Développement),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DP</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(Déploiement Production) et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CM</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(Commercialisation Marketing).</a:t>
            </a:r>
          </a:p>
        </p:txBody>
      </p:sp>
      <p:pic>
        <p:nvPicPr>
          <p:cNvPr id="12" name="Picture 11">
            <a:extLst>
              <a:ext uri="{FF2B5EF4-FFF2-40B4-BE49-F238E27FC236}">
                <a16:creationId xmlns:a16="http://schemas.microsoft.com/office/drawing/2014/main" id="{21F9F4A0-5A30-4D65-B554-E55823154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3" name="Picture 12">
            <a:extLst>
              <a:ext uri="{FF2B5EF4-FFF2-40B4-BE49-F238E27FC236}">
                <a16:creationId xmlns:a16="http://schemas.microsoft.com/office/drawing/2014/main" id="{A2B4A134-674E-4B76-BFE7-0B99D6EA0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 name="TextBox 14">
            <a:extLst>
              <a:ext uri="{FF2B5EF4-FFF2-40B4-BE49-F238E27FC236}">
                <a16:creationId xmlns:a16="http://schemas.microsoft.com/office/drawing/2014/main" id="{075D4055-14FC-4190-9EEC-A4EDE4CB8307}"/>
              </a:ext>
            </a:extLst>
          </p:cNvPr>
          <p:cNvSpPr txBox="1"/>
          <p:nvPr/>
        </p:nvSpPr>
        <p:spPr>
          <a:xfrm>
            <a:off x="305029" y="1340828"/>
            <a:ext cx="10428074"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ERP-One</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fr-FR" sz="4000" i="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Mise en forme du projet …</a:t>
            </a:r>
          </a:p>
        </p:txBody>
      </p:sp>
      <p:pic>
        <p:nvPicPr>
          <p:cNvPr id="8" name="Picture 7">
            <a:extLst>
              <a:ext uri="{FF2B5EF4-FFF2-40B4-BE49-F238E27FC236}">
                <a16:creationId xmlns:a16="http://schemas.microsoft.com/office/drawing/2014/main" id="{90172E44-5DC1-46F2-ADA1-734CEBF146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1655558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408B1-44AF-4971-87CF-A3D9E4C3C859}"/>
              </a:ext>
            </a:extLst>
          </p:cNvPr>
          <p:cNvSpPr txBox="1"/>
          <p:nvPr/>
        </p:nvSpPr>
        <p:spPr>
          <a:xfrm>
            <a:off x="532012" y="2100480"/>
            <a:ext cx="11127975" cy="1524585"/>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Start-up</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 tout projet chez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sera développé en plusieurs étapes et sera suivi par des équipes de développement CD-DP-CM. </a:t>
            </a:r>
          </a:p>
          <a:p>
            <a:pPr indent="180340" algn="just">
              <a:lnSpc>
                <a:spcPct val="150000"/>
              </a:lnSpc>
              <a:spcAft>
                <a:spcPts val="800"/>
              </a:spcAft>
            </a:pP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CD</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(Conception Développement),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DP</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(Déploiement Production) et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CM</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(Commercialisation Marketing).</a:t>
            </a:r>
          </a:p>
        </p:txBody>
      </p:sp>
      <p:pic>
        <p:nvPicPr>
          <p:cNvPr id="12" name="Picture 11">
            <a:extLst>
              <a:ext uri="{FF2B5EF4-FFF2-40B4-BE49-F238E27FC236}">
                <a16:creationId xmlns:a16="http://schemas.microsoft.com/office/drawing/2014/main" id="{21F9F4A0-5A30-4D65-B554-E55823154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3" name="Picture 12">
            <a:extLst>
              <a:ext uri="{FF2B5EF4-FFF2-40B4-BE49-F238E27FC236}">
                <a16:creationId xmlns:a16="http://schemas.microsoft.com/office/drawing/2014/main" id="{A2B4A134-674E-4B76-BFE7-0B99D6EA0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 name="TextBox 14">
            <a:extLst>
              <a:ext uri="{FF2B5EF4-FFF2-40B4-BE49-F238E27FC236}">
                <a16:creationId xmlns:a16="http://schemas.microsoft.com/office/drawing/2014/main" id="{075D4055-14FC-4190-9EEC-A4EDE4CB8307}"/>
              </a:ext>
            </a:extLst>
          </p:cNvPr>
          <p:cNvSpPr txBox="1"/>
          <p:nvPr/>
        </p:nvSpPr>
        <p:spPr>
          <a:xfrm>
            <a:off x="305029" y="1340828"/>
            <a:ext cx="10428074"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ERP-One</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fr-FR" sz="4000" i="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Mise en forme du projet …</a:t>
            </a:r>
          </a:p>
        </p:txBody>
      </p:sp>
      <p:sp>
        <p:nvSpPr>
          <p:cNvPr id="6" name="TextBox 5">
            <a:extLst>
              <a:ext uri="{FF2B5EF4-FFF2-40B4-BE49-F238E27FC236}">
                <a16:creationId xmlns:a16="http://schemas.microsoft.com/office/drawing/2014/main" id="{1DB5874A-D15D-4050-BC51-171F67E5F8A7}"/>
              </a:ext>
            </a:extLst>
          </p:cNvPr>
          <p:cNvSpPr txBox="1"/>
          <p:nvPr/>
        </p:nvSpPr>
        <p:spPr>
          <a:xfrm>
            <a:off x="1407572" y="3940772"/>
            <a:ext cx="7492753" cy="2041585"/>
          </a:xfrm>
          <a:prstGeom prst="rect">
            <a:avLst/>
          </a:prstGeom>
          <a:noFill/>
        </p:spPr>
        <p:txBody>
          <a:bodyPr wrap="square">
            <a:spAutoFit/>
          </a:bodyPr>
          <a:lstStyle/>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1</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Définition les étapes du projet</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2</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Formation des équipes de suivi</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3</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Définition le rôle de chaque équipe</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4</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Définition le rôle de chaque membre dans chaque étape</a:t>
            </a:r>
          </a:p>
          <a:p>
            <a:pPr indent="180340" algn="just">
              <a:spcAft>
                <a:spcPts val="800"/>
              </a:spcAft>
            </a:pPr>
            <a:r>
              <a:rPr lang="fr-FR" sz="20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Stade 5</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Planification du projet ‘Diagramme de Gantt’</a:t>
            </a:r>
          </a:p>
        </p:txBody>
      </p:sp>
      <p:pic>
        <p:nvPicPr>
          <p:cNvPr id="8" name="Picture 7">
            <a:extLst>
              <a:ext uri="{FF2B5EF4-FFF2-40B4-BE49-F238E27FC236}">
                <a16:creationId xmlns:a16="http://schemas.microsoft.com/office/drawing/2014/main" id="{197C2072-2C8B-4698-A824-9EB1383D08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53" y="6361810"/>
            <a:ext cx="1232447" cy="496190"/>
          </a:xfrm>
          <a:prstGeom prst="rect">
            <a:avLst/>
          </a:prstGeom>
        </p:spPr>
      </p:pic>
    </p:spTree>
    <p:extLst>
      <p:ext uri="{BB962C8B-B14F-4D97-AF65-F5344CB8AC3E}">
        <p14:creationId xmlns:p14="http://schemas.microsoft.com/office/powerpoint/2010/main" val="3714493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4296375" y="2988653"/>
            <a:ext cx="3599239"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IV. Pôle </a:t>
            </a:r>
            <a:r>
              <a:rPr lang="fr-FR" sz="4000" b="1" dirty="0">
                <a:solidFill>
                  <a:srgbClr val="000000"/>
                </a:solidFill>
                <a:latin typeface="Agency FB" panose="020B0503020202020204" pitchFamily="34" charset="0"/>
                <a:ea typeface="Calibri" panose="020F0502020204030204" pitchFamily="34" charset="0"/>
                <a:cs typeface="Times New Roman" panose="02020603050405020304" pitchFamily="18" charset="0"/>
              </a:rPr>
              <a:t>IR-Diag</a:t>
            </a:r>
          </a:p>
        </p:txBody>
      </p:sp>
      <p:sp>
        <p:nvSpPr>
          <p:cNvPr id="9" name="TextBox 8">
            <a:extLst>
              <a:ext uri="{FF2B5EF4-FFF2-40B4-BE49-F238E27FC236}">
                <a16:creationId xmlns:a16="http://schemas.microsoft.com/office/drawing/2014/main" id="{7D227F3D-E1F9-4609-A5F2-4491994A3A2A}"/>
              </a:ext>
            </a:extLst>
          </p:cNvPr>
          <p:cNvSpPr txBox="1"/>
          <p:nvPr/>
        </p:nvSpPr>
        <p:spPr>
          <a:xfrm>
            <a:off x="5341578" y="2447316"/>
            <a:ext cx="150883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Startup </a:t>
            </a:r>
            <a:r>
              <a:rPr lang="fr-FR" sz="2000" b="1" dirty="0">
                <a:latin typeface="Agency FB" panose="020B0503020202020204" pitchFamily="34" charset="0"/>
                <a:cs typeface="Times New Roman" panose="02020603050405020304" pitchFamily="18" charset="0"/>
              </a:rPr>
              <a:t>IRCOS</a:t>
            </a:r>
          </a:p>
        </p:txBody>
      </p:sp>
      <p:sp>
        <p:nvSpPr>
          <p:cNvPr id="10" name="TextBox 9">
            <a:extLst>
              <a:ext uri="{FF2B5EF4-FFF2-40B4-BE49-F238E27FC236}">
                <a16:creationId xmlns:a16="http://schemas.microsoft.com/office/drawing/2014/main" id="{AE13A18D-CAB4-4FEB-B882-CB220F539330}"/>
              </a:ext>
            </a:extLst>
          </p:cNvPr>
          <p:cNvSpPr txBox="1"/>
          <p:nvPr/>
        </p:nvSpPr>
        <p:spPr>
          <a:xfrm>
            <a:off x="3108719" y="1844424"/>
            <a:ext cx="5974558" cy="461665"/>
          </a:xfrm>
          <a:prstGeom prst="rect">
            <a:avLst/>
          </a:prstGeom>
          <a:noFill/>
        </p:spPr>
        <p:txBody>
          <a:bodyPr wrap="square">
            <a:spAutoFit/>
          </a:bodyPr>
          <a:lstStyle/>
          <a:p>
            <a:r>
              <a:rPr lang="en-US" sz="2400" b="1" i="0" dirty="0">
                <a:effectLst/>
                <a:latin typeface="Agency FB" panose="020B0503020202020204" pitchFamily="34" charset="0"/>
              </a:rPr>
              <a:t>Industrial Research on Robotics and Computer Science</a:t>
            </a:r>
            <a:endParaRPr lang="fr-FR" sz="2400" dirty="0">
              <a:latin typeface="Agency FB" panose="020B0503020202020204" pitchFamily="34" charset="0"/>
            </a:endParaRPr>
          </a:p>
        </p:txBody>
      </p:sp>
      <p:pic>
        <p:nvPicPr>
          <p:cNvPr id="13" name="Picture 12">
            <a:extLst>
              <a:ext uri="{FF2B5EF4-FFF2-40B4-BE49-F238E27FC236}">
                <a16:creationId xmlns:a16="http://schemas.microsoft.com/office/drawing/2014/main" id="{66B2B09D-5C0F-44B7-B757-B11E54108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4" name="Picture 13">
            <a:extLst>
              <a:ext uri="{FF2B5EF4-FFF2-40B4-BE49-F238E27FC236}">
                <a16:creationId xmlns:a16="http://schemas.microsoft.com/office/drawing/2014/main" id="{8D749228-D09E-41F8-851D-D35070A56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74861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408B1-44AF-4971-87CF-A3D9E4C3C859}"/>
              </a:ext>
            </a:extLst>
          </p:cNvPr>
          <p:cNvSpPr txBox="1"/>
          <p:nvPr/>
        </p:nvSpPr>
        <p:spPr>
          <a:xfrm>
            <a:off x="398844" y="2066344"/>
            <a:ext cx="11425980" cy="3729226"/>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pôle </a:t>
            </a:r>
            <a:r>
              <a:rPr lang="fr-FR" sz="2200" b="1" dirty="0">
                <a:solidFill>
                  <a:schemeClr val="accent2">
                    <a:lumMod val="75000"/>
                  </a:schemeClr>
                </a:solidFill>
                <a:latin typeface="Agency FB" panose="020B0503020202020204" pitchFamily="34" charset="0"/>
                <a:ea typeface="Calibri" panose="020F0502020204030204" pitchFamily="34" charset="0"/>
                <a:cs typeface="Times New Roman" panose="02020603050405020304" pitchFamily="18" charset="0"/>
              </a:rPr>
              <a:t>IR-Diag</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tond à concevoir et développer des solutions industriels innovantes dans les domaines du diagnostic, la détection de défauts, l’aide à la décision, le contrôle qualité et la maintenance. Chaque projet sera développé d’une manière graduelle, sur plusieurs étapes avec une politique d’amélioration continue.</a:t>
            </a:r>
          </a:p>
          <a:p>
            <a:pPr indent="180340" algn="just">
              <a:lnSpc>
                <a:spcPct val="150000"/>
              </a:lnSpc>
              <a:spcAft>
                <a:spcPts val="800"/>
              </a:spcAft>
            </a:pP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Projets Validés :</a:t>
            </a:r>
            <a:endParaRPr lang="fr-FR" sz="2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err="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Qualitex</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fr-F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est</a:t>
            </a:r>
            <a:r>
              <a:rPr lang="fr-F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externe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concerne …</a:t>
            </a: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IOTEX</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a:t>
            </a:r>
            <a:r>
              <a:rPr lang="fr-F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externe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concerne …</a:t>
            </a:r>
          </a:p>
          <a:p>
            <a:pPr algn="just">
              <a:spcAft>
                <a:spcPts val="800"/>
              </a:spcAft>
            </a:pP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Projet en cours d’étude :</a:t>
            </a:r>
            <a:endParaRPr lang="fr-FR" sz="2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définir</a:t>
            </a:r>
          </a:p>
        </p:txBody>
      </p:sp>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286145"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Pôle </a:t>
            </a:r>
            <a:r>
              <a:rPr lang="fr-FR" sz="4000" b="1" dirty="0">
                <a:solidFill>
                  <a:srgbClr val="000000"/>
                </a:solidFill>
                <a:latin typeface="Agency FB" panose="020B0503020202020204" pitchFamily="34" charset="0"/>
                <a:ea typeface="Calibri" panose="020F0502020204030204" pitchFamily="34" charset="0"/>
                <a:cs typeface="Times New Roman" panose="02020603050405020304" pitchFamily="18" charset="0"/>
              </a:rPr>
              <a:t>IR-Diag</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0" name="Picture 9">
            <a:extLst>
              <a:ext uri="{FF2B5EF4-FFF2-40B4-BE49-F238E27FC236}">
                <a16:creationId xmlns:a16="http://schemas.microsoft.com/office/drawing/2014/main" id="{BF08D087-CE1F-4002-BF6B-3613A2375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1" name="Picture 10">
            <a:extLst>
              <a:ext uri="{FF2B5EF4-FFF2-40B4-BE49-F238E27FC236}">
                <a16:creationId xmlns:a16="http://schemas.microsoft.com/office/drawing/2014/main" id="{932ADE03-EE52-4B2D-A329-6CB9528F5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93962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4296375" y="2988653"/>
            <a:ext cx="3599239"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IV. Pôle </a:t>
            </a:r>
            <a:r>
              <a:rPr lang="fr-FR" sz="4000" b="1" dirty="0">
                <a:solidFill>
                  <a:srgbClr val="000000"/>
                </a:solidFill>
                <a:latin typeface="Agency FB" panose="020B0503020202020204" pitchFamily="34" charset="0"/>
                <a:ea typeface="Calibri" panose="020F0502020204030204" pitchFamily="34" charset="0"/>
                <a:cs typeface="Times New Roman" panose="02020603050405020304" pitchFamily="18" charset="0"/>
              </a:rPr>
              <a:t>IR-Diag</a:t>
            </a:r>
          </a:p>
        </p:txBody>
      </p:sp>
      <p:sp>
        <p:nvSpPr>
          <p:cNvPr id="9" name="TextBox 8">
            <a:extLst>
              <a:ext uri="{FF2B5EF4-FFF2-40B4-BE49-F238E27FC236}">
                <a16:creationId xmlns:a16="http://schemas.microsoft.com/office/drawing/2014/main" id="{7D227F3D-E1F9-4609-A5F2-4491994A3A2A}"/>
              </a:ext>
            </a:extLst>
          </p:cNvPr>
          <p:cNvSpPr txBox="1"/>
          <p:nvPr/>
        </p:nvSpPr>
        <p:spPr>
          <a:xfrm>
            <a:off x="5341578" y="2447316"/>
            <a:ext cx="150883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Startup </a:t>
            </a:r>
            <a:r>
              <a:rPr lang="fr-FR" sz="2000" b="1" dirty="0">
                <a:latin typeface="Agency FB" panose="020B0503020202020204" pitchFamily="34" charset="0"/>
                <a:cs typeface="Times New Roman" panose="02020603050405020304" pitchFamily="18" charset="0"/>
              </a:rPr>
              <a:t>IRCOS</a:t>
            </a:r>
          </a:p>
        </p:txBody>
      </p:sp>
      <p:sp>
        <p:nvSpPr>
          <p:cNvPr id="10" name="TextBox 9">
            <a:extLst>
              <a:ext uri="{FF2B5EF4-FFF2-40B4-BE49-F238E27FC236}">
                <a16:creationId xmlns:a16="http://schemas.microsoft.com/office/drawing/2014/main" id="{AE13A18D-CAB4-4FEB-B882-CB220F539330}"/>
              </a:ext>
            </a:extLst>
          </p:cNvPr>
          <p:cNvSpPr txBox="1"/>
          <p:nvPr/>
        </p:nvSpPr>
        <p:spPr>
          <a:xfrm>
            <a:off x="3108719" y="1844424"/>
            <a:ext cx="5974558" cy="461665"/>
          </a:xfrm>
          <a:prstGeom prst="rect">
            <a:avLst/>
          </a:prstGeom>
          <a:noFill/>
        </p:spPr>
        <p:txBody>
          <a:bodyPr wrap="square">
            <a:spAutoFit/>
          </a:bodyPr>
          <a:lstStyle/>
          <a:p>
            <a:r>
              <a:rPr lang="en-US" sz="2400" b="1" i="0" dirty="0">
                <a:effectLst/>
                <a:latin typeface="Agency FB" panose="020B0503020202020204" pitchFamily="34" charset="0"/>
              </a:rPr>
              <a:t>Industrial Research on Robotics and Computer Science</a:t>
            </a:r>
            <a:endParaRPr lang="fr-FR" sz="2400" dirty="0">
              <a:latin typeface="Agency FB" panose="020B0503020202020204" pitchFamily="34" charset="0"/>
            </a:endParaRPr>
          </a:p>
        </p:txBody>
      </p:sp>
      <p:sp>
        <p:nvSpPr>
          <p:cNvPr id="11" name="TextBox 10">
            <a:extLst>
              <a:ext uri="{FF2B5EF4-FFF2-40B4-BE49-F238E27FC236}">
                <a16:creationId xmlns:a16="http://schemas.microsoft.com/office/drawing/2014/main" id="{42F620A6-7553-4D47-96BF-AFC3D815BAE1}"/>
              </a:ext>
            </a:extLst>
          </p:cNvPr>
          <p:cNvSpPr txBox="1"/>
          <p:nvPr/>
        </p:nvSpPr>
        <p:spPr>
          <a:xfrm>
            <a:off x="4846516" y="3926917"/>
            <a:ext cx="2498956" cy="584775"/>
          </a:xfrm>
          <a:prstGeom prst="rect">
            <a:avLst/>
          </a:prstGeom>
          <a:noFill/>
        </p:spPr>
        <p:txBody>
          <a:bodyPr wrap="square">
            <a:spAutoFit/>
          </a:bodyPr>
          <a:lstStyle/>
          <a:p>
            <a:pPr algn="ctr"/>
            <a:r>
              <a:rPr lang="fr-FR" sz="3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32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Qualitex</a:t>
            </a:r>
            <a:r>
              <a:rPr lang="fr-FR" sz="3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sz="3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fr-FR" sz="3200" dirty="0"/>
          </a:p>
        </p:txBody>
      </p:sp>
      <p:pic>
        <p:nvPicPr>
          <p:cNvPr id="14" name="Picture 13">
            <a:extLst>
              <a:ext uri="{FF2B5EF4-FFF2-40B4-BE49-F238E27FC236}">
                <a16:creationId xmlns:a16="http://schemas.microsoft.com/office/drawing/2014/main" id="{E7190915-5C92-4DFC-B292-9B83F9E11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5" name="Picture 14">
            <a:extLst>
              <a:ext uri="{FF2B5EF4-FFF2-40B4-BE49-F238E27FC236}">
                <a16:creationId xmlns:a16="http://schemas.microsoft.com/office/drawing/2014/main" id="{26BCCB75-A198-4742-B56E-62A91D93A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66709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408B1-44AF-4971-87CF-A3D9E4C3C859}"/>
              </a:ext>
            </a:extLst>
          </p:cNvPr>
          <p:cNvSpPr txBox="1"/>
          <p:nvPr/>
        </p:nvSpPr>
        <p:spPr>
          <a:xfrm>
            <a:off x="532012" y="2100480"/>
            <a:ext cx="11127975" cy="2088842"/>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err="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Qualitex</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 ‘‘</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externe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concerne …</a:t>
            </a:r>
          </a:p>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err="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Qualitex</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 tout projet chez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sera développé en plusieurs étapes et sera suivi par des équipes de développement CD-DP-CM. </a:t>
            </a:r>
          </a:p>
          <a:p>
            <a:pPr indent="180340" algn="just">
              <a:lnSpc>
                <a:spcPct val="150000"/>
              </a:lnSpc>
              <a:spcAft>
                <a:spcPts val="800"/>
              </a:spcAft>
            </a:pP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CD</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(Conception Développement),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DP</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(Déploiement Production) et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CM</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(Commercialisation Marketing).</a:t>
            </a:r>
          </a:p>
        </p:txBody>
      </p:sp>
      <p:pic>
        <p:nvPicPr>
          <p:cNvPr id="12" name="Picture 11">
            <a:extLst>
              <a:ext uri="{FF2B5EF4-FFF2-40B4-BE49-F238E27FC236}">
                <a16:creationId xmlns:a16="http://schemas.microsoft.com/office/drawing/2014/main" id="{21F9F4A0-5A30-4D65-B554-E55823154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3" name="Picture 12">
            <a:extLst>
              <a:ext uri="{FF2B5EF4-FFF2-40B4-BE49-F238E27FC236}">
                <a16:creationId xmlns:a16="http://schemas.microsoft.com/office/drawing/2014/main" id="{A2B4A134-674E-4B76-BFE7-0B99D6EA0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 name="TextBox 14">
            <a:extLst>
              <a:ext uri="{FF2B5EF4-FFF2-40B4-BE49-F238E27FC236}">
                <a16:creationId xmlns:a16="http://schemas.microsoft.com/office/drawing/2014/main" id="{075D4055-14FC-4190-9EEC-A4EDE4CB8307}"/>
              </a:ext>
            </a:extLst>
          </p:cNvPr>
          <p:cNvSpPr txBox="1"/>
          <p:nvPr/>
        </p:nvSpPr>
        <p:spPr>
          <a:xfrm>
            <a:off x="305029" y="1340828"/>
            <a:ext cx="10428074"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Qualitex</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fr-FR" sz="4000" i="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Mise en forme du projet …</a:t>
            </a:r>
          </a:p>
        </p:txBody>
      </p:sp>
    </p:spTree>
    <p:extLst>
      <p:ext uri="{BB962C8B-B14F-4D97-AF65-F5344CB8AC3E}">
        <p14:creationId xmlns:p14="http://schemas.microsoft.com/office/powerpoint/2010/main" val="3664012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4296375" y="2988653"/>
            <a:ext cx="3599239"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IV. Pôle </a:t>
            </a:r>
            <a:r>
              <a:rPr lang="fr-FR" sz="4000" b="1" dirty="0">
                <a:solidFill>
                  <a:srgbClr val="000000"/>
                </a:solidFill>
                <a:latin typeface="Agency FB" panose="020B0503020202020204" pitchFamily="34" charset="0"/>
                <a:ea typeface="Calibri" panose="020F0502020204030204" pitchFamily="34" charset="0"/>
                <a:cs typeface="Times New Roman" panose="02020603050405020304" pitchFamily="18" charset="0"/>
              </a:rPr>
              <a:t>IR-Diag</a:t>
            </a:r>
          </a:p>
        </p:txBody>
      </p:sp>
      <p:sp>
        <p:nvSpPr>
          <p:cNvPr id="9" name="TextBox 8">
            <a:extLst>
              <a:ext uri="{FF2B5EF4-FFF2-40B4-BE49-F238E27FC236}">
                <a16:creationId xmlns:a16="http://schemas.microsoft.com/office/drawing/2014/main" id="{7D227F3D-E1F9-4609-A5F2-4491994A3A2A}"/>
              </a:ext>
            </a:extLst>
          </p:cNvPr>
          <p:cNvSpPr txBox="1"/>
          <p:nvPr/>
        </p:nvSpPr>
        <p:spPr>
          <a:xfrm>
            <a:off x="5341578" y="2447316"/>
            <a:ext cx="150883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Startup </a:t>
            </a:r>
            <a:r>
              <a:rPr lang="fr-FR" sz="2000" b="1" dirty="0">
                <a:latin typeface="Agency FB" panose="020B0503020202020204" pitchFamily="34" charset="0"/>
                <a:cs typeface="Times New Roman" panose="02020603050405020304" pitchFamily="18" charset="0"/>
              </a:rPr>
              <a:t>IRCOS</a:t>
            </a:r>
          </a:p>
        </p:txBody>
      </p:sp>
      <p:sp>
        <p:nvSpPr>
          <p:cNvPr id="10" name="TextBox 9">
            <a:extLst>
              <a:ext uri="{FF2B5EF4-FFF2-40B4-BE49-F238E27FC236}">
                <a16:creationId xmlns:a16="http://schemas.microsoft.com/office/drawing/2014/main" id="{AE13A18D-CAB4-4FEB-B882-CB220F539330}"/>
              </a:ext>
            </a:extLst>
          </p:cNvPr>
          <p:cNvSpPr txBox="1"/>
          <p:nvPr/>
        </p:nvSpPr>
        <p:spPr>
          <a:xfrm>
            <a:off x="3108719" y="1844424"/>
            <a:ext cx="5974558" cy="461665"/>
          </a:xfrm>
          <a:prstGeom prst="rect">
            <a:avLst/>
          </a:prstGeom>
          <a:noFill/>
        </p:spPr>
        <p:txBody>
          <a:bodyPr wrap="square">
            <a:spAutoFit/>
          </a:bodyPr>
          <a:lstStyle/>
          <a:p>
            <a:r>
              <a:rPr lang="en-US" sz="2400" b="1" i="0" dirty="0">
                <a:effectLst/>
                <a:latin typeface="Agency FB" panose="020B0503020202020204" pitchFamily="34" charset="0"/>
              </a:rPr>
              <a:t>Industrial Research on Robotics and Computer Science</a:t>
            </a:r>
            <a:endParaRPr lang="fr-FR" sz="2400" dirty="0">
              <a:latin typeface="Agency FB" panose="020B0503020202020204" pitchFamily="34" charset="0"/>
            </a:endParaRPr>
          </a:p>
        </p:txBody>
      </p:sp>
      <p:sp>
        <p:nvSpPr>
          <p:cNvPr id="11" name="TextBox 10">
            <a:extLst>
              <a:ext uri="{FF2B5EF4-FFF2-40B4-BE49-F238E27FC236}">
                <a16:creationId xmlns:a16="http://schemas.microsoft.com/office/drawing/2014/main" id="{42F620A6-7553-4D47-96BF-AFC3D815BAE1}"/>
              </a:ext>
            </a:extLst>
          </p:cNvPr>
          <p:cNvSpPr txBox="1"/>
          <p:nvPr/>
        </p:nvSpPr>
        <p:spPr>
          <a:xfrm>
            <a:off x="4846516" y="3926917"/>
            <a:ext cx="2498956" cy="584775"/>
          </a:xfrm>
          <a:prstGeom prst="rect">
            <a:avLst/>
          </a:prstGeom>
          <a:noFill/>
        </p:spPr>
        <p:txBody>
          <a:bodyPr wrap="square">
            <a:spAutoFit/>
          </a:bodyPr>
          <a:lstStyle/>
          <a:p>
            <a:pPr algn="ctr"/>
            <a:r>
              <a:rPr lang="fr-FR" sz="3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z="3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IOTEX </a:t>
            </a:r>
            <a:r>
              <a:rPr lang="fr-FR" sz="3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fr-FR" sz="3200" dirty="0"/>
          </a:p>
        </p:txBody>
      </p:sp>
      <p:pic>
        <p:nvPicPr>
          <p:cNvPr id="14" name="Picture 13">
            <a:extLst>
              <a:ext uri="{FF2B5EF4-FFF2-40B4-BE49-F238E27FC236}">
                <a16:creationId xmlns:a16="http://schemas.microsoft.com/office/drawing/2014/main" id="{E7190915-5C92-4DFC-B292-9B83F9E11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5" name="Picture 14">
            <a:extLst>
              <a:ext uri="{FF2B5EF4-FFF2-40B4-BE49-F238E27FC236}">
                <a16:creationId xmlns:a16="http://schemas.microsoft.com/office/drawing/2014/main" id="{26BCCB75-A198-4742-B56E-62A91D93A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05727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408B1-44AF-4971-87CF-A3D9E4C3C859}"/>
              </a:ext>
            </a:extLst>
          </p:cNvPr>
          <p:cNvSpPr txBox="1"/>
          <p:nvPr/>
        </p:nvSpPr>
        <p:spPr>
          <a:xfrm>
            <a:off x="532012" y="2100480"/>
            <a:ext cx="11127975" cy="2088842"/>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IOTEX</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est ‘‘</a:t>
            </a:r>
            <a:r>
              <a:rPr lang="fr-FR"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externe</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concerne …</a:t>
            </a:r>
          </a:p>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projet ‘‘</a:t>
            </a:r>
            <a:r>
              <a:rPr lang="fr-FR" sz="2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IOTEX</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 tout projet chez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sera développé en plusieurs étapes et sera suivi par des équipes de développement CD-DP-CM. </a:t>
            </a:r>
          </a:p>
          <a:p>
            <a:pPr indent="180340" algn="just">
              <a:lnSpc>
                <a:spcPct val="150000"/>
              </a:lnSpc>
              <a:spcAft>
                <a:spcPts val="800"/>
              </a:spcAft>
            </a:pP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CD</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(Conception Développement),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DP</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(Déploiement Production) et </a:t>
            </a:r>
            <a:r>
              <a:rPr lang="fr-FR"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CM</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(Commercialisation Marketing).</a:t>
            </a:r>
          </a:p>
        </p:txBody>
      </p:sp>
      <p:pic>
        <p:nvPicPr>
          <p:cNvPr id="12" name="Picture 11">
            <a:extLst>
              <a:ext uri="{FF2B5EF4-FFF2-40B4-BE49-F238E27FC236}">
                <a16:creationId xmlns:a16="http://schemas.microsoft.com/office/drawing/2014/main" id="{21F9F4A0-5A30-4D65-B554-E55823154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3" name="Picture 12">
            <a:extLst>
              <a:ext uri="{FF2B5EF4-FFF2-40B4-BE49-F238E27FC236}">
                <a16:creationId xmlns:a16="http://schemas.microsoft.com/office/drawing/2014/main" id="{A2B4A134-674E-4B76-BFE7-0B99D6EA0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 name="TextBox 14">
            <a:extLst>
              <a:ext uri="{FF2B5EF4-FFF2-40B4-BE49-F238E27FC236}">
                <a16:creationId xmlns:a16="http://schemas.microsoft.com/office/drawing/2014/main" id="{075D4055-14FC-4190-9EEC-A4EDE4CB8307}"/>
              </a:ext>
            </a:extLst>
          </p:cNvPr>
          <p:cNvSpPr txBox="1"/>
          <p:nvPr/>
        </p:nvSpPr>
        <p:spPr>
          <a:xfrm>
            <a:off x="305029" y="1340828"/>
            <a:ext cx="10428074"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Projet ‘‘</a:t>
            </a:r>
            <a:r>
              <a:rPr lang="fr-FR" sz="4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IOTEX</a:t>
            </a: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fr-FR" sz="4000" i="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Mise en forme du projet …</a:t>
            </a:r>
          </a:p>
        </p:txBody>
      </p:sp>
    </p:spTree>
    <p:extLst>
      <p:ext uri="{BB962C8B-B14F-4D97-AF65-F5344CB8AC3E}">
        <p14:creationId xmlns:p14="http://schemas.microsoft.com/office/powerpoint/2010/main" val="212463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1B3023-D0A1-4C57-85EE-ED1F84CA8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085"/>
            <a:ext cx="12192000" cy="5475829"/>
          </a:xfrm>
          <a:prstGeom prst="rect">
            <a:avLst/>
          </a:prstGeom>
        </p:spPr>
      </p:pic>
    </p:spTree>
    <p:extLst>
      <p:ext uri="{BB962C8B-B14F-4D97-AF65-F5344CB8AC3E}">
        <p14:creationId xmlns:p14="http://schemas.microsoft.com/office/powerpoint/2010/main" val="59306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408B1-44AF-4971-87CF-A3D9E4C3C859}"/>
              </a:ext>
            </a:extLst>
          </p:cNvPr>
          <p:cNvSpPr txBox="1"/>
          <p:nvPr/>
        </p:nvSpPr>
        <p:spPr>
          <a:xfrm>
            <a:off x="532012" y="2397136"/>
            <a:ext cx="11127975" cy="1883657"/>
          </a:xfrm>
          <a:prstGeom prst="rect">
            <a:avLst/>
          </a:prstGeom>
          <a:noFill/>
        </p:spPr>
        <p:txBody>
          <a:bodyPr wrap="square">
            <a:spAutoFit/>
          </a:bodyPr>
          <a:lstStyle/>
          <a:p>
            <a:pPr indent="180340" algn="just">
              <a:lnSpc>
                <a:spcPct val="150000"/>
              </a:lnSpc>
              <a:spcAft>
                <a:spcPts val="800"/>
              </a:spcAft>
            </a:pP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 une startup de recherche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&amp; </a:t>
            </a: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développement dans les domaines de la robotique, l’automatique, l’intelligence artificielle et les sciences du numérique. Notre objectif principal chez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est de proposer et d’offrir</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à nos partenaires des solutions </a:t>
            </a: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technologiques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innovantes en adéquation avec les besoins du marché et des entreprises.</a:t>
            </a:r>
          </a:p>
        </p:txBody>
      </p:sp>
      <p:sp>
        <p:nvSpPr>
          <p:cNvPr id="7" name="TextBox 6">
            <a:extLst>
              <a:ext uri="{FF2B5EF4-FFF2-40B4-BE49-F238E27FC236}">
                <a16:creationId xmlns:a16="http://schemas.microsoft.com/office/drawing/2014/main" id="{6689D555-BF43-48A2-A1AD-949F1027AAEE}"/>
              </a:ext>
            </a:extLst>
          </p:cNvPr>
          <p:cNvSpPr txBox="1"/>
          <p:nvPr/>
        </p:nvSpPr>
        <p:spPr>
          <a:xfrm>
            <a:off x="532012" y="4460864"/>
            <a:ext cx="11127975" cy="1421992"/>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Nos équipes pluridisciplinaires, composées de docteurs, d’ingénieurs de recherche et de développeurs,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permettront grâce à leurs expertises et leurs expériences dans le domaine, de garantir un travail d’excellence pour assurer à nos clients une meilleure rentabilité, qualité et efficacité.</a:t>
            </a:r>
            <a:endPar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286145"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Qui somme nous ? …</a:t>
            </a:r>
          </a:p>
        </p:txBody>
      </p:sp>
      <p:pic>
        <p:nvPicPr>
          <p:cNvPr id="15" name="Picture 14">
            <a:extLst>
              <a:ext uri="{FF2B5EF4-FFF2-40B4-BE49-F238E27FC236}">
                <a16:creationId xmlns:a16="http://schemas.microsoft.com/office/drawing/2014/main" id="{05C31BE1-EFF3-49E5-A620-1E0647905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6" name="Picture 15">
            <a:extLst>
              <a:ext uri="{FF2B5EF4-FFF2-40B4-BE49-F238E27FC236}">
                <a16:creationId xmlns:a16="http://schemas.microsoft.com/office/drawing/2014/main" id="{8E28198E-E711-4BB8-895B-5058FB85B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11656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E3B16A-9782-49AE-B424-B9223954A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687" y="849406"/>
            <a:ext cx="5532599" cy="5159187"/>
          </a:xfrm>
          <a:prstGeom prst="rect">
            <a:avLst/>
          </a:prstGeom>
        </p:spPr>
      </p:pic>
    </p:spTree>
    <p:extLst>
      <p:ext uri="{BB962C8B-B14F-4D97-AF65-F5344CB8AC3E}">
        <p14:creationId xmlns:p14="http://schemas.microsoft.com/office/powerpoint/2010/main" val="1545289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8AD0A5-CCE4-4AA7-9EAE-9C55D74BF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4719"/>
            <a:ext cx="12192000" cy="4908561"/>
          </a:xfrm>
          <a:prstGeom prst="rect">
            <a:avLst/>
          </a:prstGeom>
        </p:spPr>
      </p:pic>
    </p:spTree>
    <p:extLst>
      <p:ext uri="{BB962C8B-B14F-4D97-AF65-F5344CB8AC3E}">
        <p14:creationId xmlns:p14="http://schemas.microsoft.com/office/powerpoint/2010/main" val="378149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408B1-44AF-4971-87CF-A3D9E4C3C859}"/>
              </a:ext>
            </a:extLst>
          </p:cNvPr>
          <p:cNvSpPr txBox="1"/>
          <p:nvPr/>
        </p:nvSpPr>
        <p:spPr>
          <a:xfrm>
            <a:off x="532012" y="2397136"/>
            <a:ext cx="11355188" cy="3114763"/>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Nous travaillons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principalement </a:t>
            </a: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chez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aux développement de solutions technologique en relation avec les besoins de l’industrie et des entreprises en général. </a:t>
            </a:r>
            <a:r>
              <a:rPr lang="fr-FR" sz="2000" dirty="0">
                <a:latin typeface="Times New Roman" panose="02020603050405020304" pitchFamily="18" charset="0"/>
                <a:ea typeface="Calibri" panose="020F0502020204030204" pitchFamily="34" charset="0"/>
                <a:cs typeface="Times New Roman" panose="02020603050405020304" pitchFamily="18" charset="0"/>
              </a:rPr>
              <a:t>G</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râce aux compétences transversales de nos collaborateurs,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a:t>
            </a: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ous proposons chez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des travaux de recherche et développement dans les domaines de :</a:t>
            </a:r>
          </a:p>
          <a:p>
            <a:pPr marL="342900" indent="-342900" algn="just">
              <a:lnSpc>
                <a:spcPct val="150000"/>
              </a:lnSpc>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Automatique - Robotique - Diagnostic et Détection de Défauts – Contrôle Qualité</a:t>
            </a:r>
          </a:p>
          <a:p>
            <a:pPr marL="342900" indent="-342900" algn="just">
              <a:lnSpc>
                <a:spcPct val="150000"/>
              </a:lnSpc>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Traitement de Données – Intelligence Artificielle et Machine Learning</a:t>
            </a:r>
          </a:p>
          <a:p>
            <a:pPr marL="342900" indent="-342900" algn="just">
              <a:lnSpc>
                <a:spcPct val="150000"/>
              </a:lnSpc>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Développement d’applications et de solutions logicielles en relation avec le monde industriel</a:t>
            </a:r>
          </a:p>
        </p:txBody>
      </p:sp>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7991245"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Nos domaines de compétences …</a:t>
            </a:r>
          </a:p>
        </p:txBody>
      </p:sp>
      <p:pic>
        <p:nvPicPr>
          <p:cNvPr id="11" name="Picture 10">
            <a:extLst>
              <a:ext uri="{FF2B5EF4-FFF2-40B4-BE49-F238E27FC236}">
                <a16:creationId xmlns:a16="http://schemas.microsoft.com/office/drawing/2014/main" id="{9AEE7289-4594-4A63-ADB5-18537AAD7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2" name="Picture 11">
            <a:extLst>
              <a:ext uri="{FF2B5EF4-FFF2-40B4-BE49-F238E27FC236}">
                <a16:creationId xmlns:a16="http://schemas.microsoft.com/office/drawing/2014/main" id="{FCEF78BD-DFFB-4E7A-9FE6-7F4DE8F7E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5864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408B1-44AF-4971-87CF-A3D9E4C3C859}"/>
              </a:ext>
            </a:extLst>
          </p:cNvPr>
          <p:cNvSpPr txBox="1"/>
          <p:nvPr/>
        </p:nvSpPr>
        <p:spPr>
          <a:xfrm>
            <a:off x="532012" y="2397136"/>
            <a:ext cx="11127975" cy="2909579"/>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effectLst/>
                <a:latin typeface="Times New Roman" panose="02020603050405020304" pitchFamily="18" charset="0"/>
                <a:ea typeface="Calibri" panose="020F0502020204030204" pitchFamily="34" charset="0"/>
              </a:rPr>
              <a:t>Notre démarche </a:t>
            </a: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chez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rgbClr val="000000"/>
                </a:solidFill>
                <a:effectLst/>
                <a:latin typeface="Times New Roman" panose="02020603050405020304" pitchFamily="18" charset="0"/>
                <a:ea typeface="Calibri" panose="020F0502020204030204" pitchFamily="34" charset="0"/>
              </a:rPr>
              <a:t>est basée sur la méthodologie Kaizen, un concept et une méthode japonaise, basée sur le développement progressif d’une entité ou d’un produit à partir d’une base de connaissance et avec une stratégie de développement graduel. La Méthode Kaizen met aussi l'accent sur la prise de conscience des problèmes et fournit des clefs permettant de les identifier. </a:t>
            </a:r>
          </a:p>
          <a:p>
            <a:pPr indent="180340" algn="just">
              <a:lnSpc>
                <a:spcPct val="150000"/>
              </a:lnSpc>
              <a:spcAft>
                <a:spcPts val="800"/>
              </a:spcAft>
            </a:pPr>
            <a:r>
              <a:rPr lang="fr-FR" sz="2000" b="1" i="1" dirty="0">
                <a:solidFill>
                  <a:srgbClr val="000000"/>
                </a:solidFill>
                <a:effectLst/>
                <a:latin typeface="Times New Roman" panose="02020603050405020304" pitchFamily="18" charset="0"/>
                <a:ea typeface="Calibri" panose="020F0502020204030204" pitchFamily="34" charset="0"/>
              </a:rPr>
              <a:t>‘‘… Si l'on ne reconnaît pas l'existence d'un problème, on ne reconnaît pas non plus la nécessité d'une amélioration…’’</a:t>
            </a:r>
            <a:r>
              <a:rPr lang="fr-FR" sz="2000" dirty="0">
                <a:solidFill>
                  <a:srgbClr val="000000"/>
                </a:solidFill>
                <a:effectLst/>
                <a:latin typeface="Times New Roman" panose="02020603050405020304" pitchFamily="18" charset="0"/>
                <a:ea typeface="Calibri" panose="020F0502020204030204" pitchFamily="34" charset="0"/>
              </a:rPr>
              <a:t>. </a:t>
            </a:r>
            <a:endParaRPr lang="fr-FR"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286145"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Notre Politique …</a:t>
            </a:r>
          </a:p>
        </p:txBody>
      </p:sp>
      <p:pic>
        <p:nvPicPr>
          <p:cNvPr id="11" name="Picture 10">
            <a:extLst>
              <a:ext uri="{FF2B5EF4-FFF2-40B4-BE49-F238E27FC236}">
                <a16:creationId xmlns:a16="http://schemas.microsoft.com/office/drawing/2014/main" id="{92E66AAA-F49B-4A5C-92B1-180CCF213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2" name="Picture 11">
            <a:extLst>
              <a:ext uri="{FF2B5EF4-FFF2-40B4-BE49-F238E27FC236}">
                <a16:creationId xmlns:a16="http://schemas.microsoft.com/office/drawing/2014/main" id="{C5255974-9DBA-4132-A9AF-97F41BF79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2603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5286145"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Notre organisation !</a:t>
            </a:r>
          </a:p>
        </p:txBody>
      </p:sp>
      <p:sp>
        <p:nvSpPr>
          <p:cNvPr id="6" name="TextBox 5">
            <a:extLst>
              <a:ext uri="{FF2B5EF4-FFF2-40B4-BE49-F238E27FC236}">
                <a16:creationId xmlns:a16="http://schemas.microsoft.com/office/drawing/2014/main" id="{9F9E41A8-A173-400C-83A2-CD9352D7BAAB}"/>
              </a:ext>
            </a:extLst>
          </p:cNvPr>
          <p:cNvSpPr txBox="1"/>
          <p:nvPr/>
        </p:nvSpPr>
        <p:spPr>
          <a:xfrm>
            <a:off x="532012" y="2271296"/>
            <a:ext cx="11127975" cy="3435364"/>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Nous avons chez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b="1" dirty="0">
                <a:solidFill>
                  <a:srgbClr val="FF0000"/>
                </a:solidFill>
                <a:effectLst/>
                <a:latin typeface="Agency FB" panose="020B0503020202020204" pitchFamily="34" charset="0"/>
                <a:ea typeface="Calibri" panose="020F0502020204030204" pitchFamily="34" charset="0"/>
                <a:cs typeface="Times New Roman" panose="02020603050405020304" pitchFamily="18" charset="0"/>
              </a:rPr>
              <a:t> </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une organisation en Teams </a:t>
            </a:r>
            <a:r>
              <a:rPr lang="fr-FR"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working</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c’est-à-dire une organisation en équipe de travail. Chaque projet est suivi et développé par trois équipes : </a:t>
            </a:r>
          </a:p>
          <a:p>
            <a:pPr indent="180340" algn="just">
              <a:lnSpc>
                <a:spcPct val="150000"/>
              </a:lnSpc>
              <a:spcAft>
                <a:spcPts val="800"/>
              </a:spcAft>
            </a:pPr>
            <a:endParaRPr lang="fr-FR" sz="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L’équipes CD : Conception Développement </a:t>
            </a:r>
          </a:p>
          <a:p>
            <a:pPr marL="342900" indent="-342900" algn="just">
              <a:lnSpc>
                <a:spcPct val="150000"/>
              </a:lnSpc>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L’équipe DP : Déploiement Production </a:t>
            </a:r>
          </a:p>
          <a:p>
            <a:pPr marL="342900" indent="-342900" algn="just">
              <a:lnSpc>
                <a:spcPct val="150000"/>
              </a:lnSpc>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L’équipe CM : Commercialisation Marketing</a:t>
            </a:r>
          </a:p>
          <a:p>
            <a:pPr indent="180340" algn="just">
              <a:lnSpc>
                <a:spcPct val="150000"/>
              </a:lnSpc>
              <a:spcAft>
                <a:spcPts val="800"/>
              </a:spcAft>
            </a:pPr>
            <a:endPar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4FC2ADD6-6425-428D-BE17-727C99D67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2" name="Picture 11">
            <a:extLst>
              <a:ext uri="{FF2B5EF4-FFF2-40B4-BE49-F238E27FC236}">
                <a16:creationId xmlns:a16="http://schemas.microsoft.com/office/drawing/2014/main" id="{B7C9FB85-400B-4472-89F6-82ECAFAD8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0846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11B6D5-BD62-47DB-936E-54EC00BAC93A}"/>
              </a:ext>
            </a:extLst>
          </p:cNvPr>
          <p:cNvSpPr txBox="1"/>
          <p:nvPr/>
        </p:nvSpPr>
        <p:spPr>
          <a:xfrm>
            <a:off x="305030" y="1340828"/>
            <a:ext cx="6476770" cy="707886"/>
          </a:xfrm>
          <a:prstGeom prst="rect">
            <a:avLst/>
          </a:prstGeom>
          <a:noFill/>
        </p:spPr>
        <p:txBody>
          <a:bodyPr wrap="square" anchor="ctr">
            <a:spAutoFit/>
          </a:bodyPr>
          <a:lstStyle/>
          <a:p>
            <a:pPr indent="180340" algn="just">
              <a:spcAft>
                <a:spcPts val="800"/>
              </a:spcAft>
            </a:pPr>
            <a:r>
              <a:rPr lang="fr-FR"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Notre stratégie de travail !</a:t>
            </a:r>
          </a:p>
        </p:txBody>
      </p:sp>
      <p:sp>
        <p:nvSpPr>
          <p:cNvPr id="6" name="TextBox 5">
            <a:extLst>
              <a:ext uri="{FF2B5EF4-FFF2-40B4-BE49-F238E27FC236}">
                <a16:creationId xmlns:a16="http://schemas.microsoft.com/office/drawing/2014/main" id="{9F9E41A8-A173-400C-83A2-CD9352D7BAAB}"/>
              </a:ext>
            </a:extLst>
          </p:cNvPr>
          <p:cNvSpPr txBox="1"/>
          <p:nvPr/>
        </p:nvSpPr>
        <p:spPr>
          <a:xfrm>
            <a:off x="532012" y="2271296"/>
            <a:ext cx="11127975" cy="3473836"/>
          </a:xfrm>
          <a:prstGeom prst="rect">
            <a:avLst/>
          </a:prstGeom>
          <a:noFill/>
        </p:spPr>
        <p:txBody>
          <a:bodyPr wrap="square">
            <a:spAutoFit/>
          </a:bodyPr>
          <a:lstStyle/>
          <a:p>
            <a:pPr indent="180340" algn="just">
              <a:lnSpc>
                <a:spcPct val="150000"/>
              </a:lnSpc>
              <a:spcAft>
                <a:spcPts val="800"/>
              </a:spcAft>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Chez </a:t>
            </a:r>
            <a:r>
              <a:rPr lang="fr-FR" sz="2000" b="1" dirty="0">
                <a:solidFill>
                  <a:schemeClr val="accent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IRCOS</a:t>
            </a: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nous travaillons sur deux types de projets, des projets internes et des projets externes :</a:t>
            </a:r>
          </a:p>
          <a:p>
            <a:pPr marL="342900" indent="-342900" algn="just">
              <a:lnSpc>
                <a:spcPct val="150000"/>
              </a:lnSpc>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Les projets internes (proposés par nos équipes) : Dans un objectif de toujours innover et de proposer des solutions novatrices, nos équipes travaillent à la conception et au développement de produits, d’applications et d’outils en relation avec les besoins du marché.</a:t>
            </a:r>
          </a:p>
          <a:p>
            <a:pPr marL="342900" indent="-342900" algn="just">
              <a:lnSpc>
                <a:spcPct val="150000"/>
              </a:lnSpc>
              <a:spcAft>
                <a:spcPts val="800"/>
              </a:spcAft>
              <a:buFont typeface="Wingdings" panose="05000000000000000000" pitchFamily="2" charset="2"/>
              <a:buChar char="§"/>
            </a:pPr>
            <a:r>
              <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Les projets externes (proposés par nos partenaires et clients) : Nos veillons à offrir à nos partenaires un service de qualité et un accompagnement dans le développement de solutions en relation avec leurs besoins et problématiques du moment.  </a:t>
            </a:r>
          </a:p>
        </p:txBody>
      </p:sp>
      <p:pic>
        <p:nvPicPr>
          <p:cNvPr id="11" name="Picture 10">
            <a:extLst>
              <a:ext uri="{FF2B5EF4-FFF2-40B4-BE49-F238E27FC236}">
                <a16:creationId xmlns:a16="http://schemas.microsoft.com/office/drawing/2014/main" id="{1F3D6998-9B20-4CA8-AAD5-F0066ADC5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18873"/>
            <a:ext cx="2324100" cy="1043830"/>
          </a:xfrm>
          <a:prstGeom prst="rect">
            <a:avLst/>
          </a:prstGeom>
        </p:spPr>
      </p:pic>
      <p:pic>
        <p:nvPicPr>
          <p:cNvPr id="12" name="Picture 11">
            <a:extLst>
              <a:ext uri="{FF2B5EF4-FFF2-40B4-BE49-F238E27FC236}">
                <a16:creationId xmlns:a16="http://schemas.microsoft.com/office/drawing/2014/main" id="{9A4A178A-D601-4026-A7E8-EED1CA914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401" y="196570"/>
            <a:ext cx="1036060" cy="9661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28118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8710</TotalTime>
  <Words>3453</Words>
  <Application>Microsoft Office PowerPoint</Application>
  <PresentationFormat>Widescreen</PresentationFormat>
  <Paragraphs>436</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Agency FB</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 belkadi</dc:creator>
  <cp:lastModifiedBy>adel belkadi</cp:lastModifiedBy>
  <cp:revision>210</cp:revision>
  <dcterms:created xsi:type="dcterms:W3CDTF">2020-12-18T10:08:19Z</dcterms:created>
  <dcterms:modified xsi:type="dcterms:W3CDTF">2021-01-13T16:21:34Z</dcterms:modified>
</cp:coreProperties>
</file>