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3" d="100"/>
          <a:sy n="133" d="100"/>
        </p:scale>
        <p:origin x="-984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8FC63-7D3E-430C-8D64-F81BC96B6461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96E58-513E-4920-82AF-FEFE48963D58}" type="slidenum">
              <a:rPr lang="ru-RU" smtClean="0"/>
              <a:pPr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354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93962-AF49-4642-A518-FE115F11ED55}" type="slidenum">
              <a:rPr lang="uk-UA" smtClean="0"/>
              <a:pPr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900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42.radikal.ru/i096/1204/41/9cea2b103cf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2915816" y="2132856"/>
            <a:ext cx="403244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i="1" dirty="0" smtClean="0">
                <a:solidFill>
                  <a:srgbClr val="C00000"/>
                </a:solidFill>
              </a:rPr>
              <a:t>Спостереження над паралельними закінченнями іменників чоловічого роду – назв істот у давальному і місцевому відмінках однини.</a:t>
            </a:r>
            <a:endParaRPr lang="ru-RU" sz="2800" b="1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s42.radikal.ru/i096/1204/41/9cea2b103cf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860032" y="188640"/>
            <a:ext cx="36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000" b="1" dirty="0" smtClean="0"/>
              <a:t>Домашнє завдання</a:t>
            </a:r>
            <a:endParaRPr lang="ru-RU" sz="6000" b="1" dirty="0"/>
          </a:p>
        </p:txBody>
      </p:sp>
      <p:pic>
        <p:nvPicPr>
          <p:cNvPr id="4" name="Рисунок 3" descr="5fe65859bf3d021d6ab15e826a0e32bf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72100" y="3212976"/>
            <a:ext cx="3771900" cy="3457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67744" y="3140968"/>
            <a:ext cx="30796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6600" b="1" dirty="0" smtClean="0">
                <a:solidFill>
                  <a:srgbClr val="C00000"/>
                </a:solidFill>
              </a:rPr>
              <a:t>Впр.140</a:t>
            </a:r>
            <a:endParaRPr lang="ru-RU" sz="6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s42.radikal.ru/i096/1204/41/9cea2b103cf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4338" name="Picture 2" descr="http://www.yrok.net.ua/_ld/27/6222057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1988840"/>
            <a:ext cx="6096000" cy="4572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563888" y="2708920"/>
            <a:ext cx="485851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800" b="1" dirty="0" err="1" smtClean="0"/>
              <a:t>Рр</a:t>
            </a:r>
            <a:r>
              <a:rPr lang="uk-UA" sz="4800" b="1" dirty="0" smtClean="0"/>
              <a:t>    рай   йду    га</a:t>
            </a:r>
          </a:p>
          <a:p>
            <a:r>
              <a:rPr lang="uk-UA" sz="4800" b="1" dirty="0" smtClean="0"/>
              <a:t>райдуга</a:t>
            </a:r>
          </a:p>
          <a:p>
            <a:r>
              <a:rPr lang="uk-UA" sz="4800" b="1" dirty="0" smtClean="0"/>
              <a:t>веселка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s42.radikal.ru/i096/1204/41/9cea2b103cf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4338" name="Picture 2" descr="http://www.yrok.net.ua/_ld/27/6222057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1988840"/>
            <a:ext cx="6096000" cy="4572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275856" y="3068960"/>
            <a:ext cx="53796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800" b="1" dirty="0" smtClean="0"/>
              <a:t>Словникова робота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://s42.radikal.ru/i096/1204/41/9cea2b103cf7.jpg"/>
          <p:cNvPicPr>
            <a:picLocks noChangeAspect="1" noChangeArrowheads="1"/>
          </p:cNvPicPr>
          <p:nvPr/>
        </p:nvPicPr>
        <p:blipFill>
          <a:blip r:embed="rId3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251520" y="841582"/>
            <a:ext cx="8640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>
                <a:latin typeface="Century Schoolbook" pitchFamily="18" charset="0"/>
              </a:rPr>
              <a:t>Куди ступиш — всюди маєш, хоч не бачиш, а вживаєш.</a:t>
            </a:r>
            <a:endParaRPr lang="uk-UA" sz="2800" b="1" dirty="0">
              <a:latin typeface="Century Schoolbook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42407" y="188640"/>
            <a:ext cx="24625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3200" b="1" cap="none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ЗАГАДКИ</a:t>
            </a:r>
            <a:endParaRPr lang="ru-RU" sz="3200" b="1" cap="none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23259" y="1318635"/>
            <a:ext cx="189987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uk-UA" sz="3200" b="1" spc="50" dirty="0" smtClean="0">
                <a:ln w="11430"/>
                <a:solidFill>
                  <a:srgbClr val="0000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повітря</a:t>
            </a:r>
            <a:endParaRPr lang="uk-UA" sz="3200" b="1" spc="50" dirty="0">
              <a:ln w="11430"/>
              <a:solidFill>
                <a:srgbClr val="000099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943995"/>
            <a:ext cx="7100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latin typeface="Century Schoolbook" pitchFamily="18" charset="0"/>
              </a:rPr>
              <a:t>Сам не </a:t>
            </a:r>
            <a:r>
              <a:rPr lang="ru-RU" sz="2800" b="1" dirty="0" err="1">
                <a:latin typeface="Century Schoolbook" pitchFamily="18" charset="0"/>
              </a:rPr>
              <a:t>горить</a:t>
            </a:r>
            <a:r>
              <a:rPr lang="ru-RU" sz="2800" b="1" dirty="0">
                <a:latin typeface="Century Schoolbook" pitchFamily="18" charset="0"/>
              </a:rPr>
              <a:t>, а </a:t>
            </a:r>
            <a:r>
              <a:rPr lang="ru-RU" sz="2800" b="1" dirty="0" err="1">
                <a:latin typeface="Century Schoolbook" pitchFamily="18" charset="0"/>
              </a:rPr>
              <a:t>горіння</a:t>
            </a:r>
            <a:r>
              <a:rPr lang="ru-RU" sz="2800" b="1" dirty="0">
                <a:latin typeface="Century Schoolbook" pitchFamily="18" charset="0"/>
              </a:rPr>
              <a:t> </a:t>
            </a:r>
            <a:r>
              <a:rPr lang="ru-RU" sz="2800" b="1" dirty="0" err="1">
                <a:latin typeface="Century Schoolbook" pitchFamily="18" charset="0"/>
              </a:rPr>
              <a:t>підтримує</a:t>
            </a:r>
            <a:r>
              <a:rPr lang="ru-RU" sz="2800" b="1" dirty="0">
                <a:latin typeface="Century Schoolbook" pitchFamily="18" charset="0"/>
              </a:rPr>
              <a:t>.</a:t>
            </a:r>
            <a:endParaRPr lang="uk-UA" sz="2800" b="1" dirty="0">
              <a:latin typeface="Century Schoolbook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08384" y="2365393"/>
            <a:ext cx="17475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uk-UA" sz="3200" b="1" spc="50" dirty="0" smtClean="0">
                <a:ln w="11430"/>
                <a:solidFill>
                  <a:srgbClr val="0000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кисень</a:t>
            </a:r>
            <a:endParaRPr lang="uk-UA" sz="3200" b="1" spc="50" dirty="0">
              <a:ln w="11430"/>
              <a:solidFill>
                <a:srgbClr val="000099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86704" y="2932395"/>
            <a:ext cx="81604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>
                <a:latin typeface="Century Schoolbook" pitchFamily="18" charset="0"/>
              </a:rPr>
              <a:t>Прийшов хтось та взяв щось, пішов би за ним, та не знаю за ким.</a:t>
            </a:r>
            <a:endParaRPr lang="uk-UA" sz="2800" b="1" dirty="0">
              <a:latin typeface="Century Schoolbook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808384" y="3594114"/>
            <a:ext cx="13420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uk-UA" sz="3200" b="1" spc="50" dirty="0" smtClean="0">
                <a:ln w="11430"/>
                <a:solidFill>
                  <a:srgbClr val="0000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вітер</a:t>
            </a:r>
            <a:endParaRPr lang="uk-UA" sz="3200" b="1" spc="50" dirty="0">
              <a:ln w="11430"/>
              <a:solidFill>
                <a:srgbClr val="000099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86045" y="3984693"/>
            <a:ext cx="83617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Century Schoolbook" pitchFamily="18" charset="0"/>
              </a:rPr>
              <a:t>Коло носа </a:t>
            </a:r>
            <a:r>
              <a:rPr lang="ru-RU" sz="2800" b="1" dirty="0" err="1">
                <a:latin typeface="Century Schoolbook" pitchFamily="18" charset="0"/>
              </a:rPr>
              <a:t>в'ється</a:t>
            </a:r>
            <a:r>
              <a:rPr lang="ru-RU" sz="2800" b="1" dirty="0">
                <a:latin typeface="Century Schoolbook" pitchFamily="18" charset="0"/>
              </a:rPr>
              <a:t>, а в руки не </a:t>
            </a:r>
            <a:r>
              <a:rPr lang="ru-RU" sz="2800" b="1" dirty="0" err="1">
                <a:latin typeface="Century Schoolbook" pitchFamily="18" charset="0"/>
              </a:rPr>
              <a:t>дається</a:t>
            </a:r>
            <a:r>
              <a:rPr lang="ru-RU" sz="2800" b="1" dirty="0">
                <a:latin typeface="Century Schoolbook" pitchFamily="18" charset="0"/>
              </a:rPr>
              <a:t>.</a:t>
            </a:r>
            <a:br>
              <a:rPr lang="ru-RU" sz="2800" b="1" dirty="0">
                <a:latin typeface="Century Schoolbook" pitchFamily="18" charset="0"/>
              </a:rPr>
            </a:br>
            <a:endParaRPr lang="uk-UA" sz="2800" b="1" dirty="0">
              <a:latin typeface="Century Schoolbook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073198" y="4461746"/>
            <a:ext cx="17924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uk-UA" sz="3200" b="1" spc="50" dirty="0" smtClean="0">
                <a:ln w="11430"/>
                <a:solidFill>
                  <a:srgbClr val="0000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аромат</a:t>
            </a:r>
            <a:endParaRPr lang="uk-UA" sz="3200" b="1" spc="50" dirty="0">
              <a:ln w="11430"/>
              <a:solidFill>
                <a:srgbClr val="000099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39552" y="5070164"/>
            <a:ext cx="80164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>
                <a:latin typeface="Century Schoolbook" pitchFamily="18" charset="0"/>
              </a:rPr>
              <a:t>Вночі</a:t>
            </a:r>
            <a:r>
              <a:rPr lang="ru-RU" sz="2800" b="1" dirty="0">
                <a:latin typeface="Century Schoolbook" pitchFamily="18" charset="0"/>
              </a:rPr>
              <a:t> на </a:t>
            </a:r>
            <a:r>
              <a:rPr lang="ru-RU" sz="2800" b="1" dirty="0" err="1">
                <a:latin typeface="Century Schoolbook" pitchFamily="18" charset="0"/>
              </a:rPr>
              <a:t>лузі</a:t>
            </a:r>
            <a:r>
              <a:rPr lang="ru-RU" sz="2800" b="1" dirty="0">
                <a:latin typeface="Century Schoolbook" pitchFamily="18" charset="0"/>
              </a:rPr>
              <a:t> </a:t>
            </a:r>
            <a:r>
              <a:rPr lang="ru-RU" sz="2800" b="1" dirty="0" smtClean="0">
                <a:latin typeface="Century Schoolbook" pitchFamily="18" charset="0"/>
              </a:rPr>
              <a:t>– гляньте </a:t>
            </a:r>
            <a:r>
              <a:rPr lang="ru-RU" sz="2800" b="1" dirty="0" err="1">
                <a:latin typeface="Century Schoolbook" pitchFamily="18" charset="0"/>
              </a:rPr>
              <a:t>ви</a:t>
            </a:r>
            <a:r>
              <a:rPr lang="ru-RU" sz="2800" b="1" dirty="0">
                <a:latin typeface="Century Schoolbook" pitchFamily="18" charset="0"/>
              </a:rPr>
              <a:t>!</a:t>
            </a:r>
            <a:br>
              <a:rPr lang="ru-RU" sz="2800" b="1" dirty="0">
                <a:latin typeface="Century Schoolbook" pitchFamily="18" charset="0"/>
              </a:rPr>
            </a:br>
            <a:r>
              <a:rPr lang="ru-RU" sz="2800" b="1" dirty="0">
                <a:latin typeface="Century Schoolbook" pitchFamily="18" charset="0"/>
              </a:rPr>
              <a:t>Сивко </a:t>
            </a:r>
            <a:r>
              <a:rPr lang="ru-RU" sz="2800" b="1" dirty="0" err="1" smtClean="0">
                <a:latin typeface="Century Schoolbook" pitchFamily="18" charset="0"/>
              </a:rPr>
              <a:t>пасеться</a:t>
            </a:r>
            <a:r>
              <a:rPr lang="ru-RU" sz="2800" b="1" dirty="0" smtClean="0">
                <a:latin typeface="Century Schoolbook" pitchFamily="18" charset="0"/>
              </a:rPr>
              <a:t> без </a:t>
            </a:r>
            <a:r>
              <a:rPr lang="ru-RU" sz="2800" b="1" dirty="0">
                <a:latin typeface="Century Schoolbook" pitchFamily="18" charset="0"/>
              </a:rPr>
              <a:t>трави.</a:t>
            </a:r>
            <a:endParaRPr lang="uk-UA" sz="2800" b="1" dirty="0">
              <a:latin typeface="Century Schoolbook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891898" y="5877272"/>
            <a:ext cx="15440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uk-UA" sz="3200" b="1" spc="50" dirty="0" smtClean="0">
                <a:ln w="11430"/>
                <a:solidFill>
                  <a:srgbClr val="0000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туман</a:t>
            </a:r>
            <a:endParaRPr lang="uk-UA" sz="3200" b="1" spc="50" dirty="0">
              <a:ln w="11430"/>
              <a:solidFill>
                <a:srgbClr val="000099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6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42.radikal.ru/i096/1204/41/9cea2b103cf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2941792" y="0"/>
            <a:ext cx="309411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4800" b="1" spc="50" dirty="0" smtClean="0">
                <a:ln w="11430"/>
                <a:solidFill>
                  <a:srgbClr val="0000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РЕБУСИ</a:t>
            </a:r>
            <a:endParaRPr lang="ru-RU" sz="4800" b="1" cap="none" spc="50" dirty="0">
              <a:ln w="11430"/>
              <a:solidFill>
                <a:srgbClr val="000099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06012" y="980728"/>
            <a:ext cx="2481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А = ІЙ</a:t>
            </a:r>
            <a:endParaRPr lang="ru-RU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</a:endParaRPr>
          </a:p>
        </p:txBody>
      </p:sp>
      <p:pic>
        <p:nvPicPr>
          <p:cNvPr id="8195" name="Picture 3" descr="C:\Users\Samsung\Downloads\canstock1169513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1656184" cy="18853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030667" y="899209"/>
            <a:ext cx="27478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ru-RU" sz="5400" b="1" cap="all" spc="0" dirty="0" smtClean="0">
                <a:ln/>
                <a:solidFill>
                  <a:srgbClr val="000099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entury Schoolbook" pitchFamily="18" charset="0"/>
              </a:rPr>
              <a:t>ОБРІЙ</a:t>
            </a:r>
            <a:endParaRPr lang="ru-RU" sz="5400" b="1" cap="all" spc="0" dirty="0">
              <a:ln/>
              <a:solidFill>
                <a:srgbClr val="000099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Century Schoolbook" pitchFamily="18" charset="0"/>
            </a:endParaRPr>
          </a:p>
        </p:txBody>
      </p:sp>
      <p:pic>
        <p:nvPicPr>
          <p:cNvPr id="8197" name="Picture 5" descr="http://files.vector-images.com/clipart/mountain_prg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45" y="5035062"/>
            <a:ext cx="2121365" cy="165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108604" y="5401084"/>
            <a:ext cx="23070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+ З + </a:t>
            </a:r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‘</a:t>
            </a:r>
            <a:endParaRPr lang="ru-RU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189" y="4770124"/>
            <a:ext cx="1898765" cy="1913955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6283954" y="4997260"/>
            <a:ext cx="21627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uk-UA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Р</a:t>
            </a:r>
            <a:r>
              <a:rPr lang="ru-RU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 = Н</a:t>
            </a:r>
            <a:endParaRPr lang="ru-RU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137795" y="5858745"/>
            <a:ext cx="45336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ru-RU" sz="5400" b="1" cap="all" spc="0" dirty="0" smtClean="0">
                <a:ln/>
                <a:solidFill>
                  <a:srgbClr val="000099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entury Schoolbook" pitchFamily="18" charset="0"/>
              </a:rPr>
              <a:t>ГОРИЗОНТ</a:t>
            </a:r>
            <a:endParaRPr lang="ru-RU" sz="5400" b="1" cap="all" spc="0" dirty="0">
              <a:ln/>
              <a:solidFill>
                <a:srgbClr val="000099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Century Schoolbook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03" y="1822539"/>
            <a:ext cx="3201086" cy="319384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672879" y="2175247"/>
            <a:ext cx="22377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5400" b="1" spc="50" dirty="0">
                <a:ln w="11430"/>
                <a:solidFill>
                  <a:srgbClr val="0000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і</a:t>
            </a:r>
            <a:endParaRPr lang="ru-RU" sz="5400" b="1" cap="none" spc="50" dirty="0">
              <a:ln w="11430"/>
              <a:solidFill>
                <a:srgbClr val="000099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071494" y="2496132"/>
            <a:ext cx="4475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5400" b="1" spc="50" dirty="0">
                <a:ln w="11430"/>
                <a:solidFill>
                  <a:srgbClr val="0000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і</a:t>
            </a:r>
            <a:endParaRPr lang="ru-RU" sz="5400" b="1" cap="none" spc="50" dirty="0">
              <a:ln w="11430"/>
              <a:solidFill>
                <a:srgbClr val="000099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946843" y="3212976"/>
            <a:ext cx="4475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5400" b="1" spc="50" dirty="0">
                <a:ln w="11430"/>
                <a:solidFill>
                  <a:srgbClr val="0000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і</a:t>
            </a:r>
            <a:endParaRPr lang="ru-RU" sz="5400" b="1" cap="none" spc="50" dirty="0">
              <a:ln w="11430"/>
              <a:solidFill>
                <a:srgbClr val="000099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979130" y="2496132"/>
            <a:ext cx="4475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5400" b="1" spc="50" dirty="0">
                <a:ln w="11430"/>
                <a:solidFill>
                  <a:srgbClr val="0000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і</a:t>
            </a:r>
            <a:endParaRPr lang="ru-RU" sz="5400" b="1" cap="none" spc="50" dirty="0">
              <a:ln w="11430"/>
              <a:solidFill>
                <a:srgbClr val="000099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168623" y="3242593"/>
            <a:ext cx="4475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5400" b="1" spc="50" dirty="0">
                <a:ln w="11430"/>
                <a:solidFill>
                  <a:srgbClr val="0000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і</a:t>
            </a:r>
            <a:endParaRPr lang="ru-RU" sz="5400" b="1" cap="none" spc="50" dirty="0">
              <a:ln w="11430"/>
              <a:solidFill>
                <a:srgbClr val="000099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562854" y="3714093"/>
            <a:ext cx="4475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5400" b="1" spc="50" dirty="0">
                <a:ln w="11430"/>
                <a:solidFill>
                  <a:srgbClr val="0000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і</a:t>
            </a:r>
            <a:endParaRPr lang="ru-RU" sz="5400" b="1" cap="none" spc="50" dirty="0">
              <a:ln w="11430"/>
              <a:solidFill>
                <a:srgbClr val="000099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553" y="2269015"/>
            <a:ext cx="1499228" cy="2145634"/>
          </a:xfrm>
          <a:prstGeom prst="rect">
            <a:avLst/>
          </a:prstGeom>
        </p:spPr>
      </p:pic>
      <p:sp>
        <p:nvSpPr>
          <p:cNvPr id="23" name="Прямоугольник 22"/>
          <p:cNvSpPr/>
          <p:nvPr/>
        </p:nvSpPr>
        <p:spPr>
          <a:xfrm>
            <a:off x="5301573" y="2751311"/>
            <a:ext cx="22060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И</a:t>
            </a:r>
            <a:r>
              <a:rPr lang="ru-RU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 = Я</a:t>
            </a:r>
            <a:endParaRPr lang="ru-RU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5148064" y="3665797"/>
            <a:ext cx="38010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ru-RU" sz="5400" b="1" cap="all" spc="0" dirty="0" smtClean="0">
                <a:ln/>
                <a:solidFill>
                  <a:srgbClr val="000099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entury Schoolbook" pitchFamily="18" charset="0"/>
              </a:rPr>
              <a:t>ПОВІТРЯ</a:t>
            </a:r>
            <a:endParaRPr lang="ru-RU" sz="5400" b="1" cap="all" spc="0" dirty="0">
              <a:ln/>
              <a:solidFill>
                <a:srgbClr val="000099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Century Schoolbook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9512" y="116632"/>
            <a:ext cx="4716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b="1" dirty="0" smtClean="0"/>
              <a:t>'</a:t>
            </a:r>
            <a:endParaRPr lang="ru-RU" sz="9600" b="1" dirty="0"/>
          </a:p>
        </p:txBody>
      </p:sp>
    </p:spTree>
    <p:extLst>
      <p:ext uri="{BB962C8B-B14F-4D97-AF65-F5344CB8AC3E}">
        <p14:creationId xmlns:p14="http://schemas.microsoft.com/office/powerpoint/2010/main" val="281806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42.radikal.ru/i096/1204/41/9cea2b103cf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2941792" y="0"/>
            <a:ext cx="309411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4800" b="1" spc="50" dirty="0" smtClean="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РЕБУСИ</a:t>
            </a:r>
            <a:endParaRPr lang="ru-RU" sz="4800" b="1" cap="none" spc="50" dirty="0">
              <a:ln w="11430"/>
              <a:solidFill>
                <a:srgbClr val="99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</a:endParaRPr>
          </a:p>
        </p:txBody>
      </p:sp>
      <p:pic>
        <p:nvPicPr>
          <p:cNvPr id="2050" name="Picture 2" descr="http://zooclub.ru/attach/fotogal/clip/chlen/1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95" y="1067323"/>
            <a:ext cx="1826176" cy="1409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79512" y="1198722"/>
            <a:ext cx="524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solidFill>
                  <a:srgbClr val="00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”</a:t>
            </a:r>
            <a:endParaRPr lang="ru-RU" sz="5400" b="1" cap="none" spc="50" dirty="0">
              <a:ln w="11430"/>
              <a:solidFill>
                <a:srgbClr val="00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42571" y="1198722"/>
            <a:ext cx="25923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uk-UA" sz="5400" b="1" spc="50" dirty="0">
                <a:ln w="11430"/>
                <a:solidFill>
                  <a:srgbClr val="00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Р</a:t>
            </a:r>
            <a:r>
              <a:rPr lang="ru-RU" sz="5400" b="1" cap="none" spc="50" dirty="0" smtClean="0">
                <a:ln w="11430"/>
                <a:solidFill>
                  <a:srgbClr val="00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 = ТЕ</a:t>
            </a:r>
            <a:endParaRPr lang="ru-RU" sz="5400" b="1" cap="none" spc="50" dirty="0">
              <a:ln w="11430"/>
              <a:solidFill>
                <a:srgbClr val="00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15" y="1053893"/>
            <a:ext cx="2016224" cy="13998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Прямоугольник 6"/>
          <p:cNvSpPr/>
          <p:nvPr/>
        </p:nvSpPr>
        <p:spPr>
          <a:xfrm>
            <a:off x="7452320" y="1067323"/>
            <a:ext cx="524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solidFill>
                  <a:srgbClr val="00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”</a:t>
            </a:r>
            <a:endParaRPr lang="ru-RU" sz="5400" b="1" cap="none" spc="50" dirty="0">
              <a:ln w="11430"/>
              <a:solidFill>
                <a:srgbClr val="00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976823" y="1192582"/>
            <a:ext cx="768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uk-UA" sz="5400" b="1" spc="50" dirty="0" smtClean="0">
                <a:ln w="11430"/>
                <a:solidFill>
                  <a:srgbClr val="00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К</a:t>
            </a:r>
            <a:endParaRPr lang="ru-RU" sz="5400" b="1" cap="none" spc="50" dirty="0">
              <a:ln w="11430"/>
              <a:solidFill>
                <a:srgbClr val="00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932040" y="2270451"/>
            <a:ext cx="41104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ru-RU" sz="5400" b="1" cap="all" spc="0" dirty="0" smtClean="0">
                <a:ln/>
                <a:solidFill>
                  <a:srgbClr val="0033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entury Schoolbook" pitchFamily="18" charset="0"/>
              </a:rPr>
              <a:t>МАТЕРИК</a:t>
            </a:r>
            <a:endParaRPr lang="ru-RU" sz="5400" b="1" cap="all" spc="0" dirty="0">
              <a:ln/>
              <a:solidFill>
                <a:srgbClr val="0033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Century Schoolbook" pitchFamily="18" charset="0"/>
            </a:endParaRPr>
          </a:p>
        </p:txBody>
      </p:sp>
      <p:pic>
        <p:nvPicPr>
          <p:cNvPr id="2052" name="Picture 4" descr="http://www.bretlingis.lt/files/products/zefyrai%20glazuruoti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4" y="3119389"/>
            <a:ext cx="2081496" cy="13946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2671852" y="3128997"/>
            <a:ext cx="524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solidFill>
                  <a:srgbClr val="00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”</a:t>
            </a:r>
            <a:endParaRPr lang="ru-RU" sz="5400" b="1" cap="none" spc="50" dirty="0">
              <a:ln w="11430"/>
              <a:solidFill>
                <a:srgbClr val="00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652377" y="3590662"/>
            <a:ext cx="23727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uk-UA" sz="5400" b="1" spc="50" dirty="0" smtClean="0">
                <a:ln w="11430"/>
                <a:solidFill>
                  <a:srgbClr val="00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Ф</a:t>
            </a:r>
            <a:r>
              <a:rPr lang="ru-RU" sz="5400" b="1" cap="none" spc="50" dirty="0" smtClean="0">
                <a:ln w="11430"/>
                <a:solidFill>
                  <a:srgbClr val="00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 = М</a:t>
            </a:r>
            <a:endParaRPr lang="ru-RU" sz="5400" b="1" cap="none" spc="50" dirty="0">
              <a:ln w="11430"/>
              <a:solidFill>
                <a:srgbClr val="00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</a:endParaRPr>
          </a:p>
        </p:txBody>
      </p:sp>
      <p:pic>
        <p:nvPicPr>
          <p:cNvPr id="2053" name="Picture 5" descr="C:\Users\Samsung\Downloads\0009-009-Lj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039" y="3388132"/>
            <a:ext cx="2728045" cy="11258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Прямоугольник 18"/>
          <p:cNvSpPr/>
          <p:nvPr/>
        </p:nvSpPr>
        <p:spPr>
          <a:xfrm>
            <a:off x="6209779" y="4052327"/>
            <a:ext cx="30219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ru-RU" sz="5400" b="1" cap="all" spc="0" dirty="0" smtClean="0">
                <a:ln/>
                <a:solidFill>
                  <a:srgbClr val="0033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entury Schoolbook" pitchFamily="18" charset="0"/>
              </a:rPr>
              <a:t>земля</a:t>
            </a:r>
            <a:endParaRPr lang="ru-RU" sz="5400" b="1" cap="all" spc="0" dirty="0">
              <a:ln/>
              <a:solidFill>
                <a:srgbClr val="0033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Century Schoolbook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6530527" y="5743193"/>
            <a:ext cx="2483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ru-RU" sz="5400" b="1" cap="all" spc="0" dirty="0" smtClean="0">
                <a:ln/>
                <a:solidFill>
                  <a:srgbClr val="0033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Century Schoolbook" pitchFamily="18" charset="0"/>
              </a:rPr>
              <a:t>ПОЛЕ</a:t>
            </a:r>
            <a:endParaRPr lang="ru-RU" sz="5400" b="1" cap="all" spc="0" dirty="0">
              <a:ln/>
              <a:solidFill>
                <a:srgbClr val="0033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Century Schoolbook" pitchFamily="18" charset="0"/>
            </a:endParaRPr>
          </a:p>
        </p:txBody>
      </p:sp>
      <p:pic>
        <p:nvPicPr>
          <p:cNvPr id="2059" name="Picture 11" descr="http://freemarket.kiev.ua/images_message/2387/113241/594801/74617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95" y="5157191"/>
            <a:ext cx="1951842" cy="14638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Прямоугольник 24"/>
          <p:cNvSpPr/>
          <p:nvPr/>
        </p:nvSpPr>
        <p:spPr>
          <a:xfrm>
            <a:off x="168282" y="5157192"/>
            <a:ext cx="524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solidFill>
                  <a:srgbClr val="00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”</a:t>
            </a:r>
            <a:endParaRPr lang="ru-RU" sz="5400" b="1" cap="none" spc="50" dirty="0">
              <a:ln w="11430"/>
              <a:solidFill>
                <a:srgbClr val="00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2731725" y="5157191"/>
            <a:ext cx="22140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uk-UA" sz="5400" b="1" spc="50" dirty="0" smtClean="0">
                <a:ln w="11430"/>
                <a:solidFill>
                  <a:srgbClr val="00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Т</a:t>
            </a:r>
            <a:r>
              <a:rPr lang="ru-RU" sz="5400" b="1" cap="none" spc="50" dirty="0" smtClean="0">
                <a:ln w="11430"/>
                <a:solidFill>
                  <a:srgbClr val="00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 = П</a:t>
            </a:r>
            <a:endParaRPr lang="ru-RU" sz="5400" b="1" cap="none" spc="50" dirty="0">
              <a:ln w="11430"/>
              <a:solidFill>
                <a:srgbClr val="00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919" y="4677825"/>
            <a:ext cx="1481456" cy="2130737"/>
          </a:xfrm>
          <a:prstGeom prst="rect">
            <a:avLst/>
          </a:prstGeom>
        </p:spPr>
      </p:pic>
      <p:sp>
        <p:nvSpPr>
          <p:cNvPr id="28" name="Прямоугольник 27"/>
          <p:cNvSpPr/>
          <p:nvPr/>
        </p:nvSpPr>
        <p:spPr>
          <a:xfrm>
            <a:off x="6585642" y="5009094"/>
            <a:ext cx="5725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solidFill>
                  <a:srgbClr val="00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’</a:t>
            </a:r>
            <a:endParaRPr lang="ru-RU" sz="5400" b="1" cap="none" spc="50" dirty="0">
              <a:ln w="11430"/>
              <a:solidFill>
                <a:srgbClr val="00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13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Поясніть значення фразеологізмів:</a:t>
            </a:r>
            <a:endParaRPr lang="uk-UA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980728"/>
            <a:ext cx="5772734" cy="483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Без вогню пече - … .</a:t>
            </a:r>
          </a:p>
          <a:p>
            <a:endParaRPr lang="uk-UA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  <a:p>
            <a:r>
              <a:rPr lang="uk-U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З вогню та в полум'я - … .</a:t>
            </a:r>
          </a:p>
          <a:p>
            <a:endParaRPr lang="uk-UA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  <a:p>
            <a:r>
              <a:rPr lang="uk-U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Нема диму без вогню - … .</a:t>
            </a:r>
          </a:p>
          <a:p>
            <a:endParaRPr lang="uk-UA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  <a:p>
            <a:r>
              <a:rPr lang="uk-U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Світить, та не гріє - … .</a:t>
            </a:r>
          </a:p>
          <a:p>
            <a:endParaRPr lang="uk-UA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  <a:p>
            <a:r>
              <a:rPr lang="uk-U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Темно, хоч очі </a:t>
            </a:r>
            <a:r>
              <a:rPr lang="uk-UA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виколи</a:t>
            </a:r>
            <a:r>
              <a:rPr lang="uk-U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 - … .</a:t>
            </a:r>
          </a:p>
          <a:p>
            <a:endParaRPr lang="uk-UA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  <a:p>
            <a:r>
              <a:rPr lang="uk-U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Досить одного сонця на небі.</a:t>
            </a:r>
            <a:endParaRPr lang="uk-UA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2819"/>
            <a:ext cx="9144000" cy="10195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7" y="945496"/>
            <a:ext cx="1893385" cy="197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3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1196752"/>
            <a:ext cx="87849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>
                <a:latin typeface="Century Schoolbook" pitchFamily="18" charset="0"/>
              </a:rPr>
              <a:t>Що може вродити кам'яна гора, коли в ній </a:t>
            </a:r>
            <a:r>
              <a:rPr lang="uk-UA" sz="2400" b="1" dirty="0" smtClean="0">
                <a:solidFill>
                  <a:srgbClr val="C00000"/>
                </a:solidFill>
                <a:latin typeface="Century Schoolbook" pitchFamily="18" charset="0"/>
              </a:rPr>
              <a:t>води </a:t>
            </a:r>
            <a:r>
              <a:rPr lang="uk-UA" sz="2400" b="1" dirty="0" smtClean="0">
                <a:latin typeface="Century Schoolbook" pitchFamily="18" charset="0"/>
              </a:rPr>
              <a:t>нема!</a:t>
            </a:r>
          </a:p>
          <a:p>
            <a:r>
              <a:rPr lang="uk-UA" sz="2400" b="1" dirty="0" smtClean="0">
                <a:latin typeface="Century Schoolbook" pitchFamily="18" charset="0"/>
              </a:rPr>
              <a:t>Жита ростуть, як з </a:t>
            </a:r>
            <a:r>
              <a:rPr lang="uk-UA" sz="2400" b="1" dirty="0" smtClean="0">
                <a:solidFill>
                  <a:srgbClr val="C00000"/>
                </a:solidFill>
                <a:latin typeface="Century Schoolbook" pitchFamily="18" charset="0"/>
              </a:rPr>
              <a:t>води </a:t>
            </a:r>
            <a:r>
              <a:rPr lang="uk-UA" sz="2400" b="1" dirty="0" smtClean="0">
                <a:latin typeface="Century Schoolbook" pitchFamily="18" charset="0"/>
              </a:rPr>
              <a:t>йдуть.</a:t>
            </a:r>
          </a:p>
          <a:p>
            <a:r>
              <a:rPr lang="uk-UA" sz="2400" b="1" dirty="0" smtClean="0">
                <a:latin typeface="Century Schoolbook" pitchFamily="18" charset="0"/>
              </a:rPr>
              <a:t>Він ані в </a:t>
            </a:r>
            <a:r>
              <a:rPr lang="uk-UA" sz="2400" b="1" dirty="0" smtClean="0">
                <a:solidFill>
                  <a:srgbClr val="C00000"/>
                </a:solidFill>
                <a:latin typeface="Century Schoolbook" pitchFamily="18" charset="0"/>
              </a:rPr>
              <a:t>воді</a:t>
            </a:r>
            <a:r>
              <a:rPr lang="uk-UA" sz="2400" b="1" dirty="0" smtClean="0">
                <a:latin typeface="Century Schoolbook" pitchFamily="18" charset="0"/>
              </a:rPr>
              <a:t> не втоне, ані в огні не згорить.</a:t>
            </a:r>
          </a:p>
          <a:p>
            <a:r>
              <a:rPr lang="uk-UA" sz="2400" b="1" dirty="0" smtClean="0">
                <a:latin typeface="Century Schoolbook" pitchFamily="18" charset="0"/>
              </a:rPr>
              <a:t>Він без кінця </a:t>
            </a:r>
            <a:r>
              <a:rPr lang="uk-UA" sz="2400" b="1" dirty="0" smtClean="0">
                <a:solidFill>
                  <a:srgbClr val="C00000"/>
                </a:solidFill>
                <a:latin typeface="Century Schoolbook" pitchFamily="18" charset="0"/>
              </a:rPr>
              <a:t>воду</a:t>
            </a:r>
            <a:r>
              <a:rPr lang="uk-UA" sz="2400" b="1" dirty="0" smtClean="0">
                <a:latin typeface="Century Schoolbook" pitchFamily="18" charset="0"/>
              </a:rPr>
              <a:t> варить.</a:t>
            </a:r>
          </a:p>
          <a:p>
            <a:r>
              <a:rPr lang="uk-UA" sz="2400" b="1" dirty="0" smtClean="0">
                <a:latin typeface="Century Schoolbook" pitchFamily="18" charset="0"/>
              </a:rPr>
              <a:t>Він із </a:t>
            </a:r>
            <a:r>
              <a:rPr lang="uk-UA" sz="2400" b="1" dirty="0" smtClean="0">
                <a:solidFill>
                  <a:srgbClr val="C00000"/>
                </a:solidFill>
                <a:latin typeface="Century Schoolbook" pitchFamily="18" charset="0"/>
              </a:rPr>
              <a:t>води</a:t>
            </a:r>
            <a:r>
              <a:rPr lang="uk-UA" sz="2400" b="1" dirty="0" smtClean="0">
                <a:latin typeface="Century Schoolbook" pitchFamily="18" charset="0"/>
              </a:rPr>
              <a:t> сухим вийде.</a:t>
            </a:r>
          </a:p>
          <a:p>
            <a:r>
              <a:rPr lang="uk-UA" sz="2400" b="1" dirty="0" smtClean="0">
                <a:latin typeface="Century Schoolbook" pitchFamily="18" charset="0"/>
              </a:rPr>
              <a:t>Він такий, що й у ложці </a:t>
            </a:r>
            <a:r>
              <a:rPr lang="uk-UA" sz="2400" b="1" dirty="0" smtClean="0">
                <a:solidFill>
                  <a:srgbClr val="C00000"/>
                </a:solidFill>
                <a:latin typeface="Century Schoolbook" pitchFamily="18" charset="0"/>
              </a:rPr>
              <a:t>води</a:t>
            </a:r>
            <a:r>
              <a:rPr lang="uk-UA" sz="2400" b="1" dirty="0" smtClean="0">
                <a:latin typeface="Century Schoolbook" pitchFamily="18" charset="0"/>
              </a:rPr>
              <a:t> втопиться.</a:t>
            </a:r>
          </a:p>
          <a:p>
            <a:r>
              <a:rPr lang="uk-UA" sz="2400" b="1" dirty="0" smtClean="0">
                <a:latin typeface="Century Schoolbook" pitchFamily="18" charset="0"/>
              </a:rPr>
              <a:t>У </a:t>
            </a:r>
            <a:r>
              <a:rPr lang="uk-UA" sz="2400" b="1" dirty="0" smtClean="0">
                <a:solidFill>
                  <a:srgbClr val="C00000"/>
                </a:solidFill>
                <a:latin typeface="Century Schoolbook" pitchFamily="18" charset="0"/>
              </a:rPr>
              <a:t>воді </a:t>
            </a:r>
            <a:r>
              <a:rPr lang="uk-UA" sz="2400" b="1" dirty="0" smtClean="0">
                <a:latin typeface="Century Schoolbook" pitchFamily="18" charset="0"/>
              </a:rPr>
              <a:t>стоїть, а </a:t>
            </a:r>
            <a:r>
              <a:rPr lang="uk-UA" sz="2400" b="1" dirty="0" smtClean="0">
                <a:solidFill>
                  <a:srgbClr val="C00000"/>
                </a:solidFill>
                <a:latin typeface="Century Schoolbook" pitchFamily="18" charset="0"/>
              </a:rPr>
              <a:t>води</a:t>
            </a:r>
            <a:r>
              <a:rPr lang="uk-UA" sz="2400" b="1" dirty="0" smtClean="0">
                <a:latin typeface="Century Schoolbook" pitchFamily="18" charset="0"/>
              </a:rPr>
              <a:t> просить.</a:t>
            </a:r>
          </a:p>
          <a:p>
            <a:r>
              <a:rPr lang="uk-UA" sz="2400" b="1" dirty="0" smtClean="0">
                <a:solidFill>
                  <a:srgbClr val="C00000"/>
                </a:solidFill>
                <a:latin typeface="Century Schoolbook" pitchFamily="18" charset="0"/>
              </a:rPr>
              <a:t>Вода</a:t>
            </a:r>
            <a:r>
              <a:rPr lang="uk-UA" sz="2400" b="1" dirty="0" smtClean="0">
                <a:latin typeface="Century Schoolbook" pitchFamily="18" charset="0"/>
              </a:rPr>
              <a:t> ума не мутить та й голови </a:t>
            </a:r>
          </a:p>
          <a:p>
            <a:r>
              <a:rPr lang="uk-UA" sz="2400" b="1" dirty="0" smtClean="0">
                <a:latin typeface="Century Schoolbook" pitchFamily="18" charset="0"/>
              </a:rPr>
              <a:t>не смутить.</a:t>
            </a:r>
          </a:p>
          <a:p>
            <a:r>
              <a:rPr lang="uk-UA" sz="2400" b="1" dirty="0" smtClean="0">
                <a:latin typeface="Century Schoolbook" pitchFamily="18" charset="0"/>
              </a:rPr>
              <a:t>Без </a:t>
            </a:r>
            <a:r>
              <a:rPr lang="uk-UA" sz="2400" b="1" dirty="0" smtClean="0">
                <a:solidFill>
                  <a:srgbClr val="C00000"/>
                </a:solidFill>
                <a:latin typeface="Century Schoolbook" pitchFamily="18" charset="0"/>
              </a:rPr>
              <a:t>води</a:t>
            </a:r>
            <a:r>
              <a:rPr lang="uk-UA" sz="2400" b="1" dirty="0" smtClean="0">
                <a:latin typeface="Century Schoolbook" pitchFamily="18" charset="0"/>
              </a:rPr>
              <a:t> й борщу не звариш.</a:t>
            </a:r>
          </a:p>
          <a:p>
            <a:r>
              <a:rPr lang="uk-UA" sz="2400" b="1" dirty="0" smtClean="0">
                <a:latin typeface="Century Schoolbook" pitchFamily="18" charset="0"/>
              </a:rPr>
              <a:t>У дворі горою, в хаті – </a:t>
            </a:r>
            <a:r>
              <a:rPr lang="uk-UA" sz="2400" b="1" dirty="0" smtClean="0">
                <a:solidFill>
                  <a:srgbClr val="C00000"/>
                </a:solidFill>
                <a:latin typeface="Century Schoolbook" pitchFamily="18" charset="0"/>
              </a:rPr>
              <a:t>водою</a:t>
            </a:r>
            <a:r>
              <a:rPr lang="uk-UA" sz="2400" b="1" dirty="0" smtClean="0">
                <a:latin typeface="Century Schoolbook" pitchFamily="18" charset="0"/>
              </a:rPr>
              <a:t>.</a:t>
            </a:r>
          </a:p>
          <a:p>
            <a:r>
              <a:rPr lang="uk-UA" sz="2400" b="1" dirty="0" smtClean="0">
                <a:solidFill>
                  <a:srgbClr val="C00000"/>
                </a:solidFill>
                <a:latin typeface="Century Schoolbook" pitchFamily="18" charset="0"/>
              </a:rPr>
              <a:t>Вода</a:t>
            </a:r>
            <a:r>
              <a:rPr lang="uk-UA" sz="2400" b="1" dirty="0" smtClean="0">
                <a:latin typeface="Century Schoolbook" pitchFamily="18" charset="0"/>
              </a:rPr>
              <a:t> найде собі дорогу. </a:t>
            </a:r>
          </a:p>
          <a:p>
            <a:r>
              <a:rPr lang="uk-UA" sz="2400" b="1" dirty="0" smtClean="0">
                <a:latin typeface="Century Schoolbook" pitchFamily="18" charset="0"/>
              </a:rPr>
              <a:t>В океані </a:t>
            </a:r>
            <a:r>
              <a:rPr lang="uk-UA" sz="2400" b="1" dirty="0" smtClean="0">
                <a:solidFill>
                  <a:srgbClr val="C00000"/>
                </a:solidFill>
                <a:latin typeface="Century Schoolbook" pitchFamily="18" charset="0"/>
              </a:rPr>
              <a:t>води </a:t>
            </a:r>
            <a:r>
              <a:rPr lang="uk-UA" sz="2400" b="1" dirty="0" smtClean="0">
                <a:latin typeface="Century Schoolbook" pitchFamily="18" charset="0"/>
              </a:rPr>
              <a:t>не зміряєш.</a:t>
            </a:r>
          </a:p>
          <a:p>
            <a:r>
              <a:rPr lang="uk-UA" sz="2400" b="1" dirty="0" smtClean="0">
                <a:solidFill>
                  <a:srgbClr val="C00000"/>
                </a:solidFill>
                <a:latin typeface="Century Schoolbook" pitchFamily="18" charset="0"/>
              </a:rPr>
              <a:t>Водою воду </a:t>
            </a:r>
            <a:r>
              <a:rPr lang="uk-UA" sz="2400" b="1" dirty="0" smtClean="0">
                <a:latin typeface="Century Schoolbook" pitchFamily="18" charset="0"/>
              </a:rPr>
              <a:t>не загидиш.</a:t>
            </a:r>
            <a:endParaRPr lang="uk-UA" sz="2400" b="1" dirty="0">
              <a:latin typeface="Century Schoolbook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625" y="4293097"/>
            <a:ext cx="3324863" cy="24518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188640"/>
            <a:ext cx="8208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З кожного речення виділіть іменник «вода» і визначте його відмінок.</a:t>
            </a:r>
            <a:endParaRPr lang="uk-UA" sz="28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2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s42.radikal.ru/i096/1204/41/9cea2b103cf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411760" y="2780928"/>
            <a:ext cx="5760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000" b="1" dirty="0" err="1" smtClean="0"/>
              <a:t>Впр</a:t>
            </a:r>
            <a:r>
              <a:rPr lang="uk-UA" sz="6000" b="1" dirty="0" smtClean="0"/>
              <a:t>. 137-139</a:t>
            </a:r>
            <a:endParaRPr lang="ru-RU" sz="6000" b="1" dirty="0"/>
          </a:p>
        </p:txBody>
      </p:sp>
      <p:pic>
        <p:nvPicPr>
          <p:cNvPr id="4" name="Рисунок 3" descr="5fe65859bf3d021d6ab15e826a0e32bf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72100" y="3212976"/>
            <a:ext cx="3771900" cy="34575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301</Words>
  <Application>Microsoft Office PowerPoint</Application>
  <PresentationFormat>Екран (4:3)</PresentationFormat>
  <Paragraphs>75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1" baseType="lpstr"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Владимир</dc:creator>
  <cp:lastModifiedBy>PC</cp:lastModifiedBy>
  <cp:revision>8</cp:revision>
  <dcterms:created xsi:type="dcterms:W3CDTF">2015-11-15T15:39:40Z</dcterms:created>
  <dcterms:modified xsi:type="dcterms:W3CDTF">2021-02-14T15:27:36Z</dcterms:modified>
</cp:coreProperties>
</file>