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3" r:id="rId9"/>
    <p:sldId id="262" r:id="rId10"/>
    <p:sldId id="267" r:id="rId11"/>
    <p:sldId id="261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8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20918%20(1).pp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755576" y="404664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Урок української мови</a:t>
            </a:r>
          </a:p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 в 4 класі</a:t>
            </a:r>
          </a:p>
          <a:p>
            <a:endParaRPr lang="uk-UA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132856"/>
            <a:ext cx="5670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C000"/>
                </a:solidFill>
              </a:rPr>
              <a:t>Іменники-синоніми, іменники-антоніми, багатозначність окремих іменників. Вживання іменників у прямому і переносному значеннях.</a:t>
            </a:r>
            <a:endParaRPr lang="ru-RU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07504" y="476672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400" b="1" i="1" dirty="0">
                <a:solidFill>
                  <a:schemeClr val="bg1"/>
                </a:solidFill>
                <a:latin typeface="+mj-lt"/>
              </a:rPr>
              <a:t>Заміни, будь ласка, </a:t>
            </a:r>
            <a:endParaRPr lang="uk-UA" sz="2400" b="1" i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uk-UA" sz="2400" b="1" i="1" dirty="0" smtClean="0">
                <a:solidFill>
                  <a:schemeClr val="bg1"/>
                </a:solidFill>
                <a:latin typeface="+mj-lt"/>
              </a:rPr>
              <a:t>словосполучення </a:t>
            </a:r>
            <a:r>
              <a:rPr lang="uk-UA" sz="2400" b="1" i="1" dirty="0">
                <a:solidFill>
                  <a:schemeClr val="bg1"/>
                </a:solidFill>
                <a:latin typeface="+mj-lt"/>
              </a:rPr>
              <a:t>влучним синонімом</a:t>
            </a:r>
            <a:endParaRPr lang="ru-RU" sz="2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755576" y="1628800"/>
            <a:ext cx="48245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FFC000"/>
                </a:solidFill>
              </a:rPr>
              <a:t>Осінній </a:t>
            </a:r>
            <a:r>
              <a:rPr lang="uk-UA" sz="4000" b="1" dirty="0" err="1" smtClean="0">
                <a:solidFill>
                  <a:srgbClr val="FFC000"/>
                </a:solidFill>
              </a:rPr>
              <a:t>падолист-</a:t>
            </a:r>
            <a:endParaRPr lang="uk-UA" sz="4000" b="1" dirty="0" smtClean="0">
              <a:solidFill>
                <a:srgbClr val="FFC000"/>
              </a:solidFill>
            </a:endParaRPr>
          </a:p>
          <a:p>
            <a:endParaRPr lang="uk-UA" sz="4000" b="1" dirty="0">
              <a:solidFill>
                <a:srgbClr val="FFC000"/>
              </a:solidFill>
            </a:endParaRPr>
          </a:p>
          <a:p>
            <a:r>
              <a:rPr lang="uk-UA" sz="4000" b="1" dirty="0">
                <a:solidFill>
                  <a:srgbClr val="FFC000"/>
                </a:solidFill>
              </a:rPr>
              <a:t>Сильний </a:t>
            </a:r>
            <a:r>
              <a:rPr lang="uk-UA" sz="4000" b="1" dirty="0" err="1" smtClean="0">
                <a:solidFill>
                  <a:srgbClr val="FFC000"/>
                </a:solidFill>
              </a:rPr>
              <a:t>дощ-</a:t>
            </a:r>
            <a:endParaRPr lang="uk-UA" sz="4000" b="1" dirty="0" smtClean="0">
              <a:solidFill>
                <a:srgbClr val="FFC000"/>
              </a:solidFill>
            </a:endParaRPr>
          </a:p>
          <a:p>
            <a:endParaRPr lang="uk-UA" sz="4000" b="1" dirty="0">
              <a:solidFill>
                <a:srgbClr val="FFC000"/>
              </a:solidFill>
            </a:endParaRPr>
          </a:p>
          <a:p>
            <a:r>
              <a:rPr lang="uk-UA" sz="4000" b="1" dirty="0">
                <a:solidFill>
                  <a:srgbClr val="FFC000"/>
                </a:solidFill>
              </a:rPr>
              <a:t>Дрібний осінній </a:t>
            </a:r>
            <a:r>
              <a:rPr lang="uk-UA" sz="4000" b="1" dirty="0" err="1">
                <a:solidFill>
                  <a:srgbClr val="FFC000"/>
                </a:solidFill>
              </a:rPr>
              <a:t>дощик-</a:t>
            </a:r>
            <a:endParaRPr lang="ru-RU" sz="4000" b="1" dirty="0">
              <a:solidFill>
                <a:srgbClr val="FFC000"/>
              </a:solidFill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5220071" y="3108325"/>
            <a:ext cx="3455617" cy="16573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solidFill>
                  <a:schemeClr val="tx1"/>
                </a:solidFill>
              </a:rPr>
              <a:t>Злива,падіння листя,негода</a:t>
            </a:r>
            <a:r>
              <a:rPr lang="uk-UA" sz="3200" b="1" dirty="0" smtClean="0">
                <a:solidFill>
                  <a:schemeClr val="tx1"/>
                </a:solidFill>
              </a:rPr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1"/>
                </a:solidFill>
              </a:rPr>
              <a:t>листопад,мряка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67544" y="404664"/>
            <a:ext cx="4608512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chemeClr val="bg1"/>
                </a:solidFill>
                <a:latin typeface="+mj-lt"/>
              </a:rPr>
              <a:t>«Біле золото»</a:t>
            </a:r>
          </a:p>
          <a:p>
            <a:r>
              <a:rPr lang="uk-UA" sz="5400" b="1" dirty="0">
                <a:solidFill>
                  <a:schemeClr val="bg1"/>
                </a:solidFill>
                <a:latin typeface="+mj-lt"/>
              </a:rPr>
              <a:t> </a:t>
            </a:r>
            <a:endParaRPr lang="ru-RU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959424" y="2564904"/>
            <a:ext cx="518457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4800" b="1" dirty="0" smtClean="0">
                <a:solidFill>
                  <a:schemeClr val="bg1"/>
                </a:solidFill>
                <a:latin typeface="+mj-lt"/>
              </a:rPr>
              <a:t>«Чорне </a:t>
            </a:r>
            <a:r>
              <a:rPr lang="uk-UA" sz="4800" b="1" dirty="0">
                <a:solidFill>
                  <a:schemeClr val="bg1"/>
                </a:solidFill>
                <a:latin typeface="+mj-lt"/>
              </a:rPr>
              <a:t>золото»</a:t>
            </a:r>
          </a:p>
          <a:p>
            <a:r>
              <a:rPr lang="uk-UA" sz="5400" b="1" dirty="0">
                <a:solidFill>
                  <a:schemeClr val="bg1"/>
                </a:solidFill>
                <a:latin typeface="+mj-lt"/>
              </a:rPr>
              <a:t> </a:t>
            </a:r>
            <a:endParaRPr lang="ru-RU" sz="5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http://www.chronicle.co.zw/wp-content/uploads/2013/08/Cott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2877108" cy="2638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2" name="Picture 4" descr="http://h2o-forever.ucoz.ua/_fr/0/s3619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429000"/>
            <a:ext cx="3810000" cy="2847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899593" y="1137519"/>
            <a:ext cx="777686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Корабель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пустелі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— верблюд,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човен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джип.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Царство Нептуна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— пекло,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ліс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море.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Білі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мухи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—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міль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сніг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тополиний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пух.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Сірий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гігант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— НЛО,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пацюк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слон.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Столиця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гумору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— Одеса, Париж, Нью-Йорк.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Другий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хліб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— сухарики,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картопля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ковбаса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           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Чотириногий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друг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стіл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собака,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молодший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брат.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83568" y="476672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Заміни, будь ласка, </a:t>
            </a:r>
            <a:r>
              <a:rPr lang="uk-UA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словосполучення </a:t>
            </a:r>
            <a:r>
              <a:rPr lang="uk-UA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влучним </a:t>
            </a:r>
            <a:r>
              <a:rPr lang="uk-UA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словом</a:t>
            </a:r>
            <a:endParaRPr lang="ru-RU" b="1" i="1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067944" y="1628800"/>
            <a:ext cx="158417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724128" y="2420888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707904" y="3140968"/>
            <a:ext cx="57606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220072" y="3789040"/>
            <a:ext cx="79208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923928" y="4581128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860032" y="5301208"/>
            <a:ext cx="136815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860032" y="6021288"/>
            <a:ext cx="93610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39552" y="332656"/>
            <a:ext cx="9464839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Ж  </a:t>
            </a:r>
            <a:r>
              <a:rPr kumimoji="0" lang="uk-UA" sz="48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Ж</a:t>
            </a: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sz="48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Ж</a:t>
            </a: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sz="48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Ж</a:t>
            </a: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sz="48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ж</a:t>
            </a: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sz="48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ж</a:t>
            </a: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sz="48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жу</a:t>
            </a: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sz="48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жл</a:t>
            </a: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sz="48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ож</a:t>
            </a: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  же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       На крилах бабиного літа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       летять у вирій журавлі.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3200" dirty="0" smtClean="0">
                <a:solidFill>
                  <a:srgbClr val="FFC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                               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( А.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Білевич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 яку пору року кажуть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бабине літо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Доберіть синоніми до слова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журавлі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Поясніть правопис слів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на крилах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у вирій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летять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 допомогою інтонації перетворіть речення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 питальне, спонукальне.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pic>
        <p:nvPicPr>
          <p:cNvPr id="3" name="Рисунок 2" descr="0_85500_32531758_XL.gif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2708920"/>
            <a:ext cx="2248272" cy="27099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9672" y="1268760"/>
            <a:ext cx="6028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dirty="0" smtClean="0">
                <a:solidFill>
                  <a:srgbClr val="FFC000"/>
                </a:solidFill>
              </a:rPr>
              <a:t>Словниковий диктант</a:t>
            </a:r>
            <a:endParaRPr lang="ru-RU" sz="4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19672" y="1268760"/>
            <a:ext cx="5215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dirty="0" smtClean="0">
                <a:solidFill>
                  <a:srgbClr val="FFC000"/>
                </a:solidFill>
              </a:rPr>
              <a:t>Самостійна робота</a:t>
            </a:r>
            <a:endParaRPr lang="ru-RU" sz="4800" b="1" dirty="0">
              <a:solidFill>
                <a:srgbClr val="FFC000"/>
              </a:solidFill>
            </a:endParaRPr>
          </a:p>
        </p:txBody>
      </p:sp>
      <p:pic>
        <p:nvPicPr>
          <p:cNvPr id="5" name="Рисунок 4" descr="45444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924944"/>
            <a:ext cx="3346311" cy="2914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pic>
        <p:nvPicPr>
          <p:cNvPr id="3" name="Прямоугольник 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8624888" cy="3163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pic>
        <p:nvPicPr>
          <p:cNvPr id="2" name="TextBox 1"/>
          <p:cNvPicPr>
            <a:picLocks noChangeArrowheads="1"/>
          </p:cNvPicPr>
          <p:nvPr/>
        </p:nvPicPr>
        <p:blipFill>
          <a:blip r:embed="rId3" cstate="print"/>
          <a:srcRect r="9084"/>
          <a:stretch>
            <a:fillRect/>
          </a:stretch>
        </p:blipFill>
        <p:spPr bwMode="auto">
          <a:xfrm>
            <a:off x="323528" y="764704"/>
            <a:ext cx="2378546" cy="749300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771800" y="908720"/>
            <a:ext cx="6202362" cy="5238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800" b="1" dirty="0" err="1">
                <a:solidFill>
                  <a:schemeClr val="bg1"/>
                </a:solidFill>
                <a:latin typeface="Palatino Linotype" pitchFamily="18" charset="0"/>
              </a:rPr>
              <a:t>-слова</a:t>
            </a:r>
            <a:r>
              <a:rPr lang="uk-UA" sz="2800" b="1" dirty="0">
                <a:solidFill>
                  <a:schemeClr val="bg1"/>
                </a:solidFill>
                <a:latin typeface="Palatino Linotype" pitchFamily="18" charset="0"/>
              </a:rPr>
              <a:t>, близькі за значенням.</a:t>
            </a:r>
            <a:endParaRPr lang="ru-RU" sz="2800" b="1" dirty="0">
              <a:solidFill>
                <a:schemeClr val="bg1"/>
              </a:solidFill>
              <a:latin typeface="Palatino Linotype" pitchFamily="18" charset="0"/>
            </a:endParaRPr>
          </a:p>
        </p:txBody>
      </p:sp>
      <p:pic>
        <p:nvPicPr>
          <p:cNvPr id="5" name="Прямоугольник 4"/>
          <p:cNvPicPr>
            <a:picLocks noChangeArrowheads="1"/>
          </p:cNvPicPr>
          <p:nvPr/>
        </p:nvPicPr>
        <p:blipFill>
          <a:blip r:embed="rId4" cstate="print"/>
          <a:srcRect r="24796"/>
          <a:stretch>
            <a:fillRect/>
          </a:stretch>
        </p:blipFill>
        <p:spPr bwMode="auto">
          <a:xfrm>
            <a:off x="395536" y="2132856"/>
            <a:ext cx="2402359" cy="7937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31840" y="2348880"/>
            <a:ext cx="6154738" cy="5238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- </a:t>
            </a:r>
            <a:r>
              <a:rPr lang="uk-UA" sz="2800" b="1" dirty="0" smtClean="0">
                <a:solidFill>
                  <a:schemeClr val="bg1"/>
                </a:solidFill>
                <a:latin typeface="+mn-lt"/>
              </a:rPr>
              <a:t>слова</a:t>
            </a:r>
            <a:r>
              <a:rPr lang="uk-UA" sz="2800" b="1" dirty="0">
                <a:solidFill>
                  <a:schemeClr val="bg1"/>
                </a:solidFill>
                <a:latin typeface="+mn-lt"/>
              </a:rPr>
              <a:t>, протилежні за значенням.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TextBox 6"/>
          <p:cNvPicPr>
            <a:picLocks noChangeArrowheads="1"/>
          </p:cNvPicPr>
          <p:nvPr/>
        </p:nvPicPr>
        <p:blipFill>
          <a:blip r:embed="rId5" cstate="print"/>
          <a:srcRect r="21773"/>
          <a:stretch>
            <a:fillRect/>
          </a:stretch>
        </p:blipFill>
        <p:spPr bwMode="auto">
          <a:xfrm>
            <a:off x="251520" y="3645024"/>
            <a:ext cx="4778623" cy="7921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59632" y="4797152"/>
            <a:ext cx="7416800" cy="9541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 err="1">
                <a:solidFill>
                  <a:schemeClr val="bg1"/>
                </a:solidFill>
                <a:latin typeface="+mn-lt"/>
              </a:rPr>
              <a:t>-слова</a:t>
            </a:r>
            <a:r>
              <a:rPr lang="uk-UA" sz="2800" b="1" dirty="0">
                <a:solidFill>
                  <a:schemeClr val="bg1"/>
                </a:solidFill>
                <a:latin typeface="+mn-lt"/>
              </a:rPr>
              <a:t> ,що мають спільний корінь та спільне значення.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3850" y="1124744"/>
            <a:ext cx="85686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i="1" dirty="0">
                <a:solidFill>
                  <a:srgbClr val="FFC000"/>
                </a:solidFill>
                <a:latin typeface="+mn-lt"/>
                <a:cs typeface="Andalus" pitchFamily="18" charset="-78"/>
              </a:rPr>
              <a:t>Думка,кричати,здогадка</a:t>
            </a:r>
            <a:r>
              <a:rPr lang="uk-UA" sz="4400" b="1" i="1" dirty="0" smtClean="0">
                <a:solidFill>
                  <a:srgbClr val="FFC000"/>
                </a:solidFill>
                <a:latin typeface="+mn-lt"/>
                <a:cs typeface="Andalus" pitchFamily="18" charset="-78"/>
              </a:rPr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i="1" dirty="0" smtClean="0">
                <a:solidFill>
                  <a:srgbClr val="FFC000"/>
                </a:solidFill>
                <a:latin typeface="+mn-lt"/>
                <a:cs typeface="Andalus" pitchFamily="18" charset="-78"/>
              </a:rPr>
              <a:t>міркування,волати, горланити,роздум,репетувати </a:t>
            </a:r>
            <a:r>
              <a:rPr lang="uk-UA" sz="4400" dirty="0">
                <a:solidFill>
                  <a:srgbClr val="FFC000"/>
                </a:solidFill>
                <a:latin typeface="+mn-lt"/>
              </a:rPr>
              <a:t>.</a:t>
            </a:r>
            <a:endParaRPr lang="ru-RU" sz="4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899592" y="404664"/>
            <a:ext cx="8394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  <a:latin typeface="+mj-lt"/>
              </a:rPr>
              <a:t>Згрупуйте, будь ласка, слова, близькі за значенням.</a:t>
            </a:r>
            <a:endParaRPr lang="ru-RU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1891" y="4365104"/>
            <a:ext cx="86421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uk-UA" sz="3200" b="1" i="1" dirty="0">
                <a:solidFill>
                  <a:schemeClr val="bg1"/>
                </a:solidFill>
              </a:rPr>
              <a:t>Думка,здогадка ,міркування, роздум.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uk-UA" sz="3200" b="1" i="1" dirty="0">
                <a:solidFill>
                  <a:schemeClr val="bg1"/>
                </a:solidFill>
              </a:rPr>
              <a:t>Кричати,волати,горланити,репетувати.</a:t>
            </a:r>
            <a:endParaRPr lang="ru-RU" sz="3200" b="1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7704" y="3501008"/>
            <a:ext cx="2573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  <a:latin typeface="Palatino Linotype" pitchFamily="18" charset="0"/>
              </a:rPr>
              <a:t>Перевірте </a:t>
            </a:r>
            <a:r>
              <a:rPr lang="uk-UA" sz="2400" b="1" dirty="0">
                <a:solidFill>
                  <a:schemeClr val="bg1"/>
                </a:solidFill>
                <a:latin typeface="Palatino Linotype" pitchFamily="18" charset="0"/>
              </a:rPr>
              <a:t>себе:</a:t>
            </a:r>
            <a:endParaRPr lang="ru-RU" sz="2400" b="1" dirty="0">
              <a:solidFill>
                <a:schemeClr val="bg1"/>
              </a:solidFill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052736"/>
            <a:ext cx="2219325" cy="1890712"/>
          </a:xfrm>
          <a:prstGeom prst="rect">
            <a:avLst/>
          </a:prstGeom>
          <a:noFill/>
        </p:spPr>
      </p:pic>
      <p:pic>
        <p:nvPicPr>
          <p:cNvPr id="4" name="Рисунок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717032"/>
            <a:ext cx="2016224" cy="2672448"/>
          </a:xfrm>
          <a:prstGeom prst="rect">
            <a:avLst/>
          </a:prstGeom>
          <a:noFill/>
        </p:spPr>
      </p:pic>
      <p:pic>
        <p:nvPicPr>
          <p:cNvPr id="6" name="Рисунок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1988840"/>
            <a:ext cx="1500854" cy="1938660"/>
          </a:xfrm>
          <a:prstGeom prst="rect">
            <a:avLst/>
          </a:prstGeom>
          <a:noFill/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3779912" y="3212976"/>
            <a:ext cx="25098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400" b="1" i="1" dirty="0">
                <a:solidFill>
                  <a:schemeClr val="bg1"/>
                </a:solidFill>
                <a:latin typeface="Palatino Linotype" pitchFamily="18" charset="0"/>
              </a:rPr>
              <a:t>лисички</a:t>
            </a:r>
            <a:endParaRPr lang="ru-RU" sz="2400" b="1" i="1" dirty="0">
              <a:solidFill>
                <a:schemeClr val="bg1"/>
              </a:solidFill>
              <a:latin typeface="Palatino Linotype" pitchFamily="18" charset="0"/>
            </a:endParaRPr>
          </a:p>
        </p:txBody>
      </p:sp>
      <p:pic>
        <p:nvPicPr>
          <p:cNvPr id="7" name="Рисунок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293096"/>
            <a:ext cx="2474912" cy="1860550"/>
          </a:xfrm>
          <a:prstGeom prst="rect">
            <a:avLst/>
          </a:prstGeom>
          <a:noFill/>
        </p:spPr>
      </p:pic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7" cstate="print"/>
          <a:srcRect b="10435"/>
          <a:stretch>
            <a:fillRect/>
          </a:stretch>
        </p:blipFill>
        <p:spPr bwMode="auto">
          <a:xfrm>
            <a:off x="6804248" y="404664"/>
            <a:ext cx="1893987" cy="1440160"/>
          </a:xfrm>
          <a:prstGeom prst="rect">
            <a:avLst/>
          </a:prstGeom>
          <a:noFill/>
        </p:spPr>
      </p:pic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7893050" y="3849688"/>
            <a:ext cx="1160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400" b="1" i="1" dirty="0">
                <a:solidFill>
                  <a:schemeClr val="bg1"/>
                </a:solidFill>
                <a:latin typeface="Palatino Linotype" pitchFamily="18" charset="0"/>
              </a:rPr>
              <a:t>коса</a:t>
            </a:r>
            <a:endParaRPr lang="ru-RU" sz="2400" b="1" i="1" dirty="0">
              <a:solidFill>
                <a:schemeClr val="bg1"/>
              </a:solidFill>
              <a:latin typeface="Palatino Linotype" pitchFamily="18" charset="0"/>
            </a:endParaRPr>
          </a:p>
        </p:txBody>
      </p:sp>
      <p:pic>
        <p:nvPicPr>
          <p:cNvPr id="10" name="Рисунок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836712"/>
            <a:ext cx="2140173" cy="1630478"/>
          </a:xfrm>
          <a:prstGeom prst="rect">
            <a:avLst/>
          </a:prstGeom>
          <a:noFill/>
        </p:spPr>
      </p:pic>
      <p:pic>
        <p:nvPicPr>
          <p:cNvPr id="2050" name="Picture 2" descr="C:\Users\Руслан\Desktop\imррages.jpe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4725144"/>
            <a:ext cx="2163763" cy="1657350"/>
          </a:xfrm>
          <a:prstGeom prst="rect">
            <a:avLst/>
          </a:prstGeom>
          <a:noFill/>
        </p:spPr>
      </p:pic>
      <p:pic>
        <p:nvPicPr>
          <p:cNvPr id="2051" name="Picture 3" descr="C:\Users\Руслан\Desktop\default.jpe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3068960"/>
            <a:ext cx="2200275" cy="1652588"/>
          </a:xfrm>
          <a:prstGeom prst="rect">
            <a:avLst/>
          </a:prstGeom>
          <a:noFill/>
        </p:spPr>
      </p:pic>
      <p:sp>
        <p:nvSpPr>
          <p:cNvPr id="17420" name="TextBox 11"/>
          <p:cNvSpPr txBox="1">
            <a:spLocks noChangeArrowheads="1"/>
          </p:cNvSpPr>
          <p:nvPr/>
        </p:nvSpPr>
        <p:spPr bwMode="auto">
          <a:xfrm>
            <a:off x="763588" y="2557463"/>
            <a:ext cx="9332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b="1" i="1" dirty="0">
                <a:solidFill>
                  <a:schemeClr val="bg1"/>
                </a:solidFill>
                <a:latin typeface="Palatino Linotype" pitchFamily="18" charset="0"/>
              </a:rPr>
              <a:t>ключ</a:t>
            </a:r>
            <a:endParaRPr lang="ru-RU" sz="2400" b="1" i="1" dirty="0">
              <a:solidFill>
                <a:schemeClr val="bg1"/>
              </a:solidFill>
              <a:latin typeface="Palatino Linotyp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9752" y="332656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 smtClean="0">
                <a:solidFill>
                  <a:srgbClr val="FFC000"/>
                </a:solidFill>
              </a:rPr>
              <a:t>Багатозначні слова</a:t>
            </a:r>
            <a:endParaRPr lang="ru-RU" sz="36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download.photo-sj.ru/images/%D0%BA%D0%B0%D1%80%D1%82%D0%B8%D0%BD%D0%BA%D0%B8%20%D0%B4%D0%BB%D1%8F%20%D0%BF%D1%80%D0%B5%D0%B7%D0%B5%D0%BD%D1%82%D0%B0%D1%86%D0%B8%D0%B8%20%D1%81%D0%BA%D0%B0%D1%87%D0%B0%D1%82%D1%8C%20%D0%B1%D0%B5%D1%81%D0%BF%D0%BB%D0%B0%D1%82%D0%BD%D0%BE/7.jpg"/>
          <p:cNvPicPr>
            <a:picLocks noChangeAspect="1" noChangeArrowheads="1"/>
          </p:cNvPicPr>
          <p:nvPr/>
        </p:nvPicPr>
        <p:blipFill>
          <a:blip r:embed="rId2" cstate="print"/>
          <a:srcRect l="2614" t="2961" r="1810" b="3281"/>
          <a:stretch>
            <a:fillRect/>
          </a:stretch>
        </p:blipFill>
        <p:spPr bwMode="auto">
          <a:xfrm>
            <a:off x="107504" y="0"/>
            <a:ext cx="9036496" cy="6858000"/>
          </a:xfrm>
          <a:prstGeom prst="rect">
            <a:avLst/>
          </a:prstGeom>
          <a:noFill/>
        </p:spPr>
      </p:pic>
      <p:pic>
        <p:nvPicPr>
          <p:cNvPr id="1027" name="Picture 3" descr="C:\Users\Руслан\Desktop\imagллes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2601913" cy="1670050"/>
          </a:xfrm>
          <a:prstGeom prst="rect">
            <a:avLst/>
          </a:prstGeom>
          <a:noFill/>
        </p:spPr>
      </p:pic>
      <p:pic>
        <p:nvPicPr>
          <p:cNvPr id="1028" name="Picture 4" descr="C:\Users\Руслан\Desktop\imaииges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530888"/>
            <a:ext cx="1944216" cy="1329389"/>
          </a:xfrm>
          <a:prstGeom prst="rect">
            <a:avLst/>
          </a:prstGeom>
          <a:noFill/>
        </p:spPr>
      </p:pic>
      <p:pic>
        <p:nvPicPr>
          <p:cNvPr id="1033" name="Picture 9" descr="C:\Users\Руслан\Desktop\images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4221088"/>
            <a:ext cx="2566987" cy="1841500"/>
          </a:xfrm>
          <a:prstGeom prst="rect">
            <a:avLst/>
          </a:prstGeom>
          <a:noFill/>
        </p:spPr>
      </p:pic>
      <p:pic>
        <p:nvPicPr>
          <p:cNvPr id="1035" name="Picture 11" descr="C:\Users\Руслан\Desktop\imag  es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276872"/>
            <a:ext cx="2309267" cy="1521854"/>
          </a:xfrm>
          <a:prstGeom prst="rect">
            <a:avLst/>
          </a:prstGeom>
          <a:noFill/>
        </p:spPr>
      </p:pic>
      <p:pic>
        <p:nvPicPr>
          <p:cNvPr id="1036" name="Picture 12" descr="C:\Users\Руслан\Desktop\ima  ges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3933056"/>
            <a:ext cx="2601913" cy="1938338"/>
          </a:xfrm>
          <a:prstGeom prst="rect">
            <a:avLst/>
          </a:prstGeom>
          <a:noFill/>
        </p:spPr>
      </p:pic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539552" y="3356992"/>
            <a:ext cx="1981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Palatino Linotype" pitchFamily="18" charset="0"/>
              </a:rPr>
              <a:t>задоволення</a:t>
            </a:r>
            <a:endParaRPr lang="ru-RU" sz="2400" dirty="0">
              <a:solidFill>
                <a:srgbClr val="00B050"/>
              </a:solidFill>
              <a:latin typeface="Palatino Linotype" pitchFamily="18" charset="0"/>
            </a:endParaRPr>
          </a:p>
        </p:txBody>
      </p:sp>
      <p:pic>
        <p:nvPicPr>
          <p:cNvPr id="1037" name="Picture 13" descr="C:\Users\Руслан\Desktop\imмages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548680"/>
            <a:ext cx="2051570" cy="1284616"/>
          </a:xfrm>
          <a:prstGeom prst="rect">
            <a:avLst/>
          </a:prstGeom>
          <a:noFill/>
        </p:spPr>
      </p:pic>
      <p:sp>
        <p:nvSpPr>
          <p:cNvPr id="16392" name="TextBox 5"/>
          <p:cNvSpPr txBox="1">
            <a:spLocks noChangeArrowheads="1"/>
          </p:cNvSpPr>
          <p:nvPr/>
        </p:nvSpPr>
        <p:spPr bwMode="auto">
          <a:xfrm>
            <a:off x="6948264" y="6021288"/>
            <a:ext cx="787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Palatino Linotype" pitchFamily="18" charset="0"/>
              </a:rPr>
              <a:t>сміх</a:t>
            </a:r>
            <a:endParaRPr lang="ru-RU" sz="2400" dirty="0">
              <a:solidFill>
                <a:srgbClr val="00B050"/>
              </a:solidFill>
              <a:latin typeface="Palatino Linotype" pitchFamily="18" charset="0"/>
            </a:endParaRPr>
          </a:p>
        </p:txBody>
      </p:sp>
      <p:sp>
        <p:nvSpPr>
          <p:cNvPr id="16393" name="TextBox 6"/>
          <p:cNvSpPr txBox="1">
            <a:spLocks noChangeArrowheads="1"/>
          </p:cNvSpPr>
          <p:nvPr/>
        </p:nvSpPr>
        <p:spPr bwMode="auto">
          <a:xfrm>
            <a:off x="4067944" y="3789040"/>
            <a:ext cx="1187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Palatino Linotype" pitchFamily="18" charset="0"/>
              </a:rPr>
              <a:t>смуток</a:t>
            </a:r>
            <a:endParaRPr lang="ru-RU" sz="2400" dirty="0">
              <a:solidFill>
                <a:srgbClr val="00B050"/>
              </a:solidFill>
              <a:latin typeface="Palatino Linotype" pitchFamily="18" charset="0"/>
            </a:endParaRPr>
          </a:p>
        </p:txBody>
      </p:sp>
      <p:sp>
        <p:nvSpPr>
          <p:cNvPr id="16394" name="TextBox 7"/>
          <p:cNvSpPr txBox="1">
            <a:spLocks noChangeArrowheads="1"/>
          </p:cNvSpPr>
          <p:nvPr/>
        </p:nvSpPr>
        <p:spPr bwMode="auto">
          <a:xfrm>
            <a:off x="3832225" y="1779588"/>
            <a:ext cx="876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>
                <a:solidFill>
                  <a:srgbClr val="00B050"/>
                </a:solidFill>
                <a:latin typeface="Palatino Linotype" pitchFamily="18" charset="0"/>
              </a:rPr>
              <a:t>плач</a:t>
            </a:r>
            <a:endParaRPr lang="ru-RU" sz="2400">
              <a:solidFill>
                <a:srgbClr val="00B050"/>
              </a:solidFill>
              <a:latin typeface="Palatino Linotype" pitchFamily="18" charset="0"/>
            </a:endParaRPr>
          </a:p>
        </p:txBody>
      </p:sp>
      <p:sp>
        <p:nvSpPr>
          <p:cNvPr id="16395" name="TextBox 8"/>
          <p:cNvSpPr txBox="1">
            <a:spLocks noChangeArrowheads="1"/>
          </p:cNvSpPr>
          <p:nvPr/>
        </p:nvSpPr>
        <p:spPr bwMode="auto">
          <a:xfrm>
            <a:off x="6777038" y="1825625"/>
            <a:ext cx="12112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>
                <a:solidFill>
                  <a:srgbClr val="00B050"/>
                </a:solidFill>
                <a:latin typeface="Palatino Linotype" pitchFamily="18" charset="0"/>
              </a:rPr>
              <a:t>радість</a:t>
            </a:r>
            <a:endParaRPr lang="ru-RU" sz="2400">
              <a:solidFill>
                <a:srgbClr val="00B050"/>
              </a:solidFill>
              <a:latin typeface="Palatino Linotype" pitchFamily="18" charset="0"/>
            </a:endParaRPr>
          </a:p>
        </p:txBody>
      </p:sp>
      <p:sp>
        <p:nvSpPr>
          <p:cNvPr id="16396" name="TextBox 9"/>
          <p:cNvSpPr txBox="1">
            <a:spLocks noChangeArrowheads="1"/>
          </p:cNvSpPr>
          <p:nvPr/>
        </p:nvSpPr>
        <p:spPr bwMode="auto">
          <a:xfrm>
            <a:off x="6876256" y="3717032"/>
            <a:ext cx="13922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Palatino Linotype" pitchFamily="18" charset="0"/>
              </a:rPr>
              <a:t>усмішка</a:t>
            </a:r>
            <a:endParaRPr lang="ru-RU" sz="2400" dirty="0">
              <a:solidFill>
                <a:srgbClr val="00B050"/>
              </a:solidFill>
              <a:latin typeface="Palatino Linotype" pitchFamily="18" charset="0"/>
            </a:endParaRPr>
          </a:p>
        </p:txBody>
      </p:sp>
      <p:sp>
        <p:nvSpPr>
          <p:cNvPr id="16397" name="TextBox 10"/>
          <p:cNvSpPr txBox="1">
            <a:spLocks noChangeArrowheads="1"/>
          </p:cNvSpPr>
          <p:nvPr/>
        </p:nvSpPr>
        <p:spPr bwMode="auto">
          <a:xfrm>
            <a:off x="1619672" y="5877272"/>
            <a:ext cx="7096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rgbClr val="00B050"/>
                </a:solidFill>
                <a:latin typeface="Palatino Linotype" pitchFamily="18" charset="0"/>
              </a:rPr>
              <a:t>сум</a:t>
            </a:r>
            <a:endParaRPr lang="ru-RU" sz="2400" dirty="0">
              <a:solidFill>
                <a:srgbClr val="00B050"/>
              </a:solidFill>
              <a:latin typeface="Palatino Linotype" pitchFamily="18" charset="0"/>
            </a:endParaRPr>
          </a:p>
        </p:txBody>
      </p:sp>
      <p:pic>
        <p:nvPicPr>
          <p:cNvPr id="1039" name="Picture 15" descr="C:\Users\Руслан\Desktop\imaррges.jpe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91880" y="4221088"/>
            <a:ext cx="2082653" cy="1656655"/>
          </a:xfrm>
          <a:prstGeom prst="rect">
            <a:avLst/>
          </a:prstGeom>
          <a:noFill/>
        </p:spPr>
      </p:pic>
      <p:sp>
        <p:nvSpPr>
          <p:cNvPr id="16399" name="TextBox 11"/>
          <p:cNvSpPr txBox="1">
            <a:spLocks noChangeArrowheads="1"/>
          </p:cNvSpPr>
          <p:nvPr/>
        </p:nvSpPr>
        <p:spPr bwMode="auto">
          <a:xfrm>
            <a:off x="3203848" y="5949280"/>
            <a:ext cx="2990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400" dirty="0">
                <a:solidFill>
                  <a:srgbClr val="00B050"/>
                </a:solidFill>
                <a:latin typeface="Palatino Linotype" pitchFamily="18" charset="0"/>
              </a:rPr>
              <a:t>незадоволення</a:t>
            </a:r>
            <a:endParaRPr lang="ru-RU" sz="2400" dirty="0">
              <a:solidFill>
                <a:srgbClr val="00B050"/>
              </a:solidFill>
              <a:latin typeface="Palatino Linotype" pitchFamily="18" charset="0"/>
            </a:endParaRPr>
          </a:p>
        </p:txBody>
      </p:sp>
      <p:pic>
        <p:nvPicPr>
          <p:cNvPr id="1026" name="Picture 2" descr="C:\Users\Руслан\Desktop\images.jpe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5896" y="2276872"/>
            <a:ext cx="1657350" cy="157321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83568" y="548680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</a:rPr>
              <a:t>Антоніми</a:t>
            </a:r>
            <a:endParaRPr lang="ru-RU" sz="32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270</Words>
  <Application>Microsoft Office PowerPoint</Application>
  <PresentationFormat>Екран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3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Владимир</dc:creator>
  <cp:lastModifiedBy>PC</cp:lastModifiedBy>
  <cp:revision>7</cp:revision>
  <dcterms:created xsi:type="dcterms:W3CDTF">2015-10-19T18:05:33Z</dcterms:created>
  <dcterms:modified xsi:type="dcterms:W3CDTF">2021-02-14T15:25:13Z</dcterms:modified>
</cp:coreProperties>
</file>