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5" r:id="rId15"/>
    <p:sldId id="273" r:id="rId16"/>
    <p:sldId id="276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B42F-2614-4370-AD6B-5836F693CF94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FD0D-1700-48F6-ADF5-39AF5C0A2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6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CFD0D-1700-48F6-ADF5-39AF5C0A2D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79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858180" cy="1470025"/>
          </a:xfrm>
        </p:spPr>
        <p:txBody>
          <a:bodyPr/>
          <a:lstStyle>
            <a:lvl1pPr>
              <a:defRPr baseline="0">
                <a:ea typeface="+mj-ea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071810"/>
            <a:ext cx="8001056" cy="6429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7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77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A4239B62-6039-4943-9F00-86BEEB7AF906}" type="datetimeFigureOut">
              <a:rPr lang="ru-RU" smtClean="0"/>
              <a:t>12.02.2015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54C5DCCE-0246-4085-B247-FCDAA44BAB2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 baseline="0">
          <a:ln w="1905">
            <a:solidFill>
              <a:schemeClr val="bg1">
                <a:lumMod val="95000"/>
              </a:schemeClr>
            </a:solidFill>
          </a:ln>
          <a:solidFill>
            <a:srgbClr val="00339A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1042;&#1045;&#1057;&#1045;&#1051;&#1040;%20&#1055;&#1045;&#1056;&#1045;&#1056;&#1042;&#1040;.mp4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Математика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1 клас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0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Фізкультхвилинка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err="1" smtClean="0">
                <a:hlinkClick r:id="rId2" action="ppaction://hlinkfile"/>
              </a:rPr>
              <a:t>Фізкультхвилинка</a:t>
            </a:r>
            <a:r>
              <a:rPr lang="uk-UA" dirty="0" smtClean="0">
                <a:hlinkClick r:id="rId2" action="ppaction://hlinkfile"/>
              </a:rPr>
              <a:t> «Весела перерва»</a:t>
            </a:r>
            <a:endParaRPr lang="ru-RU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2136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Робота в </a:t>
            </a:r>
            <a:r>
              <a:rPr lang="ru-RU" dirty="0" err="1" smtClean="0">
                <a:effectLst/>
              </a:rPr>
              <a:t>зошиті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Малюємо</a:t>
            </a:r>
            <a:r>
              <a:rPr lang="ru-RU" dirty="0" smtClean="0">
                <a:effectLst/>
              </a:rPr>
              <a:t> кружечки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Скільки</a:t>
            </a:r>
            <a:r>
              <a:rPr lang="ru-RU" dirty="0"/>
              <a:t> великих </a:t>
            </a:r>
            <a:r>
              <a:rPr lang="ru-RU" dirty="0" err="1"/>
              <a:t>ведмежат</a:t>
            </a:r>
            <a:r>
              <a:rPr lang="ru-RU" dirty="0"/>
              <a:t>? </a:t>
            </a:r>
          </a:p>
          <a:p>
            <a:r>
              <a:rPr lang="ru-RU" dirty="0" smtClean="0"/>
              <a:t>Намалюйте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зелених</a:t>
            </a:r>
            <a:r>
              <a:rPr lang="ru-RU" dirty="0"/>
              <a:t> </a:t>
            </a:r>
            <a:r>
              <a:rPr lang="ru-RU" dirty="0" err="1"/>
              <a:t>кружечків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/>
              <a:t>Скільки</a:t>
            </a:r>
            <a:r>
              <a:rPr lang="ru-RU" dirty="0"/>
              <a:t> маленьких </a:t>
            </a:r>
            <a:r>
              <a:rPr lang="ru-RU" dirty="0" err="1" smtClean="0"/>
              <a:t>ведмежат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Намалюйте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жовтих</a:t>
            </a:r>
            <a:r>
              <a:rPr lang="ru-RU" dirty="0"/>
              <a:t> </a:t>
            </a:r>
            <a:r>
              <a:rPr lang="ru-RU" dirty="0" err="1"/>
              <a:t>кружечків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0817" y="1268760"/>
            <a:ext cx="3498238" cy="452596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016" y="4195367"/>
            <a:ext cx="2454524" cy="2454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7904" y="4329790"/>
            <a:ext cx="1916832" cy="21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Робота в </a:t>
            </a:r>
            <a:r>
              <a:rPr lang="ru-RU" dirty="0" err="1" smtClean="0">
                <a:effectLst/>
              </a:rPr>
              <a:t>зошиті</a:t>
            </a:r>
            <a:r>
              <a:rPr lang="ru-RU" dirty="0" smtClean="0">
                <a:effectLst/>
              </a:rPr>
              <a:t>. </a:t>
            </a:r>
            <a:r>
              <a:rPr lang="ru-RU" dirty="0" err="1" smtClean="0">
                <a:effectLst/>
              </a:rPr>
              <a:t>Малюємо</a:t>
            </a:r>
            <a:r>
              <a:rPr lang="ru-RU" dirty="0" smtClean="0">
                <a:effectLst/>
              </a:rPr>
              <a:t> кружечки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6624736" cy="272959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уявіть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ми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іграшки</a:t>
            </a:r>
            <a:r>
              <a:rPr lang="ru-RU" dirty="0"/>
              <a:t> </a:t>
            </a:r>
            <a:r>
              <a:rPr lang="ru-RU" dirty="0" err="1"/>
              <a:t>склали</a:t>
            </a:r>
            <a:r>
              <a:rPr lang="ru-RU" dirty="0"/>
              <a:t> у коробку.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Яка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дія</a:t>
            </a:r>
            <a:r>
              <a:rPr lang="ru-RU" dirty="0"/>
              <a:t> в </a:t>
            </a:r>
            <a:r>
              <a:rPr lang="ru-RU" dirty="0" err="1"/>
              <a:t>математиці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/>
              <a:t>знак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вийде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r="13630"/>
          <a:stretch/>
        </p:blipFill>
        <p:spPr>
          <a:xfrm flipH="1">
            <a:off x="6523462" y="1268760"/>
            <a:ext cx="2601540" cy="452596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7904" y="4329790"/>
            <a:ext cx="2160240" cy="218567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5"/>
          <a:stretch/>
        </p:blipFill>
        <p:spPr bwMode="auto">
          <a:xfrm>
            <a:off x="5386038" y="4058018"/>
            <a:ext cx="2069109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4625023"/>
            <a:ext cx="39677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ru-RU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+2 = </a:t>
            </a:r>
            <a:r>
              <a:rPr lang="ru-RU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8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74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Літачки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 smtClean="0"/>
              <a:t>літачків</a:t>
            </a:r>
            <a:r>
              <a:rPr lang="ru-RU" dirty="0" smtClean="0"/>
              <a:t>?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Намалюйте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білих</a:t>
            </a:r>
            <a:r>
              <a:rPr lang="ru-RU" dirty="0"/>
              <a:t> </a:t>
            </a:r>
            <a:r>
              <a:rPr lang="ru-RU" dirty="0" err="1"/>
              <a:t>кружечків</a:t>
            </a:r>
            <a:r>
              <a:rPr lang="ru-RU" dirty="0"/>
              <a:t>.</a:t>
            </a:r>
          </a:p>
          <a:p>
            <a:r>
              <a:rPr lang="ru-RU" dirty="0" err="1" smtClean="0"/>
              <a:t>Скільки</a:t>
            </a:r>
            <a:r>
              <a:rPr lang="ru-RU" dirty="0" smtClean="0"/>
              <a:t> </a:t>
            </a:r>
            <a:r>
              <a:rPr lang="ru-RU" dirty="0" err="1"/>
              <a:t>полетіло</a:t>
            </a:r>
            <a:r>
              <a:rPr lang="ru-RU" dirty="0"/>
              <a:t>? </a:t>
            </a:r>
          </a:p>
          <a:p>
            <a:pPr marL="0" indent="0">
              <a:buNone/>
            </a:pPr>
            <a:r>
              <a:rPr lang="ru-RU" dirty="0" err="1" smtClean="0"/>
              <a:t>Закресліть</a:t>
            </a:r>
            <a:r>
              <a:rPr lang="ru-RU" dirty="0" smtClean="0"/>
              <a:t> </a:t>
            </a:r>
            <a:r>
              <a:rPr lang="ru-RU" dirty="0" err="1"/>
              <a:t>стільки</a:t>
            </a:r>
            <a:r>
              <a:rPr lang="ru-RU" dirty="0"/>
              <a:t> </a:t>
            </a:r>
            <a:r>
              <a:rPr lang="ru-RU" dirty="0" err="1"/>
              <a:t>кружечків</a:t>
            </a:r>
            <a:r>
              <a:rPr lang="ru-RU" dirty="0"/>
              <a:t>.</a:t>
            </a:r>
          </a:p>
          <a:p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/>
              <a:t>вийде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? 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2929">
            <a:off x="5949816" y="1066621"/>
            <a:ext cx="2593231" cy="2593231"/>
          </a:xfrm>
        </p:spPr>
      </p:pic>
      <p:pic>
        <p:nvPicPr>
          <p:cNvPr id="6" name="Объект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11">
            <a:off x="6025841" y="3739841"/>
            <a:ext cx="2593231" cy="2593231"/>
          </a:xfrm>
          <a:prstGeom prst="rect">
            <a:avLst/>
          </a:prstGeom>
        </p:spPr>
      </p:pic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015">
            <a:off x="5012009" y="2284833"/>
            <a:ext cx="2593231" cy="259323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699792" y="5036456"/>
            <a:ext cx="38779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3 - 2 = </a:t>
            </a:r>
            <a:r>
              <a:rPr lang="ru-RU" sz="8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8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9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 гості до Гнома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85" y="1556792"/>
            <a:ext cx="3286487" cy="4525963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011200"/>
            <a:ext cx="2239881" cy="331236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3803323" cy="4149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4208" y="1340768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1+1+1=3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2204864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3-1=2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1628800"/>
            <a:ext cx="2699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3-2=1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68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Гра</a:t>
            </a:r>
            <a:r>
              <a:rPr lang="ru-RU" dirty="0"/>
              <a:t> «</a:t>
            </a:r>
            <a:r>
              <a:rPr lang="ru-RU" dirty="0" err="1"/>
              <a:t>Знайди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484784"/>
            <a:ext cx="4038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 smtClean="0"/>
              <a:t>Уважно</a:t>
            </a:r>
            <a:r>
              <a:rPr lang="ru-RU" dirty="0" smtClean="0"/>
              <a:t> </a:t>
            </a:r>
            <a:r>
              <a:rPr lang="ru-RU" dirty="0" err="1" smtClean="0"/>
              <a:t>слухайте</a:t>
            </a:r>
            <a:r>
              <a:rPr lang="ru-RU" dirty="0" smtClean="0"/>
              <a:t> і </a:t>
            </a:r>
            <a:r>
              <a:rPr lang="ru-RU" dirty="0" err="1" smtClean="0"/>
              <a:t>знайдіть</a:t>
            </a:r>
            <a:r>
              <a:rPr lang="ru-RU" dirty="0" smtClean="0"/>
              <a:t> </a:t>
            </a:r>
            <a:r>
              <a:rPr lang="ru-RU" dirty="0" err="1" smtClean="0"/>
              <a:t>відповідний</a:t>
            </a:r>
            <a:r>
              <a:rPr lang="ru-RU" dirty="0" smtClean="0"/>
              <a:t> </a:t>
            </a:r>
            <a:r>
              <a:rPr lang="ru-RU" dirty="0" err="1"/>
              <a:t>запис</a:t>
            </a:r>
            <a:r>
              <a:rPr lang="ru-RU" dirty="0"/>
              <a:t> на </a:t>
            </a:r>
            <a:r>
              <a:rPr lang="ru-RU" dirty="0" err="1" smtClean="0"/>
              <a:t>екрані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Три </a:t>
            </a:r>
            <a:r>
              <a:rPr lang="ru-RU" dirty="0" err="1"/>
              <a:t>мінус</a:t>
            </a:r>
            <a:r>
              <a:rPr lang="ru-RU" dirty="0"/>
              <a:t> два </a:t>
            </a:r>
            <a:r>
              <a:rPr lang="ru-RU" dirty="0" err="1"/>
              <a:t>дорівнює</a:t>
            </a:r>
            <a:r>
              <a:rPr lang="ru-RU" dirty="0"/>
              <a:t> один.</a:t>
            </a:r>
          </a:p>
          <a:p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відняти</a:t>
            </a:r>
            <a:r>
              <a:rPr lang="ru-RU" dirty="0"/>
              <a:t> один, буде два.</a:t>
            </a:r>
          </a:p>
          <a:p>
            <a:r>
              <a:rPr lang="ru-RU" dirty="0" smtClean="0"/>
              <a:t>Два </a:t>
            </a:r>
            <a:r>
              <a:rPr lang="ru-RU" dirty="0"/>
              <a:t>плюс один </a:t>
            </a:r>
            <a:r>
              <a:rPr lang="ru-RU" dirty="0" err="1"/>
              <a:t>дорівнює</a:t>
            </a:r>
            <a:r>
              <a:rPr lang="ru-RU" dirty="0"/>
              <a:t> три.</a:t>
            </a:r>
          </a:p>
          <a:p>
            <a:r>
              <a:rPr lang="ru-RU" dirty="0" smtClean="0"/>
              <a:t>До </a:t>
            </a:r>
            <a:r>
              <a:rPr lang="ru-RU" dirty="0"/>
              <a:t>одного </a:t>
            </a:r>
            <a:r>
              <a:rPr lang="ru-RU" dirty="0" err="1"/>
              <a:t>додати</a:t>
            </a:r>
            <a:r>
              <a:rPr lang="ru-RU" dirty="0"/>
              <a:t> два, буде три.</a:t>
            </a:r>
          </a:p>
          <a:p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83968" y="1714020"/>
            <a:ext cx="2210703" cy="1570964"/>
            <a:chOff x="492" y="1013243"/>
            <a:chExt cx="1922673" cy="1153604"/>
          </a:xfrm>
          <a:scene3d>
            <a:camera prst="orthographicFront"/>
            <a:lightRig rig="flat" dir="t"/>
          </a:scene3d>
        </p:grpSpPr>
        <p:sp>
          <p:nvSpPr>
            <p:cNvPr id="7" name="Прямоугольник 6"/>
            <p:cNvSpPr/>
            <p:nvPr/>
          </p:nvSpPr>
          <p:spPr>
            <a:xfrm>
              <a:off x="492" y="1013243"/>
              <a:ext cx="1922673" cy="11536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Прямоугольник 7"/>
            <p:cNvSpPr/>
            <p:nvPr/>
          </p:nvSpPr>
          <p:spPr>
            <a:xfrm>
              <a:off x="492" y="1013243"/>
              <a:ext cx="1922673" cy="11536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42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3-2=1</a:t>
              </a:r>
              <a:endParaRPr lang="ru-RU" sz="4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283968" y="3645025"/>
            <a:ext cx="2210704" cy="1512168"/>
            <a:chOff x="889359" y="3100"/>
            <a:chExt cx="2259880" cy="1355928"/>
          </a:xfrm>
          <a:scene3d>
            <a:camera prst="orthographicFront"/>
            <a:lightRig rig="flat" dir="t"/>
          </a:scene3d>
        </p:grpSpPr>
        <p:sp>
          <p:nvSpPr>
            <p:cNvPr id="10" name="Прямоугольник 9"/>
            <p:cNvSpPr/>
            <p:nvPr/>
          </p:nvSpPr>
          <p:spPr>
            <a:xfrm>
              <a:off x="889359" y="3100"/>
              <a:ext cx="2259880" cy="1355928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Прямоугольник 10"/>
            <p:cNvSpPr/>
            <p:nvPr/>
          </p:nvSpPr>
          <p:spPr>
            <a:xfrm>
              <a:off x="889359" y="3100"/>
              <a:ext cx="2259880" cy="13559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3-1=2</a:t>
              </a:r>
              <a:endParaRPr 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60232" y="3645025"/>
            <a:ext cx="2250605" cy="1512168"/>
            <a:chOff x="280020" y="1917"/>
            <a:chExt cx="3478559" cy="2087135"/>
          </a:xfrm>
          <a:scene3d>
            <a:camera prst="orthographicFront"/>
            <a:lightRig rig="flat" dir="t"/>
          </a:scene3d>
        </p:grpSpPr>
        <p:sp>
          <p:nvSpPr>
            <p:cNvPr id="13" name="Прямоугольник 12"/>
            <p:cNvSpPr/>
            <p:nvPr/>
          </p:nvSpPr>
          <p:spPr>
            <a:xfrm>
              <a:off x="280020" y="1917"/>
              <a:ext cx="3478559" cy="2087135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Прямоугольник 13"/>
            <p:cNvSpPr/>
            <p:nvPr/>
          </p:nvSpPr>
          <p:spPr>
            <a:xfrm>
              <a:off x="280020" y="1917"/>
              <a:ext cx="3478559" cy="20871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2+1=3</a:t>
              </a:r>
              <a:endParaRPr 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660232" y="1714020"/>
            <a:ext cx="2250604" cy="1570964"/>
            <a:chOff x="0" y="1051401"/>
            <a:chExt cx="4038600" cy="2423160"/>
          </a:xfrm>
          <a:scene3d>
            <a:camera prst="orthographicFront"/>
            <a:lightRig rig="flat" dir="t"/>
          </a:scene3d>
        </p:grpSpPr>
        <p:sp>
          <p:nvSpPr>
            <p:cNvPr id="16" name="Прямоугольник 15"/>
            <p:cNvSpPr/>
            <p:nvPr/>
          </p:nvSpPr>
          <p:spPr>
            <a:xfrm>
              <a:off x="0" y="1051401"/>
              <a:ext cx="4038600" cy="2423160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0" y="1051401"/>
              <a:ext cx="4038600" cy="24231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uk-UA" sz="4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1+2=3</a:t>
              </a:r>
              <a:endParaRPr lang="ru-RU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2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Прилетіли ластівки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168"/>
            <a:ext cx="2619772" cy="2158335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8184" y="1518958"/>
            <a:ext cx="1800200" cy="7579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1+1=2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12976"/>
            <a:ext cx="2619772" cy="2158335"/>
          </a:xfrm>
          <a:prstGeom prst="rect">
            <a:avLst/>
          </a:prstGeom>
        </p:spPr>
      </p:pic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1"/>
            <a:ext cx="2619772" cy="2158335"/>
          </a:xfrm>
          <a:prstGeom prst="rect">
            <a:avLst/>
          </a:prstGeom>
        </p:spPr>
      </p:pic>
      <p:sp>
        <p:nvSpPr>
          <p:cNvPr id="8" name="Объект 3"/>
          <p:cNvSpPr txBox="1">
            <a:spLocks/>
          </p:cNvSpPr>
          <p:nvPr/>
        </p:nvSpPr>
        <p:spPr>
          <a:xfrm>
            <a:off x="6228184" y="2455062"/>
            <a:ext cx="1800200" cy="75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2+1=3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6228184" y="3533521"/>
            <a:ext cx="1800200" cy="75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3-1=2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6228184" y="4456756"/>
            <a:ext cx="1800200" cy="75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2-1=1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6228184" y="5375013"/>
            <a:ext cx="1800200" cy="75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1-1=0</a:t>
            </a:r>
            <a:endParaRPr lang="ru-RU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8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1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РЕФЛЕКСІЯ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З </a:t>
            </a:r>
            <a:r>
              <a:rPr lang="ru-RU" dirty="0" err="1"/>
              <a:t>якими</a:t>
            </a:r>
            <a:r>
              <a:rPr lang="ru-RU" dirty="0"/>
              <a:t> знаками </a:t>
            </a:r>
            <a:r>
              <a:rPr lang="ru-RU" dirty="0" err="1"/>
              <a:t>ознайомилися</a:t>
            </a:r>
            <a:r>
              <a:rPr lang="ru-RU" dirty="0"/>
              <a:t> на </a:t>
            </a:r>
            <a:r>
              <a:rPr lang="ru-RU" dirty="0" err="1"/>
              <a:t>уроці</a:t>
            </a:r>
            <a:r>
              <a:rPr lang="ru-RU" dirty="0"/>
              <a:t>?</a:t>
            </a:r>
          </a:p>
          <a:p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/>
              <a:t>записи можете </a:t>
            </a:r>
            <a:r>
              <a:rPr lang="ru-RU" dirty="0" err="1"/>
              <a:t>скласти</a:t>
            </a:r>
            <a:r>
              <a:rPr lang="ru-RU" dirty="0"/>
              <a:t> за </a:t>
            </a:r>
            <a:r>
              <a:rPr lang="ru-RU" dirty="0" err="1"/>
              <a:t>їхньою</a:t>
            </a:r>
            <a:r>
              <a:rPr lang="ru-RU" dirty="0"/>
              <a:t> </a:t>
            </a:r>
            <a:r>
              <a:rPr lang="ru-RU" dirty="0" err="1"/>
              <a:t>допомогою</a:t>
            </a:r>
            <a:r>
              <a:rPr lang="ru-RU" dirty="0"/>
              <a:t>?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2816"/>
            <a:ext cx="2451872" cy="3240360"/>
          </a:xfrm>
        </p:spPr>
      </p:pic>
    </p:spTree>
    <p:extLst>
      <p:ext uri="{BB962C8B-B14F-4D97-AF65-F5344CB8AC3E}">
        <p14:creationId xmlns:p14="http://schemas.microsoft.com/office/powerpoint/2010/main" val="24357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132440" cy="2160240"/>
          </a:xfrm>
        </p:spPr>
        <p:txBody>
          <a:bodyPr>
            <a:normAutofit/>
          </a:bodyPr>
          <a:lstStyle/>
          <a:p>
            <a:r>
              <a:rPr lang="uk-UA" sz="3200" dirty="0">
                <a:effectLst/>
              </a:rPr>
              <a:t>П</a:t>
            </a:r>
            <a:r>
              <a:rPr lang="ru-RU" sz="3200" dirty="0" err="1">
                <a:effectLst/>
              </a:rPr>
              <a:t>орівняння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кількості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предметів</a:t>
            </a:r>
            <a:r>
              <a:rPr lang="ru-RU" sz="3200" dirty="0">
                <a:effectLst/>
              </a:rPr>
              <a:t> («</a:t>
            </a:r>
            <a:r>
              <a:rPr lang="ru-RU" sz="3200" dirty="0" err="1">
                <a:effectLst/>
              </a:rPr>
              <a:t>більше</a:t>
            </a:r>
            <a:r>
              <a:rPr lang="ru-RU" sz="3200" dirty="0">
                <a:effectLst/>
              </a:rPr>
              <a:t> — </a:t>
            </a:r>
            <a:r>
              <a:rPr lang="ru-RU" sz="3200" dirty="0" err="1">
                <a:effectLst/>
              </a:rPr>
              <a:t>менше</a:t>
            </a:r>
            <a:r>
              <a:rPr lang="ru-RU" sz="3200" dirty="0">
                <a:effectLst/>
              </a:rPr>
              <a:t>», «</a:t>
            </a:r>
            <a:r>
              <a:rPr lang="ru-RU" sz="3200" dirty="0" err="1">
                <a:effectLst/>
              </a:rPr>
              <a:t>порівну</a:t>
            </a:r>
            <a:r>
              <a:rPr lang="ru-RU" sz="3200" dirty="0">
                <a:effectLst/>
              </a:rPr>
              <a:t>»). Знаки «&gt;», «&lt;», «=». </a:t>
            </a:r>
            <a:r>
              <a:rPr lang="ru-RU" sz="3200" dirty="0" err="1">
                <a:effectLst/>
              </a:rPr>
              <a:t>Порівняння</a:t>
            </a:r>
            <a:r>
              <a:rPr lang="ru-RU" sz="3200" dirty="0">
                <a:effectLst/>
              </a:rPr>
              <a:t> чисел у межах 3. </a:t>
            </a:r>
            <a:r>
              <a:rPr lang="ru-RU" sz="3200" dirty="0" err="1">
                <a:effectLst/>
              </a:rPr>
              <a:t>Читання</a:t>
            </a:r>
            <a:r>
              <a:rPr lang="ru-RU" sz="3200" dirty="0">
                <a:effectLst/>
              </a:rPr>
              <a:t> </a:t>
            </a:r>
            <a:r>
              <a:rPr lang="ru-RU" sz="3200" dirty="0" err="1">
                <a:effectLst/>
              </a:rPr>
              <a:t>рівностей</a:t>
            </a:r>
            <a:r>
              <a:rPr lang="ru-RU" sz="3200" dirty="0">
                <a:effectLst/>
              </a:rPr>
              <a:t> і </a:t>
            </a:r>
            <a:r>
              <a:rPr lang="ru-RU" sz="3200" dirty="0" err="1">
                <a:effectLst/>
              </a:rPr>
              <a:t>нерівностей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7772400" cy="1500187"/>
          </a:xfrm>
        </p:spPr>
        <p:txBody>
          <a:bodyPr/>
          <a:lstStyle/>
          <a:p>
            <a:r>
              <a:rPr lang="uk-UA" dirty="0" smtClean="0"/>
              <a:t>Урок </a:t>
            </a:r>
            <a:r>
              <a:rPr lang="en-US" dirty="0" smtClean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Весела </a:t>
            </a:r>
            <a:r>
              <a:rPr lang="ru-RU" dirty="0" err="1" smtClean="0"/>
              <a:t>лічба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/>
              <a:t>гості</a:t>
            </a:r>
            <a:r>
              <a:rPr lang="ru-RU" dirty="0"/>
              <a:t> </a:t>
            </a:r>
            <a:r>
              <a:rPr lang="ru-RU" dirty="0" err="1"/>
              <a:t>йдуть</a:t>
            </a:r>
            <a:r>
              <a:rPr lang="ru-RU" dirty="0"/>
              <a:t>: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Марійка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Подружка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Надійка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 err="1"/>
              <a:t>Кучерявий</a:t>
            </a:r>
            <a:r>
              <a:rPr lang="ru-RU" dirty="0"/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Петрик</a:t>
            </a:r>
            <a:r>
              <a:rPr lang="ru-RU" dirty="0"/>
              <a:t> —</a:t>
            </a:r>
          </a:p>
          <a:p>
            <a:pPr marL="0" indent="0">
              <a:buNone/>
            </a:pPr>
            <a:r>
              <a:rPr lang="ru-RU" dirty="0" err="1"/>
              <a:t>Веселун</a:t>
            </a:r>
            <a:r>
              <a:rPr lang="ru-RU" dirty="0"/>
              <a:t> й </a:t>
            </a:r>
            <a:r>
              <a:rPr lang="ru-RU" dirty="0" err="1"/>
              <a:t>бешкетник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Щебетуха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Леся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Та рябенький песик,</a:t>
            </a:r>
          </a:p>
          <a:p>
            <a:pPr marL="0" indent="0">
              <a:buNone/>
            </a:pPr>
            <a:r>
              <a:rPr lang="ru-RU" dirty="0"/>
              <a:t>З </a:t>
            </a:r>
            <a:r>
              <a:rPr lang="ru-RU" dirty="0" err="1"/>
              <a:t>іграшкою</a:t>
            </a:r>
            <a:r>
              <a:rPr lang="ru-RU" dirty="0"/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Гнат</a:t>
            </a:r>
            <a:r>
              <a:rPr lang="ru-RU" dirty="0"/>
              <a:t>...</a:t>
            </a:r>
          </a:p>
          <a:p>
            <a:pPr marL="0" indent="0">
              <a:buNone/>
            </a:pP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малят</a:t>
            </a:r>
            <a:r>
              <a:rPr lang="ru-RU" dirty="0"/>
              <a:t>?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64" y="1844824"/>
            <a:ext cx="3591048" cy="2592288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941168"/>
            <a:ext cx="1680331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Гра</a:t>
            </a:r>
            <a:r>
              <a:rPr lang="ru-RU" dirty="0"/>
              <a:t> «</a:t>
            </a:r>
            <a:r>
              <a:rPr lang="ru-RU" dirty="0" err="1"/>
              <a:t>Назви</a:t>
            </a:r>
            <a:r>
              <a:rPr lang="ru-RU" dirty="0"/>
              <a:t> число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592" y="3501009"/>
            <a:ext cx="7272808" cy="17281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 err="1" smtClean="0"/>
              <a:t>Назвіть</a:t>
            </a:r>
            <a:r>
              <a:rPr lang="ru-RU" dirty="0" smtClean="0"/>
              <a:t> </a:t>
            </a:r>
            <a:r>
              <a:rPr lang="ru-RU" dirty="0"/>
              <a:t>число, яке </a:t>
            </a:r>
            <a:r>
              <a:rPr lang="ru-RU" dirty="0" err="1"/>
              <a:t>стоїть</a:t>
            </a:r>
            <a:r>
              <a:rPr lang="ru-RU" dirty="0"/>
              <a:t> у ряду </a:t>
            </a:r>
            <a:r>
              <a:rPr lang="ru-RU" dirty="0" err="1"/>
              <a:t>після</a:t>
            </a:r>
            <a:r>
              <a:rPr lang="ru-RU" dirty="0"/>
              <a:t> 2; 1. 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ru-RU" dirty="0" err="1"/>
              <a:t>Назвіть</a:t>
            </a:r>
            <a:r>
              <a:rPr lang="ru-RU" dirty="0"/>
              <a:t> число, яке </a:t>
            </a:r>
            <a:r>
              <a:rPr lang="ru-RU" dirty="0" err="1"/>
              <a:t>стоїть</a:t>
            </a:r>
            <a:r>
              <a:rPr lang="ru-RU" dirty="0" smtClean="0"/>
              <a:t> </a:t>
            </a:r>
            <a:r>
              <a:rPr lang="ru-RU" dirty="0"/>
              <a:t>у ряду перед числом </a:t>
            </a:r>
            <a:r>
              <a:rPr lang="ru-RU" dirty="0" smtClean="0"/>
              <a:t>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907704" y="1484784"/>
            <a:ext cx="4964360" cy="1684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0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1; 2; </a:t>
            </a:r>
            <a:r>
              <a:rPr lang="ru-RU" sz="10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r>
              <a:rPr lang="uk-UA" sz="10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ru-RU" sz="10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Назвіть</a:t>
            </a:r>
            <a:r>
              <a:rPr lang="ru-RU" dirty="0"/>
              <a:t> «</a:t>
            </a:r>
            <a:r>
              <a:rPr lang="ru-RU" dirty="0" err="1"/>
              <a:t>сусідів</a:t>
            </a:r>
            <a:r>
              <a:rPr lang="ru-RU" dirty="0"/>
              <a:t>» числа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3816424" cy="19728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записати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цифр і </a:t>
            </a:r>
            <a:r>
              <a:rPr lang="ru-RU" dirty="0" err="1"/>
              <a:t>знаків</a:t>
            </a:r>
            <a:r>
              <a:rPr lang="ru-RU" dirty="0"/>
              <a:t> «</a:t>
            </a:r>
            <a:r>
              <a:rPr lang="ru-RU" dirty="0" err="1"/>
              <a:t>більше</a:t>
            </a:r>
            <a:r>
              <a:rPr lang="ru-RU" dirty="0"/>
              <a:t>», «</a:t>
            </a:r>
            <a:r>
              <a:rPr lang="ru-RU" dirty="0" err="1"/>
              <a:t>менше</a:t>
            </a:r>
            <a:r>
              <a:rPr lang="ru-RU" dirty="0"/>
              <a:t>», «</a:t>
            </a:r>
            <a:r>
              <a:rPr lang="ru-RU" dirty="0" err="1"/>
              <a:t>дорівнює</a:t>
            </a:r>
            <a:r>
              <a:rPr lang="ru-RU" dirty="0"/>
              <a:t>»?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05400" y="1412776"/>
            <a:ext cx="4038600" cy="3629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0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1&lt;2</a:t>
            </a:r>
          </a:p>
          <a:p>
            <a:pPr marL="0" indent="0" algn="ctr">
              <a:buNone/>
            </a:pPr>
            <a:r>
              <a:rPr lang="en-US" sz="10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3&gt;2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" y="3664049"/>
            <a:ext cx="5351115" cy="361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Робота з малюнком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0" y="1550886"/>
            <a:ext cx="9154890" cy="346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36512" y="5013176"/>
            <a:ext cx="902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Назвіть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тварин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них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спільного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ru-RU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білочки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зайчика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їжачка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ru-RU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ґави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кого </a:t>
            </a:r>
            <a:r>
              <a:rPr lang="ru-RU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Менше</a:t>
            </a:r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Порівну</a:t>
            </a:r>
            <a:r>
              <a: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ru-RU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рівності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нерівності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9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>
                <a:effectLst/>
              </a:rPr>
              <a:t>Скільки</a:t>
            </a:r>
            <a:r>
              <a:rPr lang="ru-RU" sz="3200" dirty="0">
                <a:effectLst/>
              </a:rPr>
              <a:t> машинок </a:t>
            </a:r>
            <a:r>
              <a:rPr lang="ru-RU" sz="3200" dirty="0" err="1">
                <a:effectLst/>
              </a:rPr>
              <a:t>ліворуч</a:t>
            </a:r>
            <a:r>
              <a:rPr lang="ru-RU" sz="3200" dirty="0">
                <a:effectLst/>
              </a:rPr>
              <a:t>?</a:t>
            </a:r>
            <a:br>
              <a:rPr lang="ru-RU" sz="3200" dirty="0">
                <a:effectLst/>
              </a:rPr>
            </a:br>
            <a:r>
              <a:rPr lang="ru-RU" sz="3200" dirty="0" err="1" smtClean="0">
                <a:effectLst/>
              </a:rPr>
              <a:t>Скільки</a:t>
            </a:r>
            <a:r>
              <a:rPr lang="ru-RU" sz="3200" dirty="0" smtClean="0">
                <a:effectLst/>
              </a:rPr>
              <a:t> </a:t>
            </a:r>
            <a:r>
              <a:rPr lang="ru-RU" sz="3200" dirty="0" err="1">
                <a:effectLst/>
              </a:rPr>
              <a:t>праворуч</a:t>
            </a:r>
            <a:r>
              <a:rPr lang="ru-RU" sz="3200" dirty="0" smtClean="0">
                <a:effectLst/>
              </a:rPr>
              <a:t>? </a:t>
            </a:r>
            <a:r>
              <a:rPr lang="ru-RU" sz="3200" dirty="0" err="1" smtClean="0">
                <a:effectLst/>
              </a:rPr>
              <a:t>Скільки</a:t>
            </a:r>
            <a:r>
              <a:rPr lang="ru-RU" sz="3200" dirty="0" smtClean="0">
                <a:effectLst/>
              </a:rPr>
              <a:t> </a:t>
            </a:r>
            <a:r>
              <a:rPr lang="ru-RU" sz="3200" dirty="0">
                <a:effectLst/>
              </a:rPr>
              <a:t>машинок разом</a:t>
            </a:r>
            <a:r>
              <a:rPr lang="ru-RU" sz="3200" dirty="0" smtClean="0">
                <a:effectLst/>
              </a:rPr>
              <a:t>?</a:t>
            </a:r>
            <a:endParaRPr lang="ru-RU" sz="32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2438400" cy="2438400"/>
          </a:xfrm>
        </p:spPr>
      </p:pic>
      <p:pic>
        <p:nvPicPr>
          <p:cNvPr id="8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36" y="2924944"/>
            <a:ext cx="2438400" cy="2438400"/>
          </a:xfrm>
          <a:prstGeom prst="rect">
            <a:avLst/>
          </a:prstGeom>
        </p:spPr>
      </p:pic>
      <p:pic>
        <p:nvPicPr>
          <p:cNvPr id="9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08104" y="3121918"/>
            <a:ext cx="2438400" cy="2438400"/>
          </a:xfrm>
        </p:spPr>
      </p:pic>
      <p:sp>
        <p:nvSpPr>
          <p:cNvPr id="10" name="Прямоугольник 9"/>
          <p:cNvSpPr/>
          <p:nvPr/>
        </p:nvSpPr>
        <p:spPr>
          <a:xfrm>
            <a:off x="965176" y="5085184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 «+»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+ 1 = 3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читають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так: «Два плюс один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дорівнює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три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2400" b="1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«До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один, буде три».</a:t>
            </a:r>
            <a:endParaRPr lang="ru-RU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1700808"/>
            <a:ext cx="517321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+ 1 = 3 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4851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Знак «плюс»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5328592" cy="262088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Цифру до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цифри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ми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додамо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ними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хрестик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поставимо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Намотай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собі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вус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знак в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математиці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називається</a:t>
            </a:r>
            <a:r>
              <a:rPr lang="ru-RU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«плюс».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8" b="14767"/>
          <a:stretch/>
        </p:blipFill>
        <p:spPr>
          <a:xfrm>
            <a:off x="5148064" y="1700808"/>
            <a:ext cx="3394472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dirty="0" smtClean="0"/>
              <a:t>Чарівні кульки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1" y="2536304"/>
            <a:ext cx="4464496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 smtClean="0"/>
              <a:t>кульок</a:t>
            </a:r>
            <a:r>
              <a:rPr lang="ru-RU" dirty="0" smtClean="0"/>
              <a:t>?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Скільки</a:t>
            </a:r>
            <a:r>
              <a:rPr lang="ru-RU" dirty="0" smtClean="0"/>
              <a:t> </a:t>
            </a:r>
            <a:r>
              <a:rPr lang="ru-RU" dirty="0" err="1"/>
              <a:t>полетіло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 err="1" smtClean="0"/>
              <a:t>Скільки</a:t>
            </a:r>
            <a:r>
              <a:rPr lang="ru-RU" dirty="0" smtClean="0"/>
              <a:t> </a:t>
            </a:r>
            <a:r>
              <a:rPr lang="ru-RU" dirty="0" err="1"/>
              <a:t>кульок</a:t>
            </a:r>
            <a:r>
              <a:rPr lang="ru-RU" dirty="0"/>
              <a:t> </a:t>
            </a:r>
            <a:r>
              <a:rPr lang="ru-RU" dirty="0" err="1"/>
              <a:t>залишилося</a:t>
            </a:r>
            <a:r>
              <a:rPr lang="ru-RU" dirty="0"/>
              <a:t>?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4941168"/>
            <a:ext cx="694826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 «—»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відняти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3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- 1 = 2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читають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так: «Три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мінус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дорівнює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два»</a:t>
            </a:r>
          </a:p>
          <a:p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відняти</a:t>
            </a:r>
            <a:r>
              <a:rPr lang="ru-RU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один, буде два».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4262">
            <a:off x="5821880" y="3230321"/>
            <a:ext cx="2539683" cy="3809524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806">
            <a:off x="3805202" y="1887694"/>
            <a:ext cx="2539683" cy="3809524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1396">
            <a:off x="5559896" y="1069756"/>
            <a:ext cx="2539683" cy="525658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126445" y="2420888"/>
            <a:ext cx="49231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3 - 1 = 2 </a:t>
            </a:r>
          </a:p>
        </p:txBody>
      </p:sp>
    </p:spTree>
    <p:extLst>
      <p:ext uri="{BB962C8B-B14F-4D97-AF65-F5344CB8AC3E}">
        <p14:creationId xmlns:p14="http://schemas.microsoft.com/office/powerpoint/2010/main" val="5055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theme/theme1.xml><?xml version="1.0" encoding="utf-8"?>
<a:theme xmlns:a="http://schemas.openxmlformats.org/drawingml/2006/main" name="Academic_ID07">
  <a:themeElements>
    <a:clrScheme name="Каллиграфия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Урок 1 Математика</Template>
  <TotalTime>715</TotalTime>
  <Words>456</Words>
  <Application>Microsoft Office PowerPoint</Application>
  <PresentationFormat>Экран (4:3)</PresentationFormat>
  <Paragraphs>88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Academic_ID07</vt:lpstr>
      <vt:lpstr>Математика</vt:lpstr>
      <vt:lpstr>Порівняння кількості предметів («більше — менше», «порівну»). Знаки «&gt;», «&lt;», «=». Порівняння чисел у межах 3. Читання рівностей і нерівностей</vt:lpstr>
      <vt:lpstr>Весела лічба</vt:lpstr>
      <vt:lpstr>Гра «Назви число»</vt:lpstr>
      <vt:lpstr>Назвіть «сусідів» числа 2</vt:lpstr>
      <vt:lpstr>Робота з малюнком</vt:lpstr>
      <vt:lpstr>Скільки машинок ліворуч? Скільки праворуч? Скільки машинок разом?</vt:lpstr>
      <vt:lpstr>Знак «плюс»</vt:lpstr>
      <vt:lpstr>Чарівні кульки</vt:lpstr>
      <vt:lpstr>Фізкультхвилинка</vt:lpstr>
      <vt:lpstr>Робота в зошиті. Малюємо кружечки</vt:lpstr>
      <vt:lpstr>Робота в зошиті. Малюємо кружечки</vt:lpstr>
      <vt:lpstr>Літачки</vt:lpstr>
      <vt:lpstr>У гості до Гнома</vt:lpstr>
      <vt:lpstr>Гра «Знайди запис»</vt:lpstr>
      <vt:lpstr>Прилетіли ластівки</vt:lpstr>
      <vt:lpstr>РЕФЛЕКСІЯ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</dc:title>
  <dc:creator>Admin</dc:creator>
  <cp:lastModifiedBy>Admin</cp:lastModifiedBy>
  <cp:revision>78</cp:revision>
  <dcterms:created xsi:type="dcterms:W3CDTF">2015-02-01T14:23:41Z</dcterms:created>
  <dcterms:modified xsi:type="dcterms:W3CDTF">2015-02-12T18:54:06Z</dcterms:modified>
</cp:coreProperties>
</file>