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18" r:id="rId3"/>
    <p:sldId id="319" r:id="rId4"/>
    <p:sldId id="321" r:id="rId5"/>
    <p:sldId id="323" r:id="rId6"/>
    <p:sldId id="369" r:id="rId7"/>
    <p:sldId id="325" r:id="rId8"/>
    <p:sldId id="326" r:id="rId9"/>
    <p:sldId id="267" r:id="rId10"/>
    <p:sldId id="328" r:id="rId11"/>
    <p:sldId id="329" r:id="rId12"/>
    <p:sldId id="327" r:id="rId13"/>
    <p:sldId id="330" r:id="rId14"/>
    <p:sldId id="331" r:id="rId15"/>
    <p:sldId id="333" r:id="rId16"/>
    <p:sldId id="334" r:id="rId17"/>
    <p:sldId id="377" r:id="rId18"/>
    <p:sldId id="335" r:id="rId19"/>
    <p:sldId id="336" r:id="rId20"/>
    <p:sldId id="337" r:id="rId21"/>
    <p:sldId id="338" r:id="rId22"/>
    <p:sldId id="341" r:id="rId23"/>
    <p:sldId id="342" r:id="rId24"/>
    <p:sldId id="343" r:id="rId25"/>
    <p:sldId id="268" r:id="rId26"/>
    <p:sldId id="344" r:id="rId27"/>
    <p:sldId id="345" r:id="rId28"/>
    <p:sldId id="346" r:id="rId29"/>
    <p:sldId id="348" r:id="rId30"/>
    <p:sldId id="349" r:id="rId31"/>
    <p:sldId id="350" r:id="rId32"/>
    <p:sldId id="347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3"/>
  </p:normalViewPr>
  <p:slideViewPr>
    <p:cSldViewPr>
      <p:cViewPr varScale="1">
        <p:scale>
          <a:sx n="96" d="100"/>
          <a:sy n="96" d="100"/>
        </p:scale>
        <p:origin x="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3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41F8D-1CF8-5F47-92BC-5ED1E598A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774DB-7CD9-3A4C-8D92-542FE50B5D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4CF04C0-2330-614D-9A26-27264A426ED4}" type="datetimeFigureOut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57681-0266-8447-A473-A86054C739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21770-B870-A947-B3AD-228F17F4E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FD44B532-DA86-0B43-800D-CC1A734730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094D5B-A746-B04B-81B2-F6E45EC0CC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C4F6E-8B0E-0A43-A974-41D791A1B2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455994F-0BB8-474B-AE6F-D5569888AD21}" type="datetimeFigureOut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68FF82-7DA6-FB4F-BC40-75890F8D9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0732EE6-4858-404C-A433-5EEAE495E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5631-B234-7A46-B77A-F89B37A517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45BA-E8B2-3444-8440-224C69C8B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7540864-77C5-D44C-8466-2E110145C7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C57379E-B9D5-1F46-8149-865C7B9B5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A21FEF1F-2359-6E45-A99B-45412600B0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kumimoji="0" lang="zh-CN" altLang="en-US">
                <a:ea typeface="宋体" panose="02010600030101010101" pitchFamily="2" charset="-122"/>
              </a:rPr>
              <a:t>演讲词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B230B9B-82C0-5E49-B84B-2CC9B5773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CF4369-8203-0D42-965C-BF5CD2E4ECCA}" type="slidenum">
              <a:rPr lang="en-US" altLang="zh-CN">
                <a:latin typeface="Calibri" panose="020F0502020204030204" pitchFamily="34" charset="0"/>
              </a:rPr>
              <a:pPr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53802BB1-390E-4C4B-87BA-B25B77DC1E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12">
            <a:extLst>
              <a:ext uri="{FF2B5EF4-FFF2-40B4-BE49-F238E27FC236}">
                <a16:creationId xmlns:a16="http://schemas.microsoft.com/office/drawing/2014/main" id="{6E17796A-AAA7-C546-84DA-A855BA7C5F45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65D7C-5275-6F4B-B5F5-141CA2E863FE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6AD1EC9-F0FB-A245-A9FD-3AE2A60418BF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F91BB17-5FCA-7B44-A2C4-C2D710CD7438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E11724C8-957E-C549-9E7D-55A5A8EA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101D-8DB8-E246-A4DF-4F99F8E01B7E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4D00E5AB-2D78-2343-9987-38EC753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05F547FE-30CC-4D4C-A1D8-E5A50547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83BBC-1CEB-204B-9897-C0A081089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176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197F8A8-63A3-A440-99BD-F3A1C460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C19C-3A1A-E54D-9AA1-5856D7913823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D706F19-B299-7942-AB41-E8787F12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1DEC0D8-6B17-A84F-980B-BA99EDEF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E3DA1-E007-AD43-88A7-1EC5D582E4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7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8F51979-DC9C-4443-9790-D8C1D041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CD8BC-ABBE-F94E-9BC5-7B11B14FBF60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19BA351-8C20-954F-AEA2-6CA0602D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A106F7F-EC90-6F44-9796-7C0A237E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4A543-B56A-AE49-85D1-33B4B66071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89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1D150-78E5-8144-84F9-7DD128B3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AB1884-5592-BB41-A9BF-A3208D1E34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图表占位符 3">
            <a:extLst>
              <a:ext uri="{FF2B5EF4-FFF2-40B4-BE49-F238E27FC236}">
                <a16:creationId xmlns:a16="http://schemas.microsoft.com/office/drawing/2014/main" id="{230490D4-C26B-7C4B-805F-D376C5CFA564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3D13C1-9C66-9247-9FD5-5824BD7C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B2B04-7FC0-9E4E-8589-B38E5F8F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ED2C4-8B82-6E4C-BA4D-85C9B621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5FF8DD-77F2-E542-B801-10FFFBE5B6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6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966369B-C95A-6942-9851-0772300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C869B-1727-C44F-8DA3-80535B8768BE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7627D13-2A8D-3940-8577-CF1B718B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6BB796D-1903-6145-92F8-0E7F6AAD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C7DD5-6C1D-F44C-9060-A2922F228A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98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D3CC5E50-7385-E14A-9B06-D65544C3755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9">
            <a:extLst>
              <a:ext uri="{FF2B5EF4-FFF2-40B4-BE49-F238E27FC236}">
                <a16:creationId xmlns:a16="http://schemas.microsoft.com/office/drawing/2014/main" id="{69593015-EA72-7243-89FC-2A305A5AB158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12CA46-EC56-F643-B7C2-AA22E3B52FF3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5C69CC2-899C-0F49-B734-42FF92B767FB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154C1BC-D042-4248-9CF3-77C499DFFE9D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A549B1F-6111-ED4C-9EF9-F7A038E1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A0BAE-C7B7-5F43-8A54-046B302EF079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C1C7CB-E8C0-EA4E-BC5A-DED7EBC5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F63C87A-5175-4843-850F-3E70981A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09F4CB76-64A4-C14F-9889-8BE5B51B43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306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B0046A9C-5F47-F54F-A9A6-08FF3180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12B51-9DED-2343-B4CF-307D2003228D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85B958B-66CD-EA49-A00A-EBDD931C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BA28805F-DADA-F142-8ABF-72FA64F3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816AB-15D1-D84E-BB27-BE8006AFA3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177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7E74E03F-913D-054D-A8E7-8C906A19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B1256-41A2-EF47-8CB1-0C3751BBE9FE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6AB9D39-410D-D541-97A9-36E852A5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B9C75938-6955-D44E-92C9-CB772195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9DA51-5B09-8441-A8DF-FA7D787DE8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0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5C14AD4A-1B94-3649-A808-EE209620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08787-17FE-284E-B080-2C94C45E3750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CA51D71-AC57-CB43-982E-0C66167F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C7624D-3993-1E42-8B93-E5879E22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52253-23B3-094D-8506-7F1AC3E9FA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9BDE7A25-AD1D-754A-9C99-91098627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B398C-C198-CC49-AF6D-2CC7F6A72A5A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881EA-ED5E-2B44-8B02-064B826B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9FD017ED-A36A-E04E-87B7-E50B19D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085FF-6CF9-7549-9FF4-361C12EC97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67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089EED-5447-A74A-A7FD-81A49E8F344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8">
            <a:extLst>
              <a:ext uri="{FF2B5EF4-FFF2-40B4-BE49-F238E27FC236}">
                <a16:creationId xmlns:a16="http://schemas.microsoft.com/office/drawing/2014/main" id="{269F21DE-9B4E-E546-8A73-B77E78791DEC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D3B3324-652F-BF4C-BD0B-87022EE1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FE235-F993-BB4B-A25E-2293DE097293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28292E0-ED89-DE47-B7C0-05675CE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1D84F56-A700-1B42-9D51-BE973D66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B15820-3599-6D4E-8EAF-7CA560A53B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31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3044729A-8EDE-B148-8378-6F699DD2E036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BE59184-0FB1-4B4A-94E6-F2CC130CC0C7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EFB1F5C-B008-6141-B6C9-991D80198169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7F686A9-2C68-D34B-86A8-97371080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79CD1-E8B5-5A47-96F9-069AE7D6D505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F137DB8-93FA-AB4E-AAAE-5A04955C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1DA381A-9CDB-4943-8BA1-ABBCE2CA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D33BEA09-17ED-8648-8845-DB4765997A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01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08E52FD-624C-DE43-8DA8-911A1076C2E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7F7E8F16-F09B-E447-ADE6-68274431922B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B81A0B45-062D-A141-A621-EEB2A5EE98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8AF347C4-EEA6-6444-BF8A-6E9A6086D0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2F84F43-9901-5445-ACF2-9D3655D4E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Perpetua" panose="02020502060401020303" pitchFamily="18" charset="0"/>
              </a:defRPr>
            </a:lvl1pPr>
          </a:lstStyle>
          <a:p>
            <a:pPr>
              <a:defRPr/>
            </a:pPr>
            <a:fld id="{206E7D24-8828-6A41-85A8-E6E92DFF8887}" type="datetime1">
              <a:rPr lang="en-US" altLang="zh-CN"/>
              <a:pPr>
                <a:defRPr/>
              </a:pPr>
              <a:t>9/9/21</a:t>
            </a:fld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58E79-A1B5-C74F-80A2-3B651BC2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758B7A5-EA1E-374E-A002-D17FDA120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FF6A2CC7-5B70-5548-9CD9-933D75D25B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3" r:id="rId2"/>
    <p:sldLayoutId id="2147483841" r:id="rId3"/>
    <p:sldLayoutId id="2147483834" r:id="rId4"/>
    <p:sldLayoutId id="2147483835" r:id="rId5"/>
    <p:sldLayoutId id="2147483836" r:id="rId6"/>
    <p:sldLayoutId id="2147483837" r:id="rId7"/>
    <p:sldLayoutId id="2147483842" r:id="rId8"/>
    <p:sldLayoutId id="2147483843" r:id="rId9"/>
    <p:sldLayoutId id="2147483838" r:id="rId10"/>
    <p:sldLayoutId id="2147483839" r:id="rId11"/>
    <p:sldLayoutId id="214748384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2" charset="2"/>
        <a:buChar char=""/>
        <a:defRPr kumimoji="1" sz="2600" kern="12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2" charset="2"/>
        <a:buChar char="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2" charset="2"/>
        <a:buChar char="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FFFFFF"/>
        </a:buClr>
        <a:buSzPct val="80000"/>
        <a:buFont typeface="Wingdings 2" pitchFamily="2" charset="2"/>
        <a:buChar char="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FFFFF"/>
        </a:buClr>
        <a:buChar char="o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ubtitle 2">
            <a:extLst>
              <a:ext uri="{FF2B5EF4-FFF2-40B4-BE49-F238E27FC236}">
                <a16:creationId xmlns:a16="http://schemas.microsoft.com/office/drawing/2014/main" id="{BED850DC-34A1-354B-8D13-1DD02BEFA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733800"/>
            <a:ext cx="6400800" cy="1828800"/>
          </a:xfrm>
        </p:spPr>
        <p:txBody>
          <a:bodyPr/>
          <a:lstStyle/>
          <a:p>
            <a:pPr eaLnBrk="1" hangingPunct="1"/>
            <a:endParaRPr kumimoji="0"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0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王文娟</a:t>
            </a:r>
            <a:r>
              <a:rPr kumimoji="0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0"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0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0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管理科学与工程学院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5BC942CE-13B3-6B48-ACF8-97938682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229600" cy="1846263"/>
          </a:xfrm>
        </p:spPr>
        <p:txBody>
          <a:bodyPr/>
          <a:lstStyle/>
          <a:p>
            <a:pPr eaLnBrk="1" hangingPunct="1"/>
            <a:r>
              <a:rPr kumimoji="0" lang="zh-CN" altLang="en-US" sz="4400" b="1" dirty="0">
                <a:latin typeface="Times New Roman" panose="02020603050405020304" pitchFamily="18" charset="0"/>
                <a:ea typeface="幼圆" pitchFamily="49" charset="-122"/>
              </a:rPr>
              <a:t>线性规划及单纯形法</a:t>
            </a:r>
          </a:p>
        </p:txBody>
      </p:sp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01373D44-D1E3-6E45-BBAB-7A07C628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892800"/>
            <a:ext cx="812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1216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3FCED03-3F46-7549-AF6C-C46D1954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0BA4-2E6D-9046-B565-791D6C10832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CFD3EA5-0429-C34D-A0D6-4C84B9459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4419600" cy="1219200"/>
          </a:xfrm>
        </p:spPr>
        <p:txBody>
          <a:bodyPr/>
          <a:lstStyle/>
          <a:p>
            <a:r>
              <a:rPr lang="zh-CN" altLang="en-US"/>
              <a:t>向量形式</a:t>
            </a:r>
          </a:p>
          <a:p>
            <a:pPr>
              <a:buFontTx/>
              <a:buNone/>
            </a:pPr>
            <a:r>
              <a:rPr lang="en-US" altLang="zh-CN" sz="2400"/>
              <a:t>C=(c</a:t>
            </a:r>
            <a:r>
              <a:rPr lang="en-US" altLang="zh-CN" sz="2400" baseline="-25000"/>
              <a:t>1</a:t>
            </a:r>
            <a:r>
              <a:rPr lang="en-US" altLang="zh-CN" sz="2400"/>
              <a:t> , c</a:t>
            </a:r>
            <a:r>
              <a:rPr lang="en-US" altLang="zh-CN" sz="2400" baseline="-25000"/>
              <a:t>2</a:t>
            </a:r>
            <a:r>
              <a:rPr lang="en-US" altLang="zh-CN" sz="2400"/>
              <a:t>, … , c</a:t>
            </a:r>
            <a:r>
              <a:rPr lang="en-US" altLang="zh-CN" sz="2400" baseline="-25000"/>
              <a:t>n</a:t>
            </a:r>
            <a:r>
              <a:rPr lang="en-US" altLang="zh-CN" sz="2400"/>
              <a:t> )</a:t>
            </a:r>
            <a:r>
              <a:rPr lang="en-US" altLang="zh-CN" sz="2400">
                <a:solidFill>
                  <a:srgbClr val="FF0000"/>
                </a:solidFill>
              </a:rPr>
              <a:t>      </a:t>
            </a:r>
            <a:r>
              <a:rPr lang="zh-CN" altLang="en-US" sz="2400"/>
              <a:t>价值向量</a:t>
            </a:r>
            <a:r>
              <a:rPr lang="en-US" altLang="zh-CN" sz="2400"/>
              <a:t>,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CN" sz="280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CN" sz="280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altLang="zh-CN" sz="2800" baseline="-25000">
              <a:solidFill>
                <a:srgbClr val="FF0000"/>
              </a:solidFill>
            </a:endParaRP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F9FB9D23-A910-F045-80CE-FB3F0FB7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48415"/>
              </p:ext>
            </p:extLst>
          </p:nvPr>
        </p:nvGraphicFramePr>
        <p:xfrm>
          <a:off x="5410200" y="838200"/>
          <a:ext cx="122936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公式" r:id="rId3" imgW="12877800" imgH="21653500" progId="Equation.3">
                  <p:embed/>
                </p:oleObj>
              </mc:Choice>
              <mc:Fallback>
                <p:oleObj name="公式" r:id="rId3" imgW="12877800" imgH="21653500" progId="Equation.3">
                  <p:embed/>
                  <p:pic>
                    <p:nvPicPr>
                      <p:cNvPr id="86021" name="Object 5">
                        <a:extLst>
                          <a:ext uri="{FF2B5EF4-FFF2-40B4-BE49-F238E27FC236}">
                            <a16:creationId xmlns:a16="http://schemas.microsoft.com/office/drawing/2014/main" id="{F9FB9D23-A910-F045-80CE-FB3F0FB75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122936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3BFF4622-A9AD-2F4E-A175-6451326C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740" y="1447800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</a:rPr>
              <a:t>限定向量</a:t>
            </a:r>
          </a:p>
        </p:txBody>
      </p:sp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0EB03804-B953-7344-9ACE-EDB8FD54A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1651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公式" r:id="rId5" imgW="15214600" imgH="21653500" progId="Equation.3">
                  <p:embed/>
                </p:oleObj>
              </mc:Choice>
              <mc:Fallback>
                <p:oleObj name="公式" r:id="rId5" imgW="15214600" imgH="21653500" progId="Equation.3">
                  <p:embed/>
                  <p:pic>
                    <p:nvPicPr>
                      <p:cNvPr id="86024" name="Object 8">
                        <a:extLst>
                          <a:ext uri="{FF2B5EF4-FFF2-40B4-BE49-F238E27FC236}">
                            <a16:creationId xmlns:a16="http://schemas.microsoft.com/office/drawing/2014/main" id="{0EB03804-B953-7344-9ACE-EDB8FD54A0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1651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Text Box 12">
            <a:extLst>
              <a:ext uri="{FF2B5EF4-FFF2-40B4-BE49-F238E27FC236}">
                <a16:creationId xmlns:a16="http://schemas.microsoft.com/office/drawing/2014/main" id="{CADE84BC-43AB-6A41-BC82-F84FDD9F4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89237"/>
            <a:ext cx="1981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变量</a:t>
            </a:r>
            <a:r>
              <a:rPr lang="en-US" altLang="zh-CN" dirty="0" err="1">
                <a:solidFill>
                  <a:schemeClr val="tx1"/>
                </a:solidFill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</a:rPr>
              <a:t>j</a:t>
            </a:r>
            <a:r>
              <a:rPr lang="zh-CN" altLang="en-US" dirty="0">
                <a:solidFill>
                  <a:schemeClr val="tx1"/>
                </a:solidFill>
              </a:rPr>
              <a:t>对应的系数列向量</a:t>
            </a:r>
          </a:p>
        </p:txBody>
      </p:sp>
      <p:graphicFrame>
        <p:nvGraphicFramePr>
          <p:cNvPr id="86029" name="Object 13">
            <a:extLst>
              <a:ext uri="{FF2B5EF4-FFF2-40B4-BE49-F238E27FC236}">
                <a16:creationId xmlns:a16="http://schemas.microsoft.com/office/drawing/2014/main" id="{9AB9F09B-AD07-E346-9E29-B54CC4C3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38561"/>
              </p:ext>
            </p:extLst>
          </p:nvPr>
        </p:nvGraphicFramePr>
        <p:xfrm>
          <a:off x="5271294" y="2667000"/>
          <a:ext cx="1322388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公式" r:id="rId7" imgW="13754100" imgH="21653500" progId="Equation.3">
                  <p:embed/>
                </p:oleObj>
              </mc:Choice>
              <mc:Fallback>
                <p:oleObj name="公式" r:id="rId7" imgW="13754100" imgH="21653500" progId="Equation.3">
                  <p:embed/>
                  <p:pic>
                    <p:nvPicPr>
                      <p:cNvPr id="86029" name="Object 13">
                        <a:extLst>
                          <a:ext uri="{FF2B5EF4-FFF2-40B4-BE49-F238E27FC236}">
                            <a16:creationId xmlns:a16="http://schemas.microsoft.com/office/drawing/2014/main" id="{9AB9F09B-AD07-E346-9E29-B54CC4C3D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294" y="2667000"/>
                        <a:ext cx="1322388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>
            <a:extLst>
              <a:ext uri="{FF2B5EF4-FFF2-40B4-BE49-F238E27FC236}">
                <a16:creationId xmlns:a16="http://schemas.microsoft.com/office/drawing/2014/main" id="{42680051-92AB-FB4C-AC47-77D2A70A7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638637"/>
              </p:ext>
            </p:extLst>
          </p:nvPr>
        </p:nvGraphicFramePr>
        <p:xfrm>
          <a:off x="1839913" y="4572000"/>
          <a:ext cx="2847181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公式" r:id="rId9" imgW="26327100" imgH="19900900" progId="Equation.3">
                  <p:embed/>
                </p:oleObj>
              </mc:Choice>
              <mc:Fallback>
                <p:oleObj name="公式" r:id="rId9" imgW="26327100" imgH="19900900" progId="Equation.3">
                  <p:embed/>
                  <p:pic>
                    <p:nvPicPr>
                      <p:cNvPr id="86030" name="Object 14">
                        <a:extLst>
                          <a:ext uri="{FF2B5EF4-FFF2-40B4-BE49-F238E27FC236}">
                            <a16:creationId xmlns:a16="http://schemas.microsoft.com/office/drawing/2014/main" id="{42680051-92AB-FB4C-AC47-77D2A70A7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4572000"/>
                        <a:ext cx="2847181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AutoShape 15">
            <a:extLst>
              <a:ext uri="{FF2B5EF4-FFF2-40B4-BE49-F238E27FC236}">
                <a16:creationId xmlns:a16="http://schemas.microsoft.com/office/drawing/2014/main" id="{F815698A-5F0C-994F-80EF-6A1E172D9B42}"/>
              </a:ext>
            </a:extLst>
          </p:cNvPr>
          <p:cNvSpPr>
            <a:spLocks/>
          </p:cNvSpPr>
          <p:nvPr/>
        </p:nvSpPr>
        <p:spPr bwMode="auto">
          <a:xfrm>
            <a:off x="1447800" y="5486400"/>
            <a:ext cx="381000" cy="11430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A0764F31-DFC0-E840-A1D9-C34D46499837}"/>
              </a:ext>
            </a:extLst>
          </p:cNvPr>
          <p:cNvSpPr/>
          <p:nvPr/>
        </p:nvSpPr>
        <p:spPr>
          <a:xfrm>
            <a:off x="196057" y="150951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线性规划问题的数学模型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4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2" grpId="0" build="p" autoUpdateAnimBg="0"/>
      <p:bldP spid="8602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632810CB-0A06-B54C-8928-7F5C4E48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8307-31CF-C441-91E2-341B6DCAA37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55AF364-B944-D541-B85D-322E15686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609600"/>
          </a:xfrm>
        </p:spPr>
        <p:txBody>
          <a:bodyPr/>
          <a:lstStyle/>
          <a:p>
            <a:r>
              <a:rPr lang="zh-CN" altLang="en-US"/>
              <a:t>矩阵形式</a:t>
            </a:r>
          </a:p>
          <a:p>
            <a:pPr>
              <a:buFontTx/>
              <a:buNone/>
            </a:pPr>
            <a:endParaRPr lang="en-US" altLang="zh-CN"/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66E161A3-BADC-584B-8EDF-4E84C2EB7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09800"/>
          <a:ext cx="4076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公式" r:id="rId3" imgW="36868100" imgH="21653500" progId="Equation.3">
                  <p:embed/>
                </p:oleObj>
              </mc:Choice>
              <mc:Fallback>
                <p:oleObj name="公式" r:id="rId3" imgW="36868100" imgH="216535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66E161A3-BADC-584B-8EDF-4E84C2EB7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40767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D221B1DF-D7C6-8645-9F5C-2032E3CC6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908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约束条件系数矩阵</a:t>
            </a:r>
          </a:p>
        </p:txBody>
      </p:sp>
      <p:graphicFrame>
        <p:nvGraphicFramePr>
          <p:cNvPr id="87046" name="Object 6">
            <a:extLst>
              <a:ext uri="{FF2B5EF4-FFF2-40B4-BE49-F238E27FC236}">
                <a16:creationId xmlns:a16="http://schemas.microsoft.com/office/drawing/2014/main" id="{E8E2E16E-0BCB-A24D-B7CF-4193E39B2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4419600"/>
          <a:ext cx="354965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公式" r:id="rId5" imgW="25742900" imgH="14630400" progId="Equation.3">
                  <p:embed/>
                </p:oleObj>
              </mc:Choice>
              <mc:Fallback>
                <p:oleObj name="公式" r:id="rId5" imgW="25742900" imgH="14630400" progId="Equation.3">
                  <p:embed/>
                  <p:pic>
                    <p:nvPicPr>
                      <p:cNvPr id="87046" name="Object 6">
                        <a:extLst>
                          <a:ext uri="{FF2B5EF4-FFF2-40B4-BE49-F238E27FC236}">
                            <a16:creationId xmlns:a16="http://schemas.microsoft.com/office/drawing/2014/main" id="{E8E2E16E-0BCB-A24D-B7CF-4193E39B2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419600"/>
                        <a:ext cx="3549650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AutoShape 7">
            <a:extLst>
              <a:ext uri="{FF2B5EF4-FFF2-40B4-BE49-F238E27FC236}">
                <a16:creationId xmlns:a16="http://schemas.microsoft.com/office/drawing/2014/main" id="{E2CBC5E0-116B-E345-9D6B-0E3BF8B3353C}"/>
              </a:ext>
            </a:extLst>
          </p:cNvPr>
          <p:cNvSpPr>
            <a:spLocks/>
          </p:cNvSpPr>
          <p:nvPr/>
        </p:nvSpPr>
        <p:spPr bwMode="auto">
          <a:xfrm>
            <a:off x="1981200" y="510540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DACDEB7C-D66B-E042-BA47-8D10DAA7D0E4}"/>
              </a:ext>
            </a:extLst>
          </p:cNvPr>
          <p:cNvSpPr/>
          <p:nvPr/>
        </p:nvSpPr>
        <p:spPr>
          <a:xfrm>
            <a:off x="196057" y="150951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线性规划问题的数学模型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03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  <p:bldP spid="8704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6D3B29DF-6103-E444-9C59-3E76F5DF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DE0E-9859-3D4D-A94C-FEC70A8BEDB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73DC90E-A388-E645-88A9-93BCDB745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5715000" cy="2743200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dirty="0"/>
              <a:t>一、</a:t>
            </a:r>
            <a:r>
              <a:rPr lang="zh-CN" altLang="en-US" b="1" dirty="0">
                <a:ea typeface="楷体_GB2312" pitchFamily="49" charset="-122"/>
              </a:rPr>
              <a:t>标准形式</a:t>
            </a:r>
            <a:endParaRPr lang="zh-CN" altLang="en-US" sz="20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目标函数：        </a:t>
            </a:r>
            <a:r>
              <a:rPr lang="en-US" altLang="zh-CN" sz="1800" dirty="0">
                <a:solidFill>
                  <a:srgbClr val="FF0000"/>
                </a:solidFill>
              </a:rPr>
              <a:t>Max    z  =  c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1800" dirty="0">
                <a:solidFill>
                  <a:srgbClr val="FF0000"/>
                </a:solidFill>
              </a:rPr>
              <a:t>+ c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1800" dirty="0">
                <a:solidFill>
                  <a:srgbClr val="FF0000"/>
                </a:solidFill>
              </a:rPr>
              <a:t>+ … + </a:t>
            </a:r>
            <a:r>
              <a:rPr lang="en-US" altLang="zh-CN" sz="1800" dirty="0" err="1">
                <a:solidFill>
                  <a:srgbClr val="FF0000"/>
                </a:solidFill>
              </a:rPr>
              <a:t>c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约束条件： </a:t>
            </a:r>
            <a:r>
              <a:rPr lang="en-US" altLang="zh-CN" sz="1800" dirty="0" err="1">
                <a:solidFill>
                  <a:srgbClr val="FF0000"/>
                </a:solidFill>
              </a:rPr>
              <a:t>s.t.</a:t>
            </a:r>
            <a:r>
              <a:rPr lang="en-US" altLang="zh-CN" sz="1800" dirty="0">
                <a:solidFill>
                  <a:srgbClr val="FF0000"/>
                </a:solidFill>
              </a:rPr>
              <a:t>        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11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1800" dirty="0">
                <a:solidFill>
                  <a:srgbClr val="FF0000"/>
                </a:solidFill>
              </a:rPr>
              <a:t>+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1800" dirty="0">
                <a:solidFill>
                  <a:srgbClr val="FF0000"/>
                </a:solidFill>
              </a:rPr>
              <a:t>+ … +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 =    b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21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1800" dirty="0">
                <a:solidFill>
                  <a:srgbClr val="FF0000"/>
                </a:solidFill>
              </a:rPr>
              <a:t>+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22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1800" dirty="0">
                <a:solidFill>
                  <a:srgbClr val="FF0000"/>
                </a:solidFill>
              </a:rPr>
              <a:t>+ … +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</a:rPr>
              <a:t> =    b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                ……         ……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m1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1800" dirty="0">
                <a:solidFill>
                  <a:srgbClr val="FF0000"/>
                </a:solidFill>
              </a:rPr>
              <a:t>+ </a:t>
            </a:r>
            <a:r>
              <a:rPr lang="en-US" altLang="zh-CN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m2</a:t>
            </a:r>
            <a:r>
              <a:rPr lang="en-US" altLang="zh-CN" sz="1800" dirty="0">
                <a:solidFill>
                  <a:srgbClr val="FF0000"/>
                </a:solidFill>
              </a:rPr>
              <a:t> 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1800" dirty="0">
                <a:solidFill>
                  <a:srgbClr val="FF0000"/>
                </a:solidFill>
              </a:rPr>
              <a:t>+ … + </a:t>
            </a:r>
            <a:r>
              <a:rPr lang="en-US" altLang="zh-CN" sz="1800" i="1" dirty="0" err="1">
                <a:solidFill>
                  <a:srgbClr val="FF0000"/>
                </a:solidFill>
              </a:rPr>
              <a:t>a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mn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1800" dirty="0">
                <a:solidFill>
                  <a:srgbClr val="FF0000"/>
                </a:solidFill>
              </a:rPr>
              <a:t>  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  b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m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1 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>
                <a:solidFill>
                  <a:srgbClr val="FF0000"/>
                </a:solidFill>
              </a:rPr>
              <a:t>2 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</a:rPr>
              <a:t>… 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en-US" altLang="zh-CN" sz="1800" dirty="0" err="1">
                <a:solidFill>
                  <a:srgbClr val="FF0000"/>
                </a:solidFill>
              </a:rPr>
              <a:t>x</a:t>
            </a:r>
            <a:r>
              <a:rPr lang="en-US" altLang="zh-CN" sz="18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1800" dirty="0">
                <a:solidFill>
                  <a:srgbClr val="FF0000"/>
                </a:solidFill>
              </a:rPr>
              <a:t>  ≥ 0</a:t>
            </a:r>
            <a:endParaRPr lang="en-US" altLang="zh-CN" dirty="0"/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8470D14A-0F56-944C-BA7C-DC45257D9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161644"/>
              </p:ext>
            </p:extLst>
          </p:nvPr>
        </p:nvGraphicFramePr>
        <p:xfrm>
          <a:off x="6835775" y="2286000"/>
          <a:ext cx="18510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18719800" imgH="14630400" progId="Equation.3">
                  <p:embed/>
                </p:oleObj>
              </mc:Choice>
              <mc:Fallback>
                <p:oleObj name="公式" r:id="rId3" imgW="18719800" imgH="14630400" progId="Equation.3">
                  <p:embed/>
                  <p:pic>
                    <p:nvPicPr>
                      <p:cNvPr id="84996" name="Object 4">
                        <a:extLst>
                          <a:ext uri="{FF2B5EF4-FFF2-40B4-BE49-F238E27FC236}">
                            <a16:creationId xmlns:a16="http://schemas.microsoft.com/office/drawing/2014/main" id="{8470D14A-0F56-944C-BA7C-DC45257D9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286000"/>
                        <a:ext cx="1851025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>
            <a:extLst>
              <a:ext uri="{FF2B5EF4-FFF2-40B4-BE49-F238E27FC236}">
                <a16:creationId xmlns:a16="http://schemas.microsoft.com/office/drawing/2014/main" id="{9785B5F4-DDAE-B347-89DC-3A668BC01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895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40F5414F-03AA-8A42-80C1-888247650226}"/>
              </a:ext>
            </a:extLst>
          </p:cNvPr>
          <p:cNvSpPr>
            <a:spLocks/>
          </p:cNvSpPr>
          <p:nvPr/>
        </p:nvSpPr>
        <p:spPr bwMode="auto">
          <a:xfrm>
            <a:off x="1981200" y="2529509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0" name="AutoShape 8">
            <a:extLst>
              <a:ext uri="{FF2B5EF4-FFF2-40B4-BE49-F238E27FC236}">
                <a16:creationId xmlns:a16="http://schemas.microsoft.com/office/drawing/2014/main" id="{667DA7C6-221A-0443-BCCD-2FABB5E4E4CA}"/>
              </a:ext>
            </a:extLst>
          </p:cNvPr>
          <p:cNvSpPr>
            <a:spLocks/>
          </p:cNvSpPr>
          <p:nvPr/>
        </p:nvSpPr>
        <p:spPr bwMode="auto">
          <a:xfrm>
            <a:off x="6629400" y="2971800"/>
            <a:ext cx="228600" cy="6858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195DE686-8357-D940-9432-B26195E7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07668"/>
            <a:ext cx="7315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即</a:t>
            </a:r>
            <a:r>
              <a:rPr lang="en-US" altLang="zh-CN" dirty="0">
                <a:solidFill>
                  <a:schemeClr val="accent2"/>
                </a:solidFill>
              </a:rPr>
              <a:t>:</a:t>
            </a:r>
            <a:r>
              <a:rPr lang="zh-CN" altLang="en-US" dirty="0">
                <a:solidFill>
                  <a:schemeClr val="accent2"/>
                </a:solidFill>
              </a:rPr>
              <a:t>同时满足如下四个条件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目标函数求极大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约束条件全为等式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约束条件右端常数项全为非负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变量取值全为非负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22B68606-7002-A044-9C7C-A6C679159ACF}"/>
              </a:ext>
            </a:extLst>
          </p:cNvPr>
          <p:cNvSpPr/>
          <p:nvPr/>
        </p:nvSpPr>
        <p:spPr>
          <a:xfrm>
            <a:off x="208722" y="190310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1-3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线性规划问题的标准形式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0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5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5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5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  <p:bldP spid="84997" grpId="0" build="p" autoUpdateAnimBg="0"/>
      <p:bldP spid="8500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>
            <a:extLst>
              <a:ext uri="{FF2B5EF4-FFF2-40B4-BE49-F238E27FC236}">
                <a16:creationId xmlns:a16="http://schemas.microsoft.com/office/drawing/2014/main" id="{7E29E7AD-3F66-204B-B7DF-AADC9C3E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E661-F8ED-2742-9866-D2E60B093EF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CE62D7DD-8E41-674F-8EBE-3D1679D24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533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二、非标准形式化为标准形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B58771D-3C23-9748-86F5-D235E69A9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114800"/>
          </a:xfrm>
        </p:spPr>
        <p:txBody>
          <a:bodyPr/>
          <a:lstStyle/>
          <a:p>
            <a:r>
              <a:rPr lang="zh-CN" altLang="en-US" dirty="0"/>
              <a:t>目标函数求极小时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dirty="0"/>
              <a:t>例如</a:t>
            </a:r>
            <a:r>
              <a:rPr lang="en-US" altLang="zh-CN" dirty="0"/>
              <a:t>:  </a:t>
            </a: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4715303F-0044-A641-AC79-5EE558CD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2362200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Min Z=3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6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4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8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=  9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,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482E4FF9-D49F-CA48-B45E-7A5DF5C9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35814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4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8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=  9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,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8070" name="AutoShape 6">
            <a:extLst>
              <a:ext uri="{FF2B5EF4-FFF2-40B4-BE49-F238E27FC236}">
                <a16:creationId xmlns:a16="http://schemas.microsoft.com/office/drawing/2014/main" id="{9AF9F286-D297-674B-9502-A7B1FB2844A6}"/>
              </a:ext>
            </a:extLst>
          </p:cNvPr>
          <p:cNvSpPr>
            <a:spLocks/>
          </p:cNvSpPr>
          <p:nvPr/>
        </p:nvSpPr>
        <p:spPr bwMode="auto">
          <a:xfrm>
            <a:off x="6858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1" name="AutoShape 7">
            <a:extLst>
              <a:ext uri="{FF2B5EF4-FFF2-40B4-BE49-F238E27FC236}">
                <a16:creationId xmlns:a16="http://schemas.microsoft.com/office/drawing/2014/main" id="{1E8F8C38-72D3-DD4F-8E23-723882102E80}"/>
              </a:ext>
            </a:extLst>
          </p:cNvPr>
          <p:cNvSpPr>
            <a:spLocks/>
          </p:cNvSpPr>
          <p:nvPr/>
        </p:nvSpPr>
        <p:spPr bwMode="auto">
          <a:xfrm>
            <a:off x="685800" y="5562600"/>
            <a:ext cx="298450" cy="6477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CC4AA74E-4154-7E47-A388-D3EC06F09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标准形式为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BDC6905C-02D4-7C46-9476-B63E222B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97463"/>
            <a:ext cx="3124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Max   Z   =  -3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  -  6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8074" name="Line 10">
            <a:extLst>
              <a:ext uri="{FF2B5EF4-FFF2-40B4-BE49-F238E27FC236}">
                <a16:creationId xmlns:a16="http://schemas.microsoft.com/office/drawing/2014/main" id="{E880E1C3-92DA-EE45-8B31-32AEEEDD3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810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5" name="Line 11">
            <a:extLst>
              <a:ext uri="{FF2B5EF4-FFF2-40B4-BE49-F238E27FC236}">
                <a16:creationId xmlns:a16="http://schemas.microsoft.com/office/drawing/2014/main" id="{C595CDE1-2413-3147-8303-D3EF1D14C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5240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Arc 13">
            <a:extLst>
              <a:ext uri="{FF2B5EF4-FFF2-40B4-BE49-F238E27FC236}">
                <a16:creationId xmlns:a16="http://schemas.microsoft.com/office/drawing/2014/main" id="{4D0E572A-E3EF-2341-91C0-EDAF0CE7ED3A}"/>
              </a:ext>
            </a:extLst>
          </p:cNvPr>
          <p:cNvSpPr>
            <a:spLocks/>
          </p:cNvSpPr>
          <p:nvPr/>
        </p:nvSpPr>
        <p:spPr bwMode="auto">
          <a:xfrm flipH="1" flipV="1">
            <a:off x="6477000" y="1752600"/>
            <a:ext cx="7620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8" name="Arc 14">
            <a:extLst>
              <a:ext uri="{FF2B5EF4-FFF2-40B4-BE49-F238E27FC236}">
                <a16:creationId xmlns:a16="http://schemas.microsoft.com/office/drawing/2014/main" id="{BED1B4D6-2F9E-2A40-AD4F-CD64D45CF92F}"/>
              </a:ext>
            </a:extLst>
          </p:cNvPr>
          <p:cNvSpPr>
            <a:spLocks/>
          </p:cNvSpPr>
          <p:nvPr/>
        </p:nvSpPr>
        <p:spPr bwMode="auto">
          <a:xfrm flipV="1">
            <a:off x="7239000" y="1752600"/>
            <a:ext cx="762000" cy="1447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9" name="Arc 15">
            <a:extLst>
              <a:ext uri="{FF2B5EF4-FFF2-40B4-BE49-F238E27FC236}">
                <a16:creationId xmlns:a16="http://schemas.microsoft.com/office/drawing/2014/main" id="{9C9B1FB2-D87F-A74E-B943-5CF7A651F577}"/>
              </a:ext>
            </a:extLst>
          </p:cNvPr>
          <p:cNvSpPr>
            <a:spLocks/>
          </p:cNvSpPr>
          <p:nvPr/>
        </p:nvSpPr>
        <p:spPr bwMode="auto">
          <a:xfrm flipH="1">
            <a:off x="6400800" y="4343400"/>
            <a:ext cx="762000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0" name="Arc 16">
            <a:extLst>
              <a:ext uri="{FF2B5EF4-FFF2-40B4-BE49-F238E27FC236}">
                <a16:creationId xmlns:a16="http://schemas.microsoft.com/office/drawing/2014/main" id="{3A50213A-BC53-0A4E-B8F5-471BE5E31408}"/>
              </a:ext>
            </a:extLst>
          </p:cNvPr>
          <p:cNvSpPr>
            <a:spLocks/>
          </p:cNvSpPr>
          <p:nvPr/>
        </p:nvSpPr>
        <p:spPr bwMode="auto">
          <a:xfrm>
            <a:off x="7162800" y="4343400"/>
            <a:ext cx="914400" cy="1524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1" name="Line 17">
            <a:extLst>
              <a:ext uri="{FF2B5EF4-FFF2-40B4-BE49-F238E27FC236}">
                <a16:creationId xmlns:a16="http://schemas.microsoft.com/office/drawing/2014/main" id="{6139CF31-FC64-BC41-A9B9-F7DE77D56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2" name="Line 18">
            <a:extLst>
              <a:ext uri="{FF2B5EF4-FFF2-40B4-BE49-F238E27FC236}">
                <a16:creationId xmlns:a16="http://schemas.microsoft.com/office/drawing/2014/main" id="{8D12DA08-F8E6-084C-B22B-5511075A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343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3" name="Line 19">
            <a:extLst>
              <a:ext uri="{FF2B5EF4-FFF2-40B4-BE49-F238E27FC236}">
                <a16:creationId xmlns:a16="http://schemas.microsoft.com/office/drawing/2014/main" id="{156A3EA2-5232-4D47-AEC9-4942B321A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Text Box 20">
            <a:extLst>
              <a:ext uri="{FF2B5EF4-FFF2-40B4-BE49-F238E27FC236}">
                <a16:creationId xmlns:a16="http://schemas.microsoft.com/office/drawing/2014/main" id="{9F46AEE7-A293-AA40-829F-D093E72A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-k</a:t>
            </a:r>
          </a:p>
        </p:txBody>
      </p:sp>
      <p:sp>
        <p:nvSpPr>
          <p:cNvPr id="88085" name="Text Box 21">
            <a:extLst>
              <a:ext uri="{FF2B5EF4-FFF2-40B4-BE49-F238E27FC236}">
                <a16:creationId xmlns:a16="http://schemas.microsoft.com/office/drawing/2014/main" id="{77696D48-75B6-8D47-916C-630536BA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88086" name="Text Box 22">
            <a:extLst>
              <a:ext uri="{FF2B5EF4-FFF2-40B4-BE49-F238E27FC236}">
                <a16:creationId xmlns:a16="http://schemas.microsoft.com/office/drawing/2014/main" id="{26FAA0A7-4FA4-4348-B76C-96188738A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600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8087" name="Text Box 23">
            <a:extLst>
              <a:ext uri="{FF2B5EF4-FFF2-40B4-BE49-F238E27FC236}">
                <a16:creationId xmlns:a16="http://schemas.microsoft.com/office/drawing/2014/main" id="{E900E45B-3607-8947-B4E4-2BCA73083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768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latin typeface="Letter Gothic (W1)" pitchFamily="49" charset="0"/>
                <a:ea typeface="幼圆" pitchFamily="49" charset="-122"/>
              </a:rPr>
              <a:t>’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8088" name="Text Box 24">
            <a:extLst>
              <a:ext uri="{FF2B5EF4-FFF2-40B4-BE49-F238E27FC236}">
                <a16:creationId xmlns:a16="http://schemas.microsoft.com/office/drawing/2014/main" id="{03D0A178-539F-3148-9B49-0B31B3B6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15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8089" name="Text Box 25">
            <a:extLst>
              <a:ext uri="{FF2B5EF4-FFF2-40B4-BE49-F238E27FC236}">
                <a16:creationId xmlns:a16="http://schemas.microsoft.com/office/drawing/2014/main" id="{59282469-A460-2640-9A2B-E9883B58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86400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>
                <a:latin typeface="Letter Gothic (W1)" pitchFamily="49" charset="0"/>
                <a:ea typeface="幼圆" pitchFamily="49" charset="-122"/>
              </a:rPr>
              <a:t>’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8090" name="Text Box 26">
            <a:extLst>
              <a:ext uri="{FF2B5EF4-FFF2-40B4-BE49-F238E27FC236}">
                <a16:creationId xmlns:a16="http://schemas.microsoft.com/office/drawing/2014/main" id="{5A2EC66B-D878-3D4A-983B-BF8CA581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57886"/>
            <a:ext cx="53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dirty="0">
                <a:latin typeface="Letter Gothic (W1)" pitchFamily="49" charset="0"/>
                <a:ea typeface="幼圆" pitchFamily="49" charset="-122"/>
              </a:rPr>
              <a:t>’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8091" name="Text Box 27">
            <a:extLst>
              <a:ext uri="{FF2B5EF4-FFF2-40B4-BE49-F238E27FC236}">
                <a16:creationId xmlns:a16="http://schemas.microsoft.com/office/drawing/2014/main" id="{79086C16-1AF4-364C-BBE4-359CB35E1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8012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Z= -Z</a:t>
            </a:r>
          </a:p>
        </p:txBody>
      </p:sp>
    </p:spTree>
    <p:extLst>
      <p:ext uri="{BB962C8B-B14F-4D97-AF65-F5344CB8AC3E}">
        <p14:creationId xmlns:p14="http://schemas.microsoft.com/office/powerpoint/2010/main" val="404078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8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8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8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build="p" autoUpdateAnimBg="0"/>
      <p:bldP spid="88069" grpId="0" build="p" autoUpdateAnimBg="0"/>
      <p:bldP spid="88072" grpId="0" build="p" autoUpdateAnimBg="0"/>
      <p:bldP spid="88073" grpId="0" build="p" autoUpdateAnimBg="0"/>
      <p:bldP spid="88084" grpId="0" build="p" autoUpdateAnimBg="0"/>
      <p:bldP spid="88085" grpId="0" build="p" autoUpdateAnimBg="0"/>
      <p:bldP spid="88086" grpId="0" build="p" autoUpdateAnimBg="0"/>
      <p:bldP spid="88087" grpId="0" build="p" autoUpdateAnimBg="0"/>
      <p:bldP spid="88088" grpId="0" build="p" autoUpdateAnimBg="0"/>
      <p:bldP spid="88089" grpId="0" build="p" autoUpdateAnimBg="0"/>
      <p:bldP spid="88090" grpId="0" build="p" autoUpdateAnimBg="0"/>
      <p:bldP spid="880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>
            <a:extLst>
              <a:ext uri="{FF2B5EF4-FFF2-40B4-BE49-F238E27FC236}">
                <a16:creationId xmlns:a16="http://schemas.microsoft.com/office/drawing/2014/main" id="{88DC04DA-4962-2B4F-8E1E-3A025D56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61F8-19F8-E34A-82A0-589F1F21CD7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DA9DE9C-F602-DE4C-A816-C817340CD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79248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约束条件≤</a:t>
            </a:r>
            <a:r>
              <a:rPr lang="zh-CN" altLang="zh-CN" dirty="0">
                <a:latin typeface="宋体" panose="02010600030101010101" pitchFamily="2" charset="-122"/>
              </a:rPr>
              <a:t>时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36356F1C-F047-7143-98CD-0B212853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788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38E62D1C-D7C5-A144-B940-A8107EC7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599" y="1905000"/>
            <a:ext cx="3352793" cy="17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Max Z  =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2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= 8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0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                   = 4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,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  <a:r>
              <a:rPr lang="zh-CN" altLang="en-US" dirty="0"/>
              <a:t>，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9094" name="AutoShape 6">
            <a:extLst>
              <a:ext uri="{FF2B5EF4-FFF2-40B4-BE49-F238E27FC236}">
                <a16:creationId xmlns:a16="http://schemas.microsoft.com/office/drawing/2014/main" id="{85DA9523-EC74-A24F-819F-BB2058075032}"/>
              </a:ext>
            </a:extLst>
          </p:cNvPr>
          <p:cNvSpPr>
            <a:spLocks/>
          </p:cNvSpPr>
          <p:nvPr/>
        </p:nvSpPr>
        <p:spPr bwMode="auto">
          <a:xfrm>
            <a:off x="792480" y="2309191"/>
            <a:ext cx="274320" cy="891209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783B7169-3CEC-AE41-827D-C3583199D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1336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标准形为</a:t>
            </a:r>
          </a:p>
        </p:txBody>
      </p:sp>
      <p:sp>
        <p:nvSpPr>
          <p:cNvPr id="89096" name="Text Box 8">
            <a:extLst>
              <a:ext uri="{FF2B5EF4-FFF2-40B4-BE49-F238E27FC236}">
                <a16:creationId xmlns:a16="http://schemas.microsoft.com/office/drawing/2014/main" id="{C09B0571-7F30-E84F-9CF9-50A2DCF85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76400"/>
            <a:ext cx="3124200" cy="17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Max Z  =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2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≤  8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0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≤  4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,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798862BE-E954-3B43-BCF5-0115877B3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76182"/>
            <a:ext cx="1117600" cy="443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3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F13A1ACA-8196-4049-9152-FA49EC2D3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320" y="3200400"/>
            <a:ext cx="1229360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4      </a:t>
            </a:r>
            <a:r>
              <a:rPr lang="en-US" altLang="zh-CN" sz="1800" dirty="0">
                <a:solidFill>
                  <a:schemeClr val="tx1"/>
                </a:solidFill>
              </a:rPr>
              <a:t>≥  0 </a:t>
            </a:r>
          </a:p>
        </p:txBody>
      </p:sp>
      <p:sp>
        <p:nvSpPr>
          <p:cNvPr id="89101" name="Line 13">
            <a:extLst>
              <a:ext uri="{FF2B5EF4-FFF2-40B4-BE49-F238E27FC236}">
                <a16:creationId xmlns:a16="http://schemas.microsoft.com/office/drawing/2014/main" id="{DD89BD5D-2107-CA4D-8346-232D2759A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105400"/>
            <a:ext cx="4114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3" name="Line 15">
            <a:extLst>
              <a:ext uri="{FF2B5EF4-FFF2-40B4-BE49-F238E27FC236}">
                <a16:creationId xmlns:a16="http://schemas.microsoft.com/office/drawing/2014/main" id="{074A6C90-CE4F-5848-BE6D-5A1B5445E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4" name="Line 16">
            <a:extLst>
              <a:ext uri="{FF2B5EF4-FFF2-40B4-BE49-F238E27FC236}">
                <a16:creationId xmlns:a16="http://schemas.microsoft.com/office/drawing/2014/main" id="{A8046C69-E5CE-784B-96C5-2DF000491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5" name="Text Box 17">
            <a:extLst>
              <a:ext uri="{FF2B5EF4-FFF2-40B4-BE49-F238E27FC236}">
                <a16:creationId xmlns:a16="http://schemas.microsoft.com/office/drawing/2014/main" id="{B37F8947-1EC1-474C-A8A7-1630A61B2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81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9106" name="Line 18">
            <a:extLst>
              <a:ext uri="{FF2B5EF4-FFF2-40B4-BE49-F238E27FC236}">
                <a16:creationId xmlns:a16="http://schemas.microsoft.com/office/drawing/2014/main" id="{6F6E057E-9FA3-994D-9C49-341E72F65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410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7" name="Line 19">
            <a:extLst>
              <a:ext uri="{FF2B5EF4-FFF2-40B4-BE49-F238E27FC236}">
                <a16:creationId xmlns:a16="http://schemas.microsoft.com/office/drawing/2014/main" id="{CCECF044-25D8-A148-B578-B04F07583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410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8" name="Line 20">
            <a:extLst>
              <a:ext uri="{FF2B5EF4-FFF2-40B4-BE49-F238E27FC236}">
                <a16:creationId xmlns:a16="http://schemas.microsoft.com/office/drawing/2014/main" id="{85F62FBB-A3AE-E84E-A103-F6DA1067E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09" name="Line 21">
            <a:extLst>
              <a:ext uri="{FF2B5EF4-FFF2-40B4-BE49-F238E27FC236}">
                <a16:creationId xmlns:a16="http://schemas.microsoft.com/office/drawing/2014/main" id="{31E79F0C-A1AE-514E-B539-B775E9559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0" name="Text Box 22">
            <a:extLst>
              <a:ext uri="{FF2B5EF4-FFF2-40B4-BE49-F238E27FC236}">
                <a16:creationId xmlns:a16="http://schemas.microsoft.com/office/drawing/2014/main" id="{6EAF1341-D964-AB41-A36F-F8237790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572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111" name="Text Box 23">
            <a:extLst>
              <a:ext uri="{FF2B5EF4-FFF2-40B4-BE49-F238E27FC236}">
                <a16:creationId xmlns:a16="http://schemas.microsoft.com/office/drawing/2014/main" id="{92600AB0-AC76-D349-8647-850D2FEA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95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112" name="Text Box 24">
            <a:extLst>
              <a:ext uri="{FF2B5EF4-FFF2-40B4-BE49-F238E27FC236}">
                <a16:creationId xmlns:a16="http://schemas.microsoft.com/office/drawing/2014/main" id="{0C9CC608-2CD3-4C45-A55A-8428DF64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19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9115" name="AutoShape 27">
            <a:extLst>
              <a:ext uri="{FF2B5EF4-FFF2-40B4-BE49-F238E27FC236}">
                <a16:creationId xmlns:a16="http://schemas.microsoft.com/office/drawing/2014/main" id="{1AD63BBD-3CF0-4D4B-8ABD-71D65BCFBBED}"/>
              </a:ext>
            </a:extLst>
          </p:cNvPr>
          <p:cNvSpPr>
            <a:spLocks/>
          </p:cNvSpPr>
          <p:nvPr/>
        </p:nvSpPr>
        <p:spPr bwMode="auto">
          <a:xfrm>
            <a:off x="4267208" y="2514602"/>
            <a:ext cx="304792" cy="990598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116" name="Text Box 28">
            <a:extLst>
              <a:ext uri="{FF2B5EF4-FFF2-40B4-BE49-F238E27FC236}">
                <a16:creationId xmlns:a16="http://schemas.microsoft.com/office/drawing/2014/main" id="{96679263-2BE8-494B-98E5-7310C743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2971800" cy="64135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 </a:t>
            </a:r>
            <a:r>
              <a:rPr lang="zh-CN" altLang="en-US" sz="1800"/>
              <a:t>为松弛变量</a:t>
            </a:r>
            <a:r>
              <a:rPr lang="en-US" altLang="zh-CN" sz="1800"/>
              <a:t>, </a:t>
            </a:r>
            <a:r>
              <a:rPr lang="zh-CN" altLang="en-US" sz="1800"/>
              <a:t>经济意义是没有被充分利用的资源数</a:t>
            </a:r>
            <a:endParaRPr lang="zh-CN" altLang="en-US" sz="1800" baseline="-25000"/>
          </a:p>
        </p:txBody>
      </p:sp>
      <p:sp>
        <p:nvSpPr>
          <p:cNvPr id="89117" name="Text Box 29">
            <a:extLst>
              <a:ext uri="{FF2B5EF4-FFF2-40B4-BE49-F238E27FC236}">
                <a16:creationId xmlns:a16="http://schemas.microsoft.com/office/drawing/2014/main" id="{53EA0AD5-A94F-A74B-AC25-9E14FF486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6705600" cy="366713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4</a:t>
            </a:r>
            <a:r>
              <a:rPr lang="zh-CN" altLang="en-US" sz="1800"/>
              <a:t>也为松弛变量</a:t>
            </a:r>
            <a:r>
              <a:rPr lang="en-US" altLang="zh-CN" sz="1800">
                <a:solidFill>
                  <a:schemeClr val="tx1"/>
                </a:solidFill>
              </a:rPr>
              <a:t>, </a:t>
            </a:r>
            <a:r>
              <a:rPr lang="zh-CN" altLang="en-US" sz="1800"/>
              <a:t>经济意义是没有被充分利用的资源数</a:t>
            </a:r>
            <a:endParaRPr lang="zh-CN" altLang="en-US" sz="1800" baseline="-25000">
              <a:solidFill>
                <a:schemeClr val="tx1"/>
              </a:solidFill>
            </a:endParaRPr>
          </a:p>
        </p:txBody>
      </p:sp>
      <p:sp>
        <p:nvSpPr>
          <p:cNvPr id="89119" name="Rectangle 31">
            <a:extLst>
              <a:ext uri="{FF2B5EF4-FFF2-40B4-BE49-F238E27FC236}">
                <a16:creationId xmlns:a16="http://schemas.microsoft.com/office/drawing/2014/main" id="{EB07E51A-E945-5D49-BBDC-2FFEBFB1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541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</a:rPr>
              <a:t>+x</a:t>
            </a:r>
            <a:r>
              <a:rPr lang="en-US" altLang="zh-CN" sz="1800" baseline="-25000">
                <a:solidFill>
                  <a:schemeClr val="tx1"/>
                </a:solidFill>
              </a:rPr>
              <a:t>3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9121" name="Rectangle 33">
            <a:extLst>
              <a:ext uri="{FF2B5EF4-FFF2-40B4-BE49-F238E27FC236}">
                <a16:creationId xmlns:a16="http://schemas.microsoft.com/office/drawing/2014/main" id="{6B4AFF89-BE99-C348-BD49-B5A83BCC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</a:rPr>
              <a:t>+0 x</a:t>
            </a:r>
            <a:r>
              <a:rPr lang="en-US" altLang="zh-CN" sz="1800" baseline="-25000">
                <a:solidFill>
                  <a:schemeClr val="tx1"/>
                </a:solidFill>
              </a:rPr>
              <a:t>3 </a:t>
            </a:r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9123" name="Rectangle 35">
            <a:extLst>
              <a:ext uri="{FF2B5EF4-FFF2-40B4-BE49-F238E27FC236}">
                <a16:creationId xmlns:a16="http://schemas.microsoft.com/office/drawing/2014/main" id="{41C85B93-EE67-AA42-96D9-AE23837A7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43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>
                <a:solidFill>
                  <a:schemeClr val="tx1"/>
                </a:solidFill>
              </a:rPr>
              <a:t>+x</a:t>
            </a:r>
            <a:r>
              <a:rPr lang="en-US" altLang="zh-CN" sz="1800" baseline="-25000">
                <a:solidFill>
                  <a:schemeClr val="tx1"/>
                </a:solidFill>
              </a:rPr>
              <a:t>4     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125" name="Text Box 37">
            <a:extLst>
              <a:ext uri="{FF2B5EF4-FFF2-40B4-BE49-F238E27FC236}">
                <a16:creationId xmlns:a16="http://schemas.microsoft.com/office/drawing/2014/main" id="{FF8C77AC-2C54-E34D-9FCA-DFD3C6568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891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+0x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9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9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9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9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9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9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9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build="p" autoUpdateAnimBg="0"/>
      <p:bldP spid="89095" grpId="0" build="p" autoUpdateAnimBg="0"/>
      <p:bldP spid="89097" grpId="0" build="p" autoUpdateAnimBg="0"/>
      <p:bldP spid="89098" grpId="0" build="p" autoUpdateAnimBg="0"/>
      <p:bldP spid="89105" grpId="0" build="p" autoUpdateAnimBg="0"/>
      <p:bldP spid="89110" grpId="0" build="p" autoUpdateAnimBg="0"/>
      <p:bldP spid="89111" grpId="0" build="p" autoUpdateAnimBg="0"/>
      <p:bldP spid="89112" grpId="0" build="p" autoUpdateAnimBg="0"/>
      <p:bldP spid="89116" grpId="0" animBg="1" autoUpdateAnimBg="0"/>
      <p:bldP spid="89117" grpId="0" animBg="1" autoUpdateAnimBg="0"/>
      <p:bldP spid="89119" grpId="0" build="p" autoUpdateAnimBg="0"/>
      <p:bldP spid="89121" grpId="0" build="p" autoUpdateAnimBg="0"/>
      <p:bldP spid="89123" grpId="0" build="p" autoUpdateAnimBg="0"/>
      <p:bldP spid="8912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5">
            <a:extLst>
              <a:ext uri="{FF2B5EF4-FFF2-40B4-BE49-F238E27FC236}">
                <a16:creationId xmlns:a16="http://schemas.microsoft.com/office/drawing/2014/main" id="{3CDD8E0D-75DB-584B-A493-DB9A7EE9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9B95-E735-B242-8500-573F49F47C7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5CC5D4A-92F1-1241-9391-A5FD628D6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77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</a:rPr>
              <a:t>约束条件≥ </a:t>
            </a:r>
            <a:r>
              <a:rPr lang="zh-CN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D82785C4-4DAF-C742-8B3A-8C0D3DE5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971800" cy="160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/>
              <a:t>Max Z=2x</a:t>
            </a:r>
            <a:r>
              <a:rPr lang="en-US" altLang="zh-CN" sz="2800" baseline="-25000"/>
              <a:t>1</a:t>
            </a:r>
            <a:r>
              <a:rPr lang="en-US" altLang="zh-CN" sz="2800"/>
              <a:t>+5x</a:t>
            </a:r>
            <a:r>
              <a:rPr lang="en-US" altLang="zh-CN" sz="2800" baseline="-25000"/>
              <a:t>2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6x</a:t>
            </a:r>
            <a:r>
              <a:rPr lang="en-US" altLang="zh-CN" sz="2800" baseline="-25000"/>
              <a:t>1</a:t>
            </a:r>
            <a:r>
              <a:rPr lang="en-US" altLang="zh-CN" sz="2800"/>
              <a:t>+3x</a:t>
            </a:r>
            <a:r>
              <a:rPr lang="en-US" altLang="zh-CN" sz="2800" baseline="-25000"/>
              <a:t>2 </a:t>
            </a:r>
            <a:r>
              <a:rPr lang="en-US" altLang="zh-CN" sz="2800"/>
              <a:t>≥24</a:t>
            </a:r>
          </a:p>
          <a:p>
            <a:pPr>
              <a:buFontTx/>
              <a:buNone/>
            </a:pPr>
            <a:r>
              <a:rPr lang="en-US" altLang="zh-CN" sz="2800"/>
              <a:t>x</a:t>
            </a:r>
            <a:r>
              <a:rPr lang="en-US" altLang="zh-CN" sz="2800" baseline="-25000"/>
              <a:t>1 </a:t>
            </a:r>
            <a:r>
              <a:rPr lang="en-US" altLang="zh-CN" sz="2800"/>
              <a:t>,     x</a:t>
            </a:r>
            <a:r>
              <a:rPr lang="en-US" altLang="zh-CN" sz="2800" baseline="-25000"/>
              <a:t>2      </a:t>
            </a:r>
            <a:r>
              <a:rPr lang="en-US" altLang="zh-CN" sz="2800"/>
              <a:t>≥  0</a:t>
            </a:r>
          </a:p>
        </p:txBody>
      </p:sp>
      <p:sp>
        <p:nvSpPr>
          <p:cNvPr id="91140" name="AutoShape 4">
            <a:extLst>
              <a:ext uri="{FF2B5EF4-FFF2-40B4-BE49-F238E27FC236}">
                <a16:creationId xmlns:a16="http://schemas.microsoft.com/office/drawing/2014/main" id="{FCE2A622-83F0-7346-92CA-2A82BB5484AB}"/>
              </a:ext>
            </a:extLst>
          </p:cNvPr>
          <p:cNvSpPr>
            <a:spLocks/>
          </p:cNvSpPr>
          <p:nvPr/>
        </p:nvSpPr>
        <p:spPr bwMode="auto">
          <a:xfrm>
            <a:off x="533400" y="26670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Text Box 5">
            <a:extLst>
              <a:ext uri="{FF2B5EF4-FFF2-40B4-BE49-F238E27FC236}">
                <a16:creationId xmlns:a16="http://schemas.microsoft.com/office/drawing/2014/main" id="{965F1658-5F82-FA45-8B18-0D243D45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667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标准形为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id="{5C3989AB-EDBA-644E-AD4B-1B426E26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24086"/>
            <a:ext cx="3276593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/>
              <a:t>Max Z=2x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+5x</a:t>
            </a:r>
            <a:r>
              <a:rPr lang="en-US" altLang="zh-CN" sz="2800" baseline="-25000" dirty="0"/>
              <a:t>2</a:t>
            </a:r>
            <a:endParaRPr lang="en-US" altLang="zh-CN" sz="2800" dirty="0"/>
          </a:p>
          <a:p>
            <a:pPr>
              <a:buFontTx/>
              <a:buNone/>
            </a:pPr>
            <a:r>
              <a:rPr lang="en-US" altLang="zh-CN" sz="2800" dirty="0"/>
              <a:t>6x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+3x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              =24</a:t>
            </a:r>
          </a:p>
          <a:p>
            <a:pPr>
              <a:buFontTx/>
              <a:buNone/>
            </a:pPr>
            <a:r>
              <a:rPr lang="en-US" altLang="zh-CN" sz="2800" dirty="0"/>
              <a:t>x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,     x</a:t>
            </a:r>
            <a:r>
              <a:rPr lang="en-US" altLang="zh-CN" sz="2800" baseline="-25000" dirty="0"/>
              <a:t>2      </a:t>
            </a:r>
            <a:r>
              <a:rPr lang="en-US" altLang="zh-CN" sz="2800" dirty="0"/>
              <a:t>≥  0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3633FF44-EE9A-814C-9C45-62488C6BD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1468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3 </a:t>
            </a:r>
            <a:r>
              <a:rPr lang="en-US" altLang="zh-CN" sz="2800" dirty="0">
                <a:solidFill>
                  <a:schemeClr val="tx1"/>
                </a:solidFill>
              </a:rPr>
              <a:t>≥ 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1144" name="Text Box 8">
            <a:extLst>
              <a:ext uri="{FF2B5EF4-FFF2-40B4-BE49-F238E27FC236}">
                <a16:creationId xmlns:a16="http://schemas.microsoft.com/office/drawing/2014/main" id="{59625410-FD05-A24C-AB69-3AA56FCB9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70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-x</a:t>
            </a:r>
            <a:r>
              <a:rPr lang="en-US" altLang="zh-CN" sz="3200" baseline="-25000"/>
              <a:t>3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91146" name="Text Box 10">
            <a:extLst>
              <a:ext uri="{FF2B5EF4-FFF2-40B4-BE49-F238E27FC236}">
                <a16:creationId xmlns:a16="http://schemas.microsoft.com/office/drawing/2014/main" id="{7786EDFC-5DE3-0B4E-8194-FF741A124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430" y="2209004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dirty="0"/>
              <a:t>+0x</a:t>
            </a:r>
            <a:r>
              <a:rPr lang="en-US" altLang="zh-CN" sz="3200" baseline="-25000" dirty="0"/>
              <a:t>3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8AD5386C-2D9C-5941-8D72-6FAE8014D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181600"/>
            <a:ext cx="3810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Line 12">
            <a:extLst>
              <a:ext uri="{FF2B5EF4-FFF2-40B4-BE49-F238E27FC236}">
                <a16:creationId xmlns:a16="http://schemas.microsoft.com/office/drawing/2014/main" id="{DAF7DB1B-1582-E246-8E43-5D8CAD5A1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181600"/>
            <a:ext cx="8382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F39030F4-76AA-DB44-A314-B4383E6EE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2A7C28BE-1BD3-384E-84F3-45AAED6B9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EC234C64-5960-CA41-9108-520D1AD91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4572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390E1930-7F39-DA4B-B623-4E80A40F3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4" name="Text Box 18">
            <a:extLst>
              <a:ext uri="{FF2B5EF4-FFF2-40B4-BE49-F238E27FC236}">
                <a16:creationId xmlns:a16="http://schemas.microsoft.com/office/drawing/2014/main" id="{351D07EB-0C67-B341-ACD0-2FDF2FE4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257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C79B3638-4F73-F84C-A669-80B464E08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B701F72C-8AAC-EA43-8F79-BC7D543CD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486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Text Box 21">
            <a:extLst>
              <a:ext uri="{FF2B5EF4-FFF2-40B4-BE49-F238E27FC236}">
                <a16:creationId xmlns:a16="http://schemas.microsoft.com/office/drawing/2014/main" id="{AF45A67C-0951-EB4A-9815-3A64B964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5720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6x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1158" name="Text Box 22">
            <a:extLst>
              <a:ext uri="{FF2B5EF4-FFF2-40B4-BE49-F238E27FC236}">
                <a16:creationId xmlns:a16="http://schemas.microsoft.com/office/drawing/2014/main" id="{267A6138-2D42-7D42-BAD7-B0B894BE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958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3x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1159" name="Text Box 23">
            <a:extLst>
              <a:ext uri="{FF2B5EF4-FFF2-40B4-BE49-F238E27FC236}">
                <a16:creationId xmlns:a16="http://schemas.microsoft.com/office/drawing/2014/main" id="{82AF3606-A322-6545-8A2F-3FFB6F83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257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1160" name="AutoShape 24">
            <a:extLst>
              <a:ext uri="{FF2B5EF4-FFF2-40B4-BE49-F238E27FC236}">
                <a16:creationId xmlns:a16="http://schemas.microsoft.com/office/drawing/2014/main" id="{39C583BA-386B-C541-A427-7D884A6186AE}"/>
              </a:ext>
            </a:extLst>
          </p:cNvPr>
          <p:cNvSpPr>
            <a:spLocks/>
          </p:cNvSpPr>
          <p:nvPr/>
        </p:nvSpPr>
        <p:spPr bwMode="auto">
          <a:xfrm>
            <a:off x="4800600" y="27432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1" name="Text Box 25">
            <a:extLst>
              <a:ext uri="{FF2B5EF4-FFF2-40B4-BE49-F238E27FC236}">
                <a16:creationId xmlns:a16="http://schemas.microsoft.com/office/drawing/2014/main" id="{54F6D697-0C49-F643-93DC-111DE209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67056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/>
              <a:t>X</a:t>
            </a:r>
            <a:r>
              <a:rPr lang="en-US" altLang="zh-CN" sz="1800" baseline="-25000"/>
              <a:t>3 </a:t>
            </a:r>
            <a:r>
              <a:rPr lang="zh-CN" altLang="en-US" sz="1800"/>
              <a:t>为</a:t>
            </a:r>
            <a:r>
              <a:rPr lang="zh-CN" altLang="en-US">
                <a:solidFill>
                  <a:schemeClr val="tx1"/>
                </a:solidFill>
              </a:rPr>
              <a:t>剩余变量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 sz="1800"/>
              <a:t>或</a:t>
            </a:r>
            <a:r>
              <a:rPr lang="zh-CN" altLang="en-US">
                <a:solidFill>
                  <a:schemeClr val="tx1"/>
                </a:solidFill>
              </a:rPr>
              <a:t>负</a:t>
            </a:r>
            <a:r>
              <a:rPr lang="zh-CN" altLang="en-US" sz="1800"/>
              <a:t>松弛变量</a:t>
            </a:r>
            <a:r>
              <a:rPr lang="en-US" altLang="zh-CN" sz="1800"/>
              <a:t>, </a:t>
            </a:r>
            <a:r>
              <a:rPr lang="zh-CN" altLang="en-US" sz="1800"/>
              <a:t>经济意义是</a:t>
            </a:r>
            <a:r>
              <a:rPr lang="zh-CN" altLang="en-US">
                <a:solidFill>
                  <a:schemeClr val="tx1"/>
                </a:solidFill>
              </a:rPr>
              <a:t>超</a:t>
            </a:r>
            <a:r>
              <a:rPr lang="zh-CN" altLang="en-US" sz="1800"/>
              <a:t>用的资源数</a:t>
            </a:r>
          </a:p>
        </p:txBody>
      </p:sp>
    </p:spTree>
    <p:extLst>
      <p:ext uri="{BB962C8B-B14F-4D97-AF65-F5344CB8AC3E}">
        <p14:creationId xmlns:p14="http://schemas.microsoft.com/office/powerpoint/2010/main" val="13849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  <p:bldP spid="91141" grpId="0" build="p" autoUpdateAnimBg="0"/>
      <p:bldP spid="91142" grpId="0" build="p" autoUpdateAnimBg="0"/>
      <p:bldP spid="91143" grpId="0" build="p" autoUpdateAnimBg="0"/>
      <p:bldP spid="91144" grpId="0" build="p" autoUpdateAnimBg="0"/>
      <p:bldP spid="91146" grpId="0" build="p" autoUpdateAnimBg="0"/>
      <p:bldP spid="91154" grpId="0" build="p" autoUpdateAnimBg="0"/>
      <p:bldP spid="91157" grpId="0" build="p" autoUpdateAnimBg="0"/>
      <p:bldP spid="91158" grpId="0" build="p" autoUpdateAnimBg="0"/>
      <p:bldP spid="91159" grpId="0" build="p" autoUpdateAnimBg="0"/>
      <p:bldP spid="9116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667CBF4-FED5-AB40-A28C-9B85C00A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22F-736B-A34E-BA16-9A697DA3F58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315590F-44F8-D34C-AC66-7A8508A51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9624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</a:rPr>
              <a:t>变量取值无约束时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318BF96-4D82-D84D-9EA8-27F3C84FF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Max Z=3x</a:t>
            </a:r>
            <a:r>
              <a:rPr lang="en-US" altLang="zh-CN" sz="2400" baseline="-25000"/>
              <a:t>1</a:t>
            </a:r>
            <a:r>
              <a:rPr lang="en-US" altLang="zh-CN" sz="2400"/>
              <a:t>+7x</a:t>
            </a:r>
            <a:r>
              <a:rPr lang="en-US" altLang="zh-CN" sz="2400" baseline="-25000"/>
              <a:t>2</a:t>
            </a:r>
          </a:p>
          <a:p>
            <a:pPr>
              <a:buFontTx/>
              <a:buNone/>
            </a:pPr>
            <a:r>
              <a:rPr lang="en-US" altLang="zh-CN" sz="2400"/>
              <a:t>2x</a:t>
            </a:r>
            <a:r>
              <a:rPr lang="en-US" altLang="zh-CN" sz="2400" baseline="-25000"/>
              <a:t>1</a:t>
            </a:r>
            <a:r>
              <a:rPr lang="en-US" altLang="zh-CN" sz="2400"/>
              <a:t>+6x</a:t>
            </a:r>
            <a:r>
              <a:rPr lang="en-US" altLang="zh-CN" sz="2400" baseline="-25000"/>
              <a:t>2 </a:t>
            </a:r>
            <a:r>
              <a:rPr lang="en-US" altLang="zh-CN" sz="2400"/>
              <a:t>=8</a:t>
            </a:r>
          </a:p>
          <a:p>
            <a:pPr>
              <a:buFontTx/>
              <a:buNone/>
            </a:pPr>
            <a:r>
              <a:rPr lang="en-US" altLang="zh-CN" sz="2400"/>
              <a:t>x</a:t>
            </a:r>
            <a:r>
              <a:rPr lang="en-US" altLang="zh-CN" sz="2400" baseline="-25000"/>
              <a:t>1 </a:t>
            </a:r>
            <a:r>
              <a:rPr lang="en-US" altLang="zh-CN" sz="2400"/>
              <a:t>≥  0 ,  x</a:t>
            </a:r>
            <a:r>
              <a:rPr lang="en-US" altLang="zh-CN" sz="2400" baseline="-25000"/>
              <a:t>2</a:t>
            </a:r>
            <a:r>
              <a:rPr lang="zh-CN" altLang="en-US" sz="2400"/>
              <a:t>取值无约束</a:t>
            </a:r>
            <a:endParaRPr lang="zh-CN" altLang="en-US"/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66F80F90-F75F-4B42-9A96-F388CF1DCC50}"/>
              </a:ext>
            </a:extLst>
          </p:cNvPr>
          <p:cNvSpPr>
            <a:spLocks/>
          </p:cNvSpPr>
          <p:nvPr/>
        </p:nvSpPr>
        <p:spPr bwMode="auto">
          <a:xfrm>
            <a:off x="457200" y="2590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3A0E83F3-4356-4049-8111-97FFD7CC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6705600" cy="21034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Letter Gothic (W1)" pitchFamily="49" charset="0"/>
              </a:rPr>
              <a:t>’ </a:t>
            </a:r>
            <a:r>
              <a:rPr lang="en-US" altLang="zh-CN" sz="1800" dirty="0"/>
              <a:t>≥0,   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Letter Gothic (W1)" pitchFamily="49" charset="0"/>
              </a:rPr>
              <a:t>’’ </a:t>
            </a:r>
            <a:r>
              <a:rPr lang="en-US" altLang="zh-CN" sz="1800" dirty="0"/>
              <a:t>≥0  ,</a:t>
            </a:r>
            <a:r>
              <a:rPr lang="zh-CN" altLang="en-US" dirty="0"/>
              <a:t>令     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= 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Letter Gothic (W1)" pitchFamily="49" charset="0"/>
              </a:rPr>
              <a:t>’-</a:t>
            </a:r>
            <a:r>
              <a:rPr lang="en-US" altLang="zh-CN" sz="1800" dirty="0"/>
              <a:t>   </a:t>
            </a:r>
            <a:r>
              <a:rPr lang="en-US" altLang="zh-CN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Letter Gothic (W1)" pitchFamily="49" charset="0"/>
              </a:rPr>
              <a:t>’’</a:t>
            </a:r>
            <a:r>
              <a:rPr lang="en-US" altLang="zh-CN" dirty="0">
                <a:solidFill>
                  <a:schemeClr val="tx1"/>
                </a:solidFill>
                <a:latin typeface="Letter Gothic (W1)" pitchFamily="49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</a:p>
          <a:p>
            <a:pPr>
              <a:spcBef>
                <a:spcPct val="0"/>
              </a:spcBef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Max Z=3x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dirty="0">
                <a:solidFill>
                  <a:schemeClr val="tx1"/>
                </a:solidFill>
              </a:rPr>
              <a:t>+7 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Letter Gothic (W1)" pitchFamily="49" charset="0"/>
              </a:rPr>
              <a:t>’-7</a:t>
            </a:r>
            <a:r>
              <a:rPr lang="en-US" altLang="zh-CN" sz="2800" baseline="-250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Letter Gothic (W1)" pitchFamily="49" charset="0"/>
              </a:rPr>
              <a:t>’’</a:t>
            </a:r>
            <a:r>
              <a:rPr lang="en-US" altLang="zh-CN" sz="2800" baseline="-25000" dirty="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   2x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dirty="0">
                <a:solidFill>
                  <a:schemeClr val="tx1"/>
                </a:solidFill>
              </a:rPr>
              <a:t>+6 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Letter Gothic (W1)" pitchFamily="49" charset="0"/>
              </a:rPr>
              <a:t>’-6</a:t>
            </a:r>
            <a:r>
              <a:rPr lang="en-US" altLang="zh-CN" sz="2800" baseline="-250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Letter Gothic (W1)" pitchFamily="49" charset="0"/>
              </a:rPr>
              <a:t>’’</a:t>
            </a:r>
            <a:r>
              <a:rPr lang="en-US" altLang="zh-CN" sz="2800" baseline="-250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=8</a:t>
            </a: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     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2800" dirty="0">
                <a:solidFill>
                  <a:schemeClr val="tx1"/>
                </a:solidFill>
              </a:rPr>
              <a:t>≥  0 , 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Letter Gothic (W1)" pitchFamily="49" charset="0"/>
              </a:rPr>
              <a:t>’ </a:t>
            </a:r>
            <a:r>
              <a:rPr lang="en-US" altLang="zh-CN" sz="2800" dirty="0">
                <a:solidFill>
                  <a:schemeClr val="tx1"/>
                </a:solidFill>
              </a:rPr>
              <a:t>≥0,   x</a:t>
            </a:r>
            <a:r>
              <a:rPr lang="en-US" altLang="zh-CN" sz="2800" baseline="-25000" dirty="0">
                <a:solidFill>
                  <a:schemeClr val="tx1"/>
                </a:solidFill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Letter Gothic (W1)" pitchFamily="49" charset="0"/>
              </a:rPr>
              <a:t>’’ </a:t>
            </a:r>
            <a:r>
              <a:rPr lang="en-US" altLang="zh-CN" sz="2800" dirty="0">
                <a:solidFill>
                  <a:schemeClr val="tx1"/>
                </a:solidFill>
              </a:rPr>
              <a:t>≥0 </a:t>
            </a:r>
          </a:p>
        </p:txBody>
      </p:sp>
      <p:sp>
        <p:nvSpPr>
          <p:cNvPr id="92166" name="AutoShape 6">
            <a:extLst>
              <a:ext uri="{FF2B5EF4-FFF2-40B4-BE49-F238E27FC236}">
                <a16:creationId xmlns:a16="http://schemas.microsoft.com/office/drawing/2014/main" id="{3A4511A9-9EA7-DB45-B754-1975035A6192}"/>
              </a:ext>
            </a:extLst>
          </p:cNvPr>
          <p:cNvSpPr>
            <a:spLocks/>
          </p:cNvSpPr>
          <p:nvPr/>
        </p:nvSpPr>
        <p:spPr bwMode="auto">
          <a:xfrm>
            <a:off x="457200" y="53340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  <p:bldP spid="9216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9A065-C880-0E48-A2AB-CBD64B98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63A0C-4B1D-624B-9626-22B6E4794AC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82BB7323-A22D-CB4C-98BB-0E95667E6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715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</a:rPr>
              <a:t>约束条件右端常数项 ≤ 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0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</a:rPr>
              <a:t>时</a:t>
            </a:r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38197BC2-15A9-5442-9D6F-1E9D33019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219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在约束两端同时乘以（－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0917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01741A3-B9E8-5142-8B79-F528FC07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E94F-1DA8-9844-8552-C7030397806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458A3D3-1155-4543-AC5D-BFB8103A3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练习题</a:t>
            </a:r>
            <a:endParaRPr lang="zh-CN" altLang="en-US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DD5A38C-2CBE-E34C-A0CC-B58A2DAA2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将下列线性规划问题化为标准形</a:t>
            </a:r>
            <a:r>
              <a:rPr lang="en-US" altLang="zh-CN"/>
              <a:t>:</a:t>
            </a:r>
          </a:p>
          <a:p>
            <a:pPr>
              <a:buFontTx/>
              <a:buNone/>
            </a:pPr>
            <a:r>
              <a:rPr lang="en-US" altLang="zh-CN"/>
              <a:t>Min Z= x</a:t>
            </a:r>
            <a:r>
              <a:rPr lang="en-US" altLang="zh-CN" baseline="-25000"/>
              <a:t>1</a:t>
            </a:r>
            <a:r>
              <a:rPr lang="en-US" altLang="zh-CN"/>
              <a:t>+ 2x</a:t>
            </a:r>
            <a:r>
              <a:rPr lang="en-US" altLang="zh-CN" baseline="-25000"/>
              <a:t>2</a:t>
            </a:r>
            <a:r>
              <a:rPr lang="en-US" altLang="zh-CN"/>
              <a:t>+ 3x</a:t>
            </a:r>
            <a:r>
              <a:rPr lang="en-US" altLang="zh-CN" baseline="-25000"/>
              <a:t>3</a:t>
            </a:r>
          </a:p>
          <a:p>
            <a:pPr>
              <a:buFontTx/>
              <a:buNone/>
            </a:pPr>
            <a:r>
              <a:rPr lang="en-US" altLang="zh-CN"/>
              <a:t>4x</a:t>
            </a:r>
            <a:r>
              <a:rPr lang="en-US" altLang="zh-CN" baseline="-25000"/>
              <a:t>1   </a:t>
            </a:r>
            <a:r>
              <a:rPr lang="en-US" altLang="zh-CN"/>
              <a:t>+ 5x</a:t>
            </a:r>
            <a:r>
              <a:rPr lang="en-US" altLang="zh-CN" baseline="-25000"/>
              <a:t>2   </a:t>
            </a:r>
            <a:r>
              <a:rPr lang="en-US" altLang="zh-CN"/>
              <a:t>+ 6x</a:t>
            </a:r>
            <a:r>
              <a:rPr lang="en-US" altLang="zh-CN" baseline="-25000"/>
              <a:t>3      </a:t>
            </a:r>
            <a:r>
              <a:rPr lang="en-US" altLang="zh-CN"/>
              <a:t>= -7</a:t>
            </a:r>
          </a:p>
          <a:p>
            <a:pPr>
              <a:buFontTx/>
              <a:buNone/>
            </a:pPr>
            <a:r>
              <a:rPr lang="en-US" altLang="zh-CN"/>
              <a:t>8x</a:t>
            </a:r>
            <a:r>
              <a:rPr lang="en-US" altLang="zh-CN" baseline="-25000"/>
              <a:t>1   </a:t>
            </a:r>
            <a:r>
              <a:rPr lang="en-US" altLang="zh-CN"/>
              <a:t>+ 9x</a:t>
            </a:r>
            <a:r>
              <a:rPr lang="en-US" altLang="zh-CN" baseline="-25000"/>
              <a:t>2   </a:t>
            </a:r>
            <a:r>
              <a:rPr lang="en-US" altLang="zh-CN"/>
              <a:t>+ 10x</a:t>
            </a:r>
            <a:r>
              <a:rPr lang="en-US" altLang="zh-CN" baseline="-25000"/>
              <a:t>3   </a:t>
            </a:r>
            <a:r>
              <a:rPr lang="en-US" altLang="zh-CN"/>
              <a:t>≥11</a:t>
            </a:r>
          </a:p>
          <a:p>
            <a:pPr>
              <a:buFontTx/>
              <a:buNone/>
            </a:pPr>
            <a:r>
              <a:rPr lang="en-US" altLang="zh-CN"/>
              <a:t>12x</a:t>
            </a:r>
            <a:r>
              <a:rPr lang="en-US" altLang="zh-CN" baseline="-25000"/>
              <a:t>1</a:t>
            </a:r>
            <a:r>
              <a:rPr lang="en-US" altLang="zh-CN"/>
              <a:t>+ 13x</a:t>
            </a:r>
            <a:r>
              <a:rPr lang="en-US" altLang="zh-CN" baseline="-25000"/>
              <a:t>2</a:t>
            </a:r>
            <a:r>
              <a:rPr lang="en-US" altLang="zh-CN"/>
              <a:t>+ 14x</a:t>
            </a:r>
            <a:r>
              <a:rPr lang="en-US" altLang="zh-CN" baseline="-25000"/>
              <a:t>3   </a:t>
            </a:r>
            <a:r>
              <a:rPr lang="en-US" altLang="zh-CN"/>
              <a:t>≤15</a:t>
            </a:r>
          </a:p>
          <a:p>
            <a:pPr>
              <a:buFontTx/>
              <a:buNone/>
            </a:pPr>
            <a:r>
              <a:rPr lang="en-US" altLang="zh-CN"/>
              <a:t>x</a:t>
            </a:r>
            <a:r>
              <a:rPr lang="en-US" altLang="zh-CN" baseline="-25000"/>
              <a:t>1 </a:t>
            </a:r>
            <a:r>
              <a:rPr lang="en-US" altLang="zh-CN"/>
              <a:t>≥  0 ,  x</a:t>
            </a:r>
            <a:r>
              <a:rPr lang="en-US" altLang="zh-CN" baseline="-25000"/>
              <a:t>2 </a:t>
            </a:r>
            <a:r>
              <a:rPr lang="en-US" altLang="zh-CN"/>
              <a:t>≤0, x</a:t>
            </a:r>
            <a:r>
              <a:rPr lang="en-US" altLang="zh-CN" baseline="-25000"/>
              <a:t>3</a:t>
            </a:r>
            <a:r>
              <a:rPr lang="zh-CN" altLang="en-US"/>
              <a:t>取值无约束</a:t>
            </a:r>
            <a:endParaRPr lang="zh-CN" altLang="en-US" sz="2400"/>
          </a:p>
        </p:txBody>
      </p:sp>
      <p:sp>
        <p:nvSpPr>
          <p:cNvPr id="93188" name="AutoShape 4">
            <a:extLst>
              <a:ext uri="{FF2B5EF4-FFF2-40B4-BE49-F238E27FC236}">
                <a16:creationId xmlns:a16="http://schemas.microsoft.com/office/drawing/2014/main" id="{E3785F53-1765-7448-9772-121EAFE3C8D6}"/>
              </a:ext>
            </a:extLst>
          </p:cNvPr>
          <p:cNvSpPr>
            <a:spLocks/>
          </p:cNvSpPr>
          <p:nvPr/>
        </p:nvSpPr>
        <p:spPr bwMode="auto">
          <a:xfrm>
            <a:off x="304800" y="3352800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4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B32CB413-38A8-ED43-B53E-9265E34F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C839-1F03-544D-892F-9E7CDF083E0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79670AD-FD65-9C43-A45B-BC672B5EC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2057400" cy="609600"/>
          </a:xfrm>
          <a:solidFill>
            <a:srgbClr val="CC66FF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解的概念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C62DFEE2-F9A3-E649-9DB8-9D78BF7A9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1   </a:t>
            </a:r>
            <a:r>
              <a:rPr lang="zh-CN" altLang="en-US">
                <a:solidFill>
                  <a:srgbClr val="CC0099"/>
                </a:solidFill>
              </a:rPr>
              <a:t>可行解</a:t>
            </a:r>
            <a:r>
              <a:rPr lang="en-US" altLang="zh-CN">
                <a:solidFill>
                  <a:srgbClr val="CC0099"/>
                </a:solidFill>
              </a:rPr>
              <a:t>(feasible solution)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94221" name="Group 13">
            <a:extLst>
              <a:ext uri="{FF2B5EF4-FFF2-40B4-BE49-F238E27FC236}">
                <a16:creationId xmlns:a16="http://schemas.microsoft.com/office/drawing/2014/main" id="{532704EB-21B6-5E46-83B1-56F66A77F5AF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524000"/>
            <a:ext cx="2362200" cy="1604963"/>
            <a:chOff x="3504" y="960"/>
            <a:chExt cx="1488" cy="1011"/>
          </a:xfrm>
        </p:grpSpPr>
        <p:sp>
          <p:nvSpPr>
            <p:cNvPr id="94214" name="Text Box 6">
              <a:extLst>
                <a:ext uri="{FF2B5EF4-FFF2-40B4-BE49-F238E27FC236}">
                  <a16:creationId xmlns:a16="http://schemas.microsoft.com/office/drawing/2014/main" id="{684D7E65-0E81-8D43-AEDF-48E6317C4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960"/>
              <a:ext cx="1344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Max Z=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r>
                <a:rPr lang="en-US" altLang="zh-CN" sz="1800">
                  <a:solidFill>
                    <a:schemeClr val="tx1"/>
                  </a:solidFill>
                </a:rPr>
                <a:t>2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</a:t>
              </a:r>
              <a:r>
                <a:rPr lang="en-US" altLang="zh-CN" sz="1800">
                  <a:solidFill>
                    <a:schemeClr val="tx1"/>
                  </a:solidFill>
                </a:rPr>
                <a:t>≤  8</a:t>
              </a:r>
            </a:p>
            <a:p>
              <a:r>
                <a:rPr lang="en-US" altLang="zh-CN" sz="1800">
                  <a:solidFill>
                    <a:schemeClr val="tx1"/>
                  </a:solidFill>
                </a:rPr>
                <a:t> 0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</a:t>
              </a:r>
              <a:r>
                <a:rPr lang="en-US" altLang="zh-CN" sz="1800">
                  <a:solidFill>
                    <a:schemeClr val="tx1"/>
                  </a:solidFill>
                </a:rPr>
                <a:t>≤  4</a:t>
              </a:r>
            </a:p>
            <a:p>
              <a:r>
                <a:rPr lang="en-US" altLang="zh-CN" sz="1800">
                  <a:solidFill>
                    <a:schemeClr val="tx1"/>
                  </a:solidFill>
                </a:rPr>
                <a:t>  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,   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    </a:t>
              </a:r>
              <a:r>
                <a:rPr lang="en-US" altLang="zh-CN" sz="1800">
                  <a:solidFill>
                    <a:schemeClr val="tx1"/>
                  </a:solidFill>
                </a:rPr>
                <a:t>≥  0</a:t>
              </a:r>
            </a:p>
          </p:txBody>
        </p:sp>
        <p:sp>
          <p:nvSpPr>
            <p:cNvPr id="94216" name="AutoShape 8">
              <a:extLst>
                <a:ext uri="{FF2B5EF4-FFF2-40B4-BE49-F238E27FC236}">
                  <a16:creationId xmlns:a16="http://schemas.microsoft.com/office/drawing/2014/main" id="{2B56A96E-7634-7248-AFBC-ACAF6D3EC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248"/>
              <a:ext cx="144" cy="38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4217" name="Text Box 9">
            <a:extLst>
              <a:ext uri="{FF2B5EF4-FFF2-40B4-BE49-F238E27FC236}">
                <a16:creationId xmlns:a16="http://schemas.microsoft.com/office/drawing/2014/main" id="{7523D9CC-E55C-EA4B-8BC4-B96B3D20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981200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18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, 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 =(  1,   1)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18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, 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 =(  2,   2)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en-US" altLang="zh-CN" sz="18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, 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  <a:r>
              <a:rPr lang="en-US" altLang="zh-CN" sz="1800">
                <a:solidFill>
                  <a:schemeClr val="tx1"/>
                </a:solidFill>
              </a:rPr>
              <a:t>) =(  0,   0)</a:t>
            </a:r>
          </a:p>
          <a:p>
            <a:endParaRPr lang="en-US" altLang="zh-CN" sz="1800" baseline="-25000">
              <a:solidFill>
                <a:schemeClr val="tx1"/>
              </a:solidFill>
            </a:endParaRPr>
          </a:p>
        </p:txBody>
      </p:sp>
      <p:sp>
        <p:nvSpPr>
          <p:cNvPr id="94218" name="Text Box 10">
            <a:extLst>
              <a:ext uri="{FF2B5EF4-FFF2-40B4-BE49-F238E27FC236}">
                <a16:creationId xmlns:a16="http://schemas.microsoft.com/office/drawing/2014/main" id="{C25E3402-26AC-0946-BFD6-BF21A8BF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满足约束条件的解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60E8210C-64E9-2844-902F-5895B1DFD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396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2   </a:t>
            </a:r>
            <a:r>
              <a:rPr lang="zh-CN" altLang="en-US">
                <a:solidFill>
                  <a:srgbClr val="CC0099"/>
                </a:solidFill>
              </a:rPr>
              <a:t>可行域</a:t>
            </a:r>
            <a:r>
              <a:rPr lang="en-US" altLang="zh-CN">
                <a:solidFill>
                  <a:srgbClr val="CC0099"/>
                </a:solidFill>
              </a:rPr>
              <a:t>(feasible region):</a:t>
            </a:r>
            <a:endParaRPr lang="en-US" altLang="zh-CN">
              <a:solidFill>
                <a:srgbClr val="CC66FF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全部可行解的集合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0F765591-C250-D943-AA81-69F2BC6B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7988"/>
            <a:ext cx="46482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C0099"/>
                </a:solidFill>
              </a:rPr>
              <a:t>3   </a:t>
            </a:r>
            <a:r>
              <a:rPr lang="zh-CN" altLang="en-US">
                <a:solidFill>
                  <a:srgbClr val="CC0099"/>
                </a:solidFill>
              </a:rPr>
              <a:t>最优解</a:t>
            </a:r>
            <a:r>
              <a:rPr lang="en-US" altLang="zh-CN">
                <a:solidFill>
                  <a:srgbClr val="CC0099"/>
                </a:solidFill>
              </a:rPr>
              <a:t>(optimal solution):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使目标函数达到最优的可行解</a:t>
            </a: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987F9EF0-45E0-D84A-8873-E7A84B6AD2E5}"/>
              </a:ext>
            </a:extLst>
          </p:cNvPr>
          <p:cNvSpPr/>
          <p:nvPr/>
        </p:nvSpPr>
        <p:spPr>
          <a:xfrm>
            <a:off x="196850" y="164443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1-4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线性规划问题的解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8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 autoUpdateAnimBg="0"/>
      <p:bldP spid="94217" grpId="0" build="p" autoUpdateAnimBg="0"/>
      <p:bldP spid="94218" grpId="0" build="p" autoUpdateAnimBg="0"/>
      <p:bldP spid="94219" grpId="0" build="p" autoUpdateAnimBg="0"/>
      <p:bldP spid="9422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D8182AEE-E43C-FC4B-9AAF-0A8A8F06F12D}"/>
              </a:ext>
            </a:extLst>
          </p:cNvPr>
          <p:cNvSpPr/>
          <p:nvPr/>
        </p:nvSpPr>
        <p:spPr>
          <a:xfrm>
            <a:off x="203200" y="152400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章    线性规划及单纯形法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51E2545-4B9C-8E42-9792-F2DC7D3D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DE01-14A9-FB41-A6BC-5A71B0640C3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36ADB9-DFA4-B546-A6AA-7EB042213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404" y="1360269"/>
            <a:ext cx="8191500" cy="7889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dirty="0"/>
              <a:t>线性规划     </a:t>
            </a:r>
            <a:r>
              <a:rPr lang="en-US" altLang="zh-CN" sz="3600" dirty="0"/>
              <a:t>Linear Programming    </a:t>
            </a:r>
            <a:r>
              <a:rPr lang="zh-CN" altLang="zh-CN" sz="3600" dirty="0"/>
              <a:t>简记</a:t>
            </a:r>
            <a:r>
              <a:rPr lang="en-US" altLang="zh-CN" sz="3600" dirty="0"/>
              <a:t>LP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6B3059-811B-C443-803D-D2AC6F604E6C}"/>
              </a:ext>
            </a:extLst>
          </p:cNvPr>
          <p:cNvSpPr txBox="1"/>
          <p:nvPr/>
        </p:nvSpPr>
        <p:spPr>
          <a:xfrm>
            <a:off x="693256" y="2149257"/>
            <a:ext cx="6774344" cy="38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§1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一般线性规划问题的数学模型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§2 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图解法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§3 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单纯形法原理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§4 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单纯形法的计算步骤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§5 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单纯形法的进一步讨论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§6  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应用举例</a:t>
            </a:r>
          </a:p>
        </p:txBody>
      </p:sp>
    </p:spTree>
    <p:extLst>
      <p:ext uri="{BB962C8B-B14F-4D97-AF65-F5344CB8AC3E}">
        <p14:creationId xmlns:p14="http://schemas.microsoft.com/office/powerpoint/2010/main" val="292552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84035ADA-EE7E-8047-B984-E515ACC1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C1084-00F6-A049-B132-EF470B27C4D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6E1CE2A-2361-3D44-BD5C-B8469572D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181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>
                <a:solidFill>
                  <a:srgbClr val="CC0099"/>
                </a:solidFill>
              </a:rPr>
              <a:t>4    </a:t>
            </a:r>
            <a:r>
              <a:rPr lang="zh-CN" altLang="en-US" sz="2400">
                <a:solidFill>
                  <a:srgbClr val="CC0099"/>
                </a:solidFill>
              </a:rPr>
              <a:t>基、基向量、基变量、非基变量</a:t>
            </a: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EB45B751-A1F3-AC45-8DC0-F14975F5D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048000" cy="609600"/>
          </a:xfrm>
          <a:solidFill>
            <a:srgbClr val="CC66FF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解的概念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7E54CA97-8D84-8249-9D6D-F3F9503EB34E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990600"/>
            <a:ext cx="3048000" cy="1604963"/>
            <a:chOff x="3744" y="624"/>
            <a:chExt cx="1920" cy="1011"/>
          </a:xfrm>
        </p:grpSpPr>
        <p:sp>
          <p:nvSpPr>
            <p:cNvPr id="95237" name="Text Box 5">
              <a:extLst>
                <a:ext uri="{FF2B5EF4-FFF2-40B4-BE49-F238E27FC236}">
                  <a16:creationId xmlns:a16="http://schemas.microsoft.com/office/drawing/2014/main" id="{D385FB69-183B-244C-9324-87565548A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624"/>
              <a:ext cx="1728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Max Z=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r>
                <a:rPr lang="en-US" altLang="zh-CN" sz="1800">
                  <a:solidFill>
                    <a:schemeClr val="tx1"/>
                  </a:solidFill>
                </a:rPr>
                <a:t>2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</a:t>
              </a:r>
              <a:r>
                <a:rPr lang="en-US" altLang="zh-CN" sz="1800">
                  <a:solidFill>
                    <a:schemeClr val="tx1"/>
                  </a:solidFill>
                </a:rPr>
                <a:t>+x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   =  8</a:t>
              </a:r>
            </a:p>
            <a:p>
              <a:r>
                <a:rPr lang="en-US" altLang="zh-CN" sz="1800">
                  <a:solidFill>
                    <a:schemeClr val="tx1"/>
                  </a:solidFill>
                </a:rPr>
                <a:t> 0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</a:t>
              </a:r>
              <a:r>
                <a:rPr lang="en-US" altLang="zh-CN" sz="1800">
                  <a:solidFill>
                    <a:schemeClr val="tx1"/>
                  </a:solidFill>
                </a:rPr>
                <a:t>     +x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4</a:t>
              </a:r>
              <a:r>
                <a:rPr lang="en-US" altLang="zh-CN" sz="1800">
                  <a:solidFill>
                    <a:schemeClr val="tx1"/>
                  </a:solidFill>
                </a:rPr>
                <a:t> = 4</a:t>
              </a:r>
            </a:p>
            <a:p>
              <a:r>
                <a:rPr lang="en-US" altLang="zh-CN" sz="1800">
                  <a:solidFill>
                    <a:schemeClr val="tx1"/>
                  </a:solidFill>
                </a:rPr>
                <a:t>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, 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</a:t>
              </a:r>
              <a:r>
                <a:rPr lang="en-US" altLang="zh-CN" sz="1800">
                  <a:solidFill>
                    <a:schemeClr val="tx1"/>
                  </a:solidFill>
                </a:rPr>
                <a:t>≥  0   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3 </a:t>
              </a:r>
              <a:r>
                <a:rPr lang="en-US" altLang="zh-CN" sz="1800">
                  <a:solidFill>
                    <a:schemeClr val="tx1"/>
                  </a:solidFill>
                </a:rPr>
                <a:t>,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4 </a:t>
              </a:r>
              <a:r>
                <a:rPr lang="en-US" altLang="zh-CN" sz="1800">
                  <a:solidFill>
                    <a:schemeClr val="tx1"/>
                  </a:solidFill>
                </a:rPr>
                <a:t>≥  0</a:t>
              </a:r>
            </a:p>
          </p:txBody>
        </p:sp>
        <p:sp>
          <p:nvSpPr>
            <p:cNvPr id="95238" name="AutoShape 6">
              <a:extLst>
                <a:ext uri="{FF2B5EF4-FFF2-40B4-BE49-F238E27FC236}">
                  <a16:creationId xmlns:a16="http://schemas.microsoft.com/office/drawing/2014/main" id="{DFD299ED-FD93-7F4E-B149-E71987F3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960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5239" name="Object 7">
            <a:extLst>
              <a:ext uri="{FF2B5EF4-FFF2-40B4-BE49-F238E27FC236}">
                <a16:creationId xmlns:a16="http://schemas.microsoft.com/office/drawing/2014/main" id="{2A90470B-0856-0741-A67A-EE23DC41C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2895600"/>
          <a:ext cx="279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公式" r:id="rId3" imgW="26619200" imgH="10528300" progId="Equation.3">
                  <p:embed/>
                </p:oleObj>
              </mc:Choice>
              <mc:Fallback>
                <p:oleObj name="公式" r:id="rId3" imgW="26619200" imgH="10528300" progId="Equation.3">
                  <p:embed/>
                  <p:pic>
                    <p:nvPicPr>
                      <p:cNvPr id="95239" name="Object 7">
                        <a:extLst>
                          <a:ext uri="{FF2B5EF4-FFF2-40B4-BE49-F238E27FC236}">
                            <a16:creationId xmlns:a16="http://schemas.microsoft.com/office/drawing/2014/main" id="{2A90470B-0856-0741-A67A-EE23DC41C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95600"/>
                        <a:ext cx="279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Text Box 8">
            <a:extLst>
              <a:ext uri="{FF2B5EF4-FFF2-40B4-BE49-F238E27FC236}">
                <a16:creationId xmlns:a16="http://schemas.microsoft.com/office/drawing/2014/main" id="{4FA4232E-C13B-C249-B1F0-908195C6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57150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99"/>
                </a:solidFill>
              </a:rPr>
              <a:t>基</a:t>
            </a:r>
            <a:r>
              <a:rPr lang="en-US" altLang="zh-CN">
                <a:solidFill>
                  <a:srgbClr val="CC0099"/>
                </a:solidFill>
              </a:rPr>
              <a:t>(</a:t>
            </a:r>
            <a:r>
              <a:rPr lang="en-US" altLang="zh-CN" sz="1800">
                <a:solidFill>
                  <a:srgbClr val="CC0099"/>
                </a:solidFill>
              </a:rPr>
              <a:t>base)</a:t>
            </a:r>
            <a:r>
              <a:rPr lang="en-US" altLang="zh-CN">
                <a:solidFill>
                  <a:srgbClr val="CC0099"/>
                </a:solidFill>
              </a:rPr>
              <a:t> :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约束条件系数矩阵的满秩子矩阵</a:t>
            </a:r>
          </a:p>
          <a:p>
            <a:r>
              <a:rPr lang="zh-CN" altLang="en-US">
                <a:solidFill>
                  <a:srgbClr val="CC0099"/>
                </a:solidFill>
              </a:rPr>
              <a:t>基向量</a:t>
            </a:r>
            <a:r>
              <a:rPr lang="en-US" altLang="zh-CN">
                <a:solidFill>
                  <a:srgbClr val="CC0099"/>
                </a:solidFill>
              </a:rPr>
              <a:t>(</a:t>
            </a:r>
            <a:r>
              <a:rPr lang="en-US" altLang="zh-CN" sz="1800">
                <a:solidFill>
                  <a:srgbClr val="CC0099"/>
                </a:solidFill>
              </a:rPr>
              <a:t>base vector)</a:t>
            </a:r>
            <a:r>
              <a:rPr lang="en-US" altLang="zh-CN">
                <a:solidFill>
                  <a:srgbClr val="CC0099"/>
                </a:solidFill>
              </a:rPr>
              <a:t> :   </a:t>
            </a:r>
            <a:r>
              <a:rPr lang="zh-CN" altLang="en-US">
                <a:solidFill>
                  <a:schemeClr val="tx1"/>
                </a:solidFill>
              </a:rPr>
              <a:t>基中每一个列向量</a:t>
            </a:r>
            <a:r>
              <a:rPr lang="en-US" altLang="zh-CN">
                <a:solidFill>
                  <a:schemeClr val="tx1"/>
                </a:solidFill>
              </a:rPr>
              <a:t>,  P</a:t>
            </a:r>
            <a:r>
              <a:rPr lang="en-US" altLang="zh-CN" baseline="-25000">
                <a:solidFill>
                  <a:schemeClr val="tx1"/>
                </a:solidFill>
              </a:rPr>
              <a:t>j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rgbClr val="CC0099"/>
                </a:solidFill>
              </a:rPr>
              <a:t>基变量</a:t>
            </a:r>
            <a:r>
              <a:rPr lang="en-US" altLang="zh-CN" sz="1800">
                <a:solidFill>
                  <a:srgbClr val="CC0099"/>
                </a:solidFill>
              </a:rPr>
              <a:t>(basic variable) :   </a:t>
            </a:r>
            <a:r>
              <a:rPr lang="zh-CN" altLang="en-US">
                <a:solidFill>
                  <a:schemeClr val="tx1"/>
                </a:solidFill>
              </a:rPr>
              <a:t>基向量对应的变量</a:t>
            </a:r>
          </a:p>
          <a:p>
            <a:r>
              <a:rPr lang="zh-CN" altLang="en-US" sz="1800">
                <a:solidFill>
                  <a:srgbClr val="CC0099"/>
                </a:solidFill>
              </a:rPr>
              <a:t>非基变量</a:t>
            </a:r>
            <a:r>
              <a:rPr lang="en-US" altLang="zh-CN" sz="1800">
                <a:solidFill>
                  <a:srgbClr val="CC0099"/>
                </a:solidFill>
              </a:rPr>
              <a:t>(nonbasic variable) :  </a:t>
            </a:r>
            <a:r>
              <a:rPr lang="zh-CN" altLang="en-US">
                <a:solidFill>
                  <a:schemeClr val="tx1"/>
                </a:solidFill>
              </a:rPr>
              <a:t>基变量以外的变量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3BAD3A13-771E-E142-8C38-8982211B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solidFill>
                  <a:srgbClr val="CC0099"/>
                </a:solidFill>
              </a:rPr>
              <a:t>     </a:t>
            </a:r>
            <a:r>
              <a:rPr lang="zh-CN" altLang="en-US" sz="2800">
                <a:solidFill>
                  <a:srgbClr val="CC0099"/>
                </a:solidFill>
              </a:rPr>
              <a:t>基            基向量           基变量、          非基变量</a:t>
            </a:r>
            <a:endParaRPr lang="zh-CN" altLang="en-US" sz="1800">
              <a:solidFill>
                <a:srgbClr val="CC0099"/>
              </a:solidFill>
            </a:endParaRPr>
          </a:p>
        </p:txBody>
      </p:sp>
      <p:graphicFrame>
        <p:nvGraphicFramePr>
          <p:cNvPr id="95243" name="Object 11">
            <a:extLst>
              <a:ext uri="{FF2B5EF4-FFF2-40B4-BE49-F238E27FC236}">
                <a16:creationId xmlns:a16="http://schemas.microsoft.com/office/drawing/2014/main" id="{1FD53BB1-42CA-D14B-880D-2796B62DA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3" y="5105400"/>
          <a:ext cx="1857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公式" r:id="rId5" imgW="30137100" imgH="10528300" progId="Equation.3">
                  <p:embed/>
                </p:oleObj>
              </mc:Choice>
              <mc:Fallback>
                <p:oleObj name="公式" r:id="rId5" imgW="30137100" imgH="10528300" progId="Equation.3">
                  <p:embed/>
                  <p:pic>
                    <p:nvPicPr>
                      <p:cNvPr id="95243" name="Object 11">
                        <a:extLst>
                          <a:ext uri="{FF2B5EF4-FFF2-40B4-BE49-F238E27FC236}">
                            <a16:creationId xmlns:a16="http://schemas.microsoft.com/office/drawing/2014/main" id="{1FD53BB1-42CA-D14B-880D-2796B62DA3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5105400"/>
                        <a:ext cx="1857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Rectangle 12">
            <a:extLst>
              <a:ext uri="{FF2B5EF4-FFF2-40B4-BE49-F238E27FC236}">
                <a16:creationId xmlns:a16="http://schemas.microsoft.com/office/drawing/2014/main" id="{32168EE7-D178-0C4C-9024-A905D8E6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7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P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,  P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C737B01D-09D3-1B4E-B3B7-18021559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,  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D0218402-FDF1-7B4A-BEF2-5E0CDECC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2578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,  x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id="{AC275B27-09F5-C64A-A6C7-AFF5332F20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943600"/>
          <a:ext cx="1892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公式" r:id="rId7" imgW="30721300" imgH="10528300" progId="Equation.3">
                  <p:embed/>
                </p:oleObj>
              </mc:Choice>
              <mc:Fallback>
                <p:oleObj name="公式" r:id="rId7" imgW="30721300" imgH="10528300" progId="Equation.3">
                  <p:embed/>
                  <p:pic>
                    <p:nvPicPr>
                      <p:cNvPr id="95247" name="Object 15">
                        <a:extLst>
                          <a:ext uri="{FF2B5EF4-FFF2-40B4-BE49-F238E27FC236}">
                            <a16:creationId xmlns:a16="http://schemas.microsoft.com/office/drawing/2014/main" id="{AC275B27-09F5-C64A-A6C7-AFF5332F20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943600"/>
                        <a:ext cx="1892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Rectangle 16">
            <a:extLst>
              <a:ext uri="{FF2B5EF4-FFF2-40B4-BE49-F238E27FC236}">
                <a16:creationId xmlns:a16="http://schemas.microsoft.com/office/drawing/2014/main" id="{8A243E4C-CDFF-B749-B705-FC37BB8A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P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,  P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5249" name="Rectangle 17">
            <a:extLst>
              <a:ext uri="{FF2B5EF4-FFF2-40B4-BE49-F238E27FC236}">
                <a16:creationId xmlns:a16="http://schemas.microsoft.com/office/drawing/2014/main" id="{D531EB72-15F3-B14E-A204-DD59FEAC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096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,  x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95250" name="Rectangle 18">
            <a:extLst>
              <a:ext uri="{FF2B5EF4-FFF2-40B4-BE49-F238E27FC236}">
                <a16:creationId xmlns:a16="http://schemas.microsoft.com/office/drawing/2014/main" id="{260B6279-AFBF-584B-AC18-6FA7A203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0960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,  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5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5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40" grpId="0" build="p" autoUpdateAnimBg="0"/>
      <p:bldP spid="95242" grpId="0" build="p" autoUpdateAnimBg="0"/>
      <p:bldP spid="95244" grpId="0" build="p" autoUpdateAnimBg="0"/>
      <p:bldP spid="95245" grpId="0" build="p" autoUpdateAnimBg="0"/>
      <p:bldP spid="95246" grpId="0" build="p" autoUpdateAnimBg="0"/>
      <p:bldP spid="95248" grpId="0" build="p" autoUpdateAnimBg="0"/>
      <p:bldP spid="95249" grpId="0" build="p" autoUpdateAnimBg="0"/>
      <p:bldP spid="9525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8809FB00-530F-F548-8ECE-82C4E1FE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5557E-CAC5-C14A-BB01-2A38AD8672E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68A423E-345A-C94B-95AD-81B016A98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4953000" cy="53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>
                <a:solidFill>
                  <a:srgbClr val="CC0099"/>
                </a:solidFill>
              </a:rPr>
              <a:t>5</a:t>
            </a:r>
            <a:r>
              <a:rPr lang="en-US" altLang="zh-CN"/>
              <a:t>   </a:t>
            </a:r>
            <a:r>
              <a:rPr lang="zh-CN" altLang="en-US">
                <a:solidFill>
                  <a:srgbClr val="CC0099"/>
                </a:solidFill>
              </a:rPr>
              <a:t>基解</a:t>
            </a:r>
            <a:r>
              <a:rPr lang="en-US" altLang="zh-CN">
                <a:solidFill>
                  <a:srgbClr val="CC0099"/>
                </a:solidFill>
              </a:rPr>
              <a:t>(basic solution)</a:t>
            </a: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  <a:p>
            <a:pPr>
              <a:lnSpc>
                <a:spcPct val="90000"/>
              </a:lnSpc>
              <a:buFontTx/>
              <a:buNone/>
            </a:pPr>
            <a:endParaRPr lang="en-US" altLang="zh-CN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BFAD85E9-5211-0D4F-8720-595BB720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"/>
            <a:ext cx="3048000" cy="609600"/>
          </a:xfrm>
          <a:prstGeom prst="rect">
            <a:avLst/>
          </a:prstGeom>
          <a:solidFill>
            <a:srgbClr val="CC66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</a:rPr>
              <a:t>解的概念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CCC44E93-966B-9A40-B7C7-14E9A4B9B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令非基变量的取值为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86C79901-EDCD-1348-A2C1-2785A82D6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90800"/>
            <a:ext cx="701040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若</a:t>
            </a:r>
            <a:r>
              <a:rPr lang="en-US" altLang="zh-CN"/>
              <a:t>B=[P</a:t>
            </a:r>
            <a:r>
              <a:rPr lang="en-US" altLang="zh-CN" baseline="-25000"/>
              <a:t>1</a:t>
            </a:r>
            <a:r>
              <a:rPr lang="en-US" altLang="zh-CN"/>
              <a:t>, P</a:t>
            </a:r>
            <a:r>
              <a:rPr lang="en-US" altLang="zh-CN" baseline="-25000"/>
              <a:t>2</a:t>
            </a:r>
            <a:r>
              <a:rPr lang="en-US" altLang="zh-CN"/>
              <a:t>],  </a:t>
            </a:r>
            <a:r>
              <a:rPr lang="zh-CN" altLang="en-US"/>
              <a:t>则 </a:t>
            </a:r>
            <a:r>
              <a:rPr lang="en-US" altLang="zh-CN"/>
              <a:t>X</a:t>
            </a:r>
            <a:r>
              <a:rPr lang="en-US" altLang="zh-CN" baseline="-25000"/>
              <a:t>B</a:t>
            </a:r>
            <a:r>
              <a:rPr lang="en-US" altLang="zh-CN"/>
              <a:t>= (x</a:t>
            </a:r>
            <a:r>
              <a:rPr lang="en-US" altLang="zh-CN" baseline="-25000"/>
              <a:t>1</a:t>
            </a:r>
            <a:r>
              <a:rPr lang="en-US" altLang="zh-CN"/>
              <a:t>,  x</a:t>
            </a:r>
            <a:r>
              <a:rPr lang="en-US" altLang="zh-CN" baseline="-25000"/>
              <a:t>2</a:t>
            </a:r>
            <a:r>
              <a:rPr lang="en-US" altLang="zh-CN"/>
              <a:t>) = (2,  2)</a:t>
            </a:r>
          </a:p>
          <a:p>
            <a:r>
              <a:rPr lang="en-US" altLang="zh-CN"/>
              <a:t>       </a:t>
            </a:r>
            <a:r>
              <a:rPr lang="zh-CN" altLang="en-US"/>
              <a:t>基解为</a:t>
            </a:r>
            <a:r>
              <a:rPr lang="en-US" altLang="zh-CN"/>
              <a:t>:X=(X</a:t>
            </a:r>
            <a:r>
              <a:rPr lang="en-US" altLang="zh-CN" baseline="-25000"/>
              <a:t>B</a:t>
            </a:r>
            <a:r>
              <a:rPr lang="en-US" altLang="zh-CN"/>
              <a:t>,X</a:t>
            </a:r>
            <a:r>
              <a:rPr lang="en-US" altLang="zh-CN" baseline="-25000"/>
              <a:t>N</a:t>
            </a:r>
            <a:r>
              <a:rPr lang="en-US" altLang="zh-CN"/>
              <a:t>)=(x</a:t>
            </a:r>
            <a:r>
              <a:rPr lang="en-US" altLang="zh-CN" baseline="-25000"/>
              <a:t>1</a:t>
            </a:r>
            <a:r>
              <a:rPr lang="en-US" altLang="zh-CN"/>
              <a:t>,  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baseline="-25000"/>
              <a:t>  </a:t>
            </a:r>
            <a:r>
              <a:rPr lang="en-US" altLang="zh-CN"/>
              <a:t>x</a:t>
            </a:r>
            <a:r>
              <a:rPr lang="en-US" altLang="zh-CN" baseline="-25000"/>
              <a:t>3</a:t>
            </a:r>
            <a:r>
              <a:rPr lang="en-US" altLang="zh-CN"/>
              <a:t>,  x</a:t>
            </a:r>
            <a:r>
              <a:rPr lang="en-US" altLang="zh-CN" baseline="-25000"/>
              <a:t>4</a:t>
            </a:r>
            <a:r>
              <a:rPr lang="en-US" altLang="zh-CN"/>
              <a:t>)=(2,  2, 0, 0)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264" name="Text Box 8">
            <a:extLst>
              <a:ext uri="{FF2B5EF4-FFF2-40B4-BE49-F238E27FC236}">
                <a16:creationId xmlns:a16="http://schemas.microsoft.com/office/drawing/2014/main" id="{4E8DB387-0166-FF42-9A9F-3276433E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86200"/>
            <a:ext cx="7010400" cy="100488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若</a:t>
            </a:r>
            <a:r>
              <a:rPr lang="en-US" altLang="zh-CN">
                <a:solidFill>
                  <a:srgbClr val="800000"/>
                </a:solidFill>
              </a:rPr>
              <a:t>B=[P</a:t>
            </a:r>
            <a:r>
              <a:rPr lang="en-US" altLang="zh-CN" baseline="-25000">
                <a:solidFill>
                  <a:srgbClr val="800000"/>
                </a:solidFill>
              </a:rPr>
              <a:t>3</a:t>
            </a:r>
            <a:r>
              <a:rPr lang="en-US" altLang="zh-CN">
                <a:solidFill>
                  <a:srgbClr val="800000"/>
                </a:solidFill>
              </a:rPr>
              <a:t>, P</a:t>
            </a:r>
            <a:r>
              <a:rPr lang="en-US" altLang="zh-CN" baseline="-25000">
                <a:solidFill>
                  <a:srgbClr val="800000"/>
                </a:solidFill>
              </a:rPr>
              <a:t>4</a:t>
            </a:r>
            <a:r>
              <a:rPr lang="en-US" altLang="zh-CN">
                <a:solidFill>
                  <a:srgbClr val="800000"/>
                </a:solidFill>
              </a:rPr>
              <a:t>],  </a:t>
            </a:r>
            <a:r>
              <a:rPr lang="zh-CN" altLang="en-US">
                <a:solidFill>
                  <a:srgbClr val="800000"/>
                </a:solidFill>
              </a:rPr>
              <a:t>则 </a:t>
            </a:r>
            <a:r>
              <a:rPr lang="en-US" altLang="zh-CN">
                <a:solidFill>
                  <a:srgbClr val="800000"/>
                </a:solidFill>
              </a:rPr>
              <a:t>X</a:t>
            </a:r>
            <a:r>
              <a:rPr lang="en-US" altLang="zh-CN" baseline="-25000">
                <a:solidFill>
                  <a:srgbClr val="800000"/>
                </a:solidFill>
              </a:rPr>
              <a:t>B</a:t>
            </a:r>
            <a:r>
              <a:rPr lang="en-US" altLang="zh-CN">
                <a:solidFill>
                  <a:srgbClr val="800000"/>
                </a:solidFill>
              </a:rPr>
              <a:t>= (x</a:t>
            </a:r>
            <a:r>
              <a:rPr lang="en-US" altLang="zh-CN" baseline="-25000">
                <a:solidFill>
                  <a:srgbClr val="800000"/>
                </a:solidFill>
              </a:rPr>
              <a:t>3</a:t>
            </a:r>
            <a:r>
              <a:rPr lang="en-US" altLang="zh-CN">
                <a:solidFill>
                  <a:srgbClr val="800000"/>
                </a:solidFill>
              </a:rPr>
              <a:t>,  x</a:t>
            </a:r>
            <a:r>
              <a:rPr lang="en-US" altLang="zh-CN" baseline="-25000">
                <a:solidFill>
                  <a:srgbClr val="800000"/>
                </a:solidFill>
              </a:rPr>
              <a:t>4</a:t>
            </a:r>
            <a:r>
              <a:rPr lang="en-US" altLang="zh-CN">
                <a:solidFill>
                  <a:srgbClr val="800000"/>
                </a:solidFill>
              </a:rPr>
              <a:t>) = (8,  4)</a:t>
            </a:r>
          </a:p>
          <a:p>
            <a:r>
              <a:rPr lang="en-US" altLang="zh-CN">
                <a:solidFill>
                  <a:srgbClr val="800000"/>
                </a:solidFill>
              </a:rPr>
              <a:t>       </a:t>
            </a:r>
            <a:r>
              <a:rPr lang="zh-CN" altLang="en-US">
                <a:solidFill>
                  <a:srgbClr val="800000"/>
                </a:solidFill>
              </a:rPr>
              <a:t>基解为</a:t>
            </a:r>
            <a:r>
              <a:rPr lang="en-US" altLang="zh-CN">
                <a:solidFill>
                  <a:srgbClr val="800000"/>
                </a:solidFill>
              </a:rPr>
              <a:t>:X=(X</a:t>
            </a:r>
            <a:r>
              <a:rPr lang="en-US" altLang="zh-CN" baseline="-25000">
                <a:solidFill>
                  <a:srgbClr val="800000"/>
                </a:solidFill>
              </a:rPr>
              <a:t>B</a:t>
            </a:r>
            <a:r>
              <a:rPr lang="en-US" altLang="zh-CN">
                <a:solidFill>
                  <a:srgbClr val="800000"/>
                </a:solidFill>
              </a:rPr>
              <a:t>,X</a:t>
            </a:r>
            <a:r>
              <a:rPr lang="en-US" altLang="zh-CN" baseline="-25000">
                <a:solidFill>
                  <a:srgbClr val="800000"/>
                </a:solidFill>
              </a:rPr>
              <a:t>N</a:t>
            </a:r>
            <a:r>
              <a:rPr lang="en-US" altLang="zh-CN">
                <a:solidFill>
                  <a:srgbClr val="800000"/>
                </a:solidFill>
              </a:rPr>
              <a:t>)=(x</a:t>
            </a:r>
            <a:r>
              <a:rPr lang="en-US" altLang="zh-CN" baseline="-25000">
                <a:solidFill>
                  <a:srgbClr val="800000"/>
                </a:solidFill>
              </a:rPr>
              <a:t>1</a:t>
            </a:r>
            <a:r>
              <a:rPr lang="en-US" altLang="zh-CN">
                <a:solidFill>
                  <a:srgbClr val="800000"/>
                </a:solidFill>
              </a:rPr>
              <a:t>,  x</a:t>
            </a:r>
            <a:r>
              <a:rPr lang="en-US" altLang="zh-CN" baseline="-25000">
                <a:solidFill>
                  <a:srgbClr val="800000"/>
                </a:solidFill>
              </a:rPr>
              <a:t>2</a:t>
            </a:r>
            <a:r>
              <a:rPr lang="en-US" altLang="zh-CN">
                <a:solidFill>
                  <a:srgbClr val="800000"/>
                </a:solidFill>
              </a:rPr>
              <a:t>,</a:t>
            </a:r>
            <a:r>
              <a:rPr lang="en-US" altLang="zh-CN" baseline="-25000">
                <a:solidFill>
                  <a:srgbClr val="800000"/>
                </a:solidFill>
              </a:rPr>
              <a:t>  </a:t>
            </a:r>
            <a:r>
              <a:rPr lang="en-US" altLang="zh-CN">
                <a:solidFill>
                  <a:srgbClr val="800000"/>
                </a:solidFill>
              </a:rPr>
              <a:t>x</a:t>
            </a:r>
            <a:r>
              <a:rPr lang="en-US" altLang="zh-CN" baseline="-25000">
                <a:solidFill>
                  <a:srgbClr val="800000"/>
                </a:solidFill>
              </a:rPr>
              <a:t>3</a:t>
            </a:r>
            <a:r>
              <a:rPr lang="en-US" altLang="zh-CN">
                <a:solidFill>
                  <a:srgbClr val="800000"/>
                </a:solidFill>
              </a:rPr>
              <a:t>,  x</a:t>
            </a:r>
            <a:r>
              <a:rPr lang="en-US" altLang="zh-CN" baseline="-25000">
                <a:solidFill>
                  <a:srgbClr val="800000"/>
                </a:solidFill>
              </a:rPr>
              <a:t>4</a:t>
            </a:r>
            <a:r>
              <a:rPr lang="en-US" altLang="zh-CN">
                <a:solidFill>
                  <a:srgbClr val="800000"/>
                </a:solidFill>
              </a:rPr>
              <a:t>)=(0, 0 , 8, 4)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D44D0231-8B54-BF43-B12C-297B6F191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62600"/>
            <a:ext cx="74676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800000"/>
                </a:solidFill>
              </a:rPr>
              <a:t>6    </a:t>
            </a:r>
            <a:r>
              <a:rPr lang="zh-CN" altLang="en-US" sz="3200">
                <a:solidFill>
                  <a:srgbClr val="800000"/>
                </a:solidFill>
              </a:rPr>
              <a:t>基可行解</a:t>
            </a:r>
            <a:r>
              <a:rPr lang="en-US" altLang="zh-CN" sz="3200">
                <a:solidFill>
                  <a:srgbClr val="800000"/>
                </a:solidFill>
              </a:rPr>
              <a:t>(basic feasible solution)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      </a:t>
            </a:r>
            <a:r>
              <a:rPr lang="zh-CN" altLang="en-US">
                <a:solidFill>
                  <a:schemeClr val="tx1"/>
                </a:solidFill>
              </a:rPr>
              <a:t>满足非负条件的基本解</a:t>
            </a:r>
          </a:p>
        </p:txBody>
      </p:sp>
      <p:grpSp>
        <p:nvGrpSpPr>
          <p:cNvPr id="96266" name="Group 10">
            <a:extLst>
              <a:ext uri="{FF2B5EF4-FFF2-40B4-BE49-F238E27FC236}">
                <a16:creationId xmlns:a16="http://schemas.microsoft.com/office/drawing/2014/main" id="{882E9B81-6573-1142-AEBB-09169DA57BE1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604838"/>
            <a:ext cx="3048000" cy="1604962"/>
            <a:chOff x="3744" y="624"/>
            <a:chExt cx="1920" cy="1011"/>
          </a:xfrm>
        </p:grpSpPr>
        <p:sp>
          <p:nvSpPr>
            <p:cNvPr id="96267" name="Text Box 11">
              <a:extLst>
                <a:ext uri="{FF2B5EF4-FFF2-40B4-BE49-F238E27FC236}">
                  <a16:creationId xmlns:a16="http://schemas.microsoft.com/office/drawing/2014/main" id="{226190C0-E1C4-7D48-A146-225E01AC3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624"/>
              <a:ext cx="1728" cy="10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</a:rPr>
                <a:t>Max Z=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</a:t>
              </a:r>
              <a:endParaRPr lang="en-US" altLang="zh-CN" sz="1800">
                <a:solidFill>
                  <a:schemeClr val="tx1"/>
                </a:solidFill>
              </a:endParaRPr>
            </a:p>
            <a:p>
              <a:r>
                <a:rPr lang="en-US" altLang="zh-CN" sz="1800">
                  <a:solidFill>
                    <a:schemeClr val="tx1"/>
                  </a:solidFill>
                </a:rPr>
                <a:t>2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</a:t>
              </a:r>
              <a:r>
                <a:rPr lang="en-US" altLang="zh-CN" sz="1800">
                  <a:solidFill>
                    <a:schemeClr val="tx1"/>
                  </a:solidFill>
                </a:rPr>
                <a:t>+x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   =  8</a:t>
              </a:r>
            </a:p>
            <a:p>
              <a:r>
                <a:rPr lang="en-US" altLang="zh-CN" sz="1800">
                  <a:solidFill>
                    <a:schemeClr val="tx1"/>
                  </a:solidFill>
                </a:rPr>
                <a:t> 0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+   2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 </a:t>
              </a:r>
              <a:r>
                <a:rPr lang="en-US" altLang="zh-CN" sz="1800">
                  <a:solidFill>
                    <a:schemeClr val="tx1"/>
                  </a:solidFill>
                </a:rPr>
                <a:t>     +x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4</a:t>
              </a:r>
              <a:r>
                <a:rPr lang="en-US" altLang="zh-CN" sz="1800">
                  <a:solidFill>
                    <a:schemeClr val="tx1"/>
                  </a:solidFill>
                </a:rPr>
                <a:t> = 4</a:t>
              </a:r>
            </a:p>
            <a:p>
              <a:r>
                <a:rPr lang="en-US" altLang="zh-CN" sz="1800">
                  <a:solidFill>
                    <a:schemeClr val="tx1"/>
                  </a:solidFill>
                </a:rPr>
                <a:t>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1 </a:t>
              </a:r>
              <a:r>
                <a:rPr lang="en-US" altLang="zh-CN" sz="1800">
                  <a:solidFill>
                    <a:schemeClr val="tx1"/>
                  </a:solidFill>
                </a:rPr>
                <a:t>, 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2 </a:t>
              </a:r>
              <a:r>
                <a:rPr lang="en-US" altLang="zh-CN" sz="1800">
                  <a:solidFill>
                    <a:schemeClr val="tx1"/>
                  </a:solidFill>
                </a:rPr>
                <a:t>≥  0    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3 </a:t>
              </a:r>
              <a:r>
                <a:rPr lang="en-US" altLang="zh-CN" sz="1800">
                  <a:solidFill>
                    <a:schemeClr val="tx1"/>
                  </a:solidFill>
                </a:rPr>
                <a:t>, x</a:t>
              </a:r>
              <a:r>
                <a:rPr lang="en-US" altLang="zh-CN" sz="1800" baseline="-25000">
                  <a:solidFill>
                    <a:schemeClr val="tx1"/>
                  </a:solidFill>
                </a:rPr>
                <a:t>4 </a:t>
              </a:r>
              <a:r>
                <a:rPr lang="en-US" altLang="zh-CN" sz="1800">
                  <a:solidFill>
                    <a:schemeClr val="tx1"/>
                  </a:solidFill>
                </a:rPr>
                <a:t>≥  0</a:t>
              </a:r>
            </a:p>
          </p:txBody>
        </p:sp>
        <p:sp>
          <p:nvSpPr>
            <p:cNvPr id="96268" name="AutoShape 12">
              <a:extLst>
                <a:ext uri="{FF2B5EF4-FFF2-40B4-BE49-F238E27FC236}">
                  <a16:creationId xmlns:a16="http://schemas.microsoft.com/office/drawing/2014/main" id="{AC624CC8-ABE3-424B-80F6-6BD05CB3A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960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1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  <p:bldP spid="96262" grpId="0" build="p" autoUpdateAnimBg="0"/>
      <p:bldP spid="96263" grpId="0" animBg="1" autoUpdateAnimBg="0"/>
      <p:bldP spid="96264" grpId="0" animBg="1" autoUpdateAnimBg="0"/>
      <p:bldP spid="9626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01DEF828-AE83-A440-B6B8-4A361750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CE2FE-64BE-EC46-A0CD-DEFC26DACF1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38A9E6C0-9584-4C4B-B5D2-B96DAA6D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54102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Oval 4">
            <a:extLst>
              <a:ext uri="{FF2B5EF4-FFF2-40B4-BE49-F238E27FC236}">
                <a16:creationId xmlns:a16="http://schemas.microsoft.com/office/drawing/2014/main" id="{4BAEF4C0-4BA3-F740-9A11-D5DBA587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2057400" cy="19050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Oval 5">
            <a:extLst>
              <a:ext uri="{FF2B5EF4-FFF2-40B4-BE49-F238E27FC236}">
                <a16:creationId xmlns:a16="http://schemas.microsoft.com/office/drawing/2014/main" id="{D483262F-CF6F-6B4A-8C56-82FDBB34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1600200" cy="1447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CC66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D3F6A7F5-BD03-8441-BEED-88BE62D6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657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基解</a:t>
            </a:r>
          </a:p>
        </p:txBody>
      </p:sp>
      <p:sp>
        <p:nvSpPr>
          <p:cNvPr id="99335" name="Text Box 7">
            <a:extLst>
              <a:ext uri="{FF2B5EF4-FFF2-40B4-BE49-F238E27FC236}">
                <a16:creationId xmlns:a16="http://schemas.microsoft.com/office/drawing/2014/main" id="{EF9EE21B-7D5B-5F4F-AC40-534CD7128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657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可行解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336" name="Text Box 8">
            <a:extLst>
              <a:ext uri="{FF2B5EF4-FFF2-40B4-BE49-F238E27FC236}">
                <a16:creationId xmlns:a16="http://schemas.microsoft.com/office/drawing/2014/main" id="{28682BFE-697F-8448-BAD8-6C1335A60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3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非可行解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46FEF665-B99E-1543-B3ED-11AB0F73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943600"/>
            <a:ext cx="1676400" cy="396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基可行解</a:t>
            </a:r>
          </a:p>
        </p:txBody>
      </p:sp>
      <p:sp>
        <p:nvSpPr>
          <p:cNvPr id="99342" name="Line 14">
            <a:extLst>
              <a:ext uri="{FF2B5EF4-FFF2-40B4-BE49-F238E27FC236}">
                <a16:creationId xmlns:a16="http://schemas.microsoft.com/office/drawing/2014/main" id="{BA4B61E5-BF06-324A-A416-F06373FC0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038600"/>
            <a:ext cx="5334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Oval 15">
            <a:extLst>
              <a:ext uri="{FF2B5EF4-FFF2-40B4-BE49-F238E27FC236}">
                <a16:creationId xmlns:a16="http://schemas.microsoft.com/office/drawing/2014/main" id="{0F4CEB73-5B8A-1E4B-8F9A-BEFAF5C4E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0"/>
            <a:ext cx="2057400" cy="190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6CCECDA7-A0E8-AA45-A012-0E2C5583DED6}"/>
              </a:ext>
            </a:extLst>
          </p:cNvPr>
          <p:cNvSpPr/>
          <p:nvPr/>
        </p:nvSpPr>
        <p:spPr>
          <a:xfrm>
            <a:off x="196850" y="190500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解之间的关系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76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build="p" autoUpdateAnimBg="0"/>
      <p:bldP spid="99335" grpId="0" build="p" autoUpdateAnimBg="0"/>
      <p:bldP spid="99336" grpId="0" build="p" autoUpdateAnimBg="0"/>
      <p:bldP spid="9934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D1C48B-F9CC-1C49-8A09-894D392D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C1E2C-0DF1-554B-A93D-09AB4FC2CF8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CE52CF5-F49B-C349-9152-9F7358B7A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200400"/>
            <a:ext cx="7924800" cy="21336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/>
              <a:t>图解法仅能求解只有两个变量的</a:t>
            </a:r>
            <a:r>
              <a:rPr lang="en-US" altLang="zh-CN" sz="2800"/>
              <a:t>LP</a:t>
            </a:r>
            <a:r>
              <a:rPr lang="zh-CN" altLang="en-US" sz="2800"/>
              <a:t>模型。</a:t>
            </a:r>
          </a:p>
          <a:p>
            <a:pPr>
              <a:lnSpc>
                <a:spcPct val="200000"/>
              </a:lnSpc>
            </a:pPr>
            <a:r>
              <a:rPr lang="zh-CN" altLang="en-US" sz="2800"/>
              <a:t>图解法不用将</a:t>
            </a:r>
            <a:r>
              <a:rPr lang="en-US" altLang="zh-CN" sz="2800"/>
              <a:t>LP</a:t>
            </a:r>
            <a:r>
              <a:rPr lang="zh-CN" altLang="en-US" sz="2800"/>
              <a:t>模型化为标准形。</a:t>
            </a: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3111638F-2852-EF48-A352-BAC78AF1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601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一、</a:t>
            </a:r>
            <a:r>
              <a:rPr lang="zh-CN" altLang="en-US" sz="3200" b="1">
                <a:solidFill>
                  <a:schemeClr val="tx1"/>
                </a:solidFill>
              </a:rPr>
              <a:t>图解法举例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注意</a:t>
            </a:r>
            <a:r>
              <a:rPr lang="en-US" altLang="zh-CN" sz="320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CADB6AE-A79A-4743-87B8-C886CA3D5434}"/>
              </a:ext>
            </a:extLst>
          </p:cNvPr>
          <p:cNvSpPr/>
          <p:nvPr/>
        </p:nvSpPr>
        <p:spPr>
          <a:xfrm>
            <a:off x="196850" y="190500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§2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图解法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(Graphical Solution)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07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/>
      <p:bldP spid="10035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D63DC9B3-4DD9-B849-97A1-0260E403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58-00B1-BE4A-B0EB-6C74CF666BD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20203406-5EDC-254E-9C85-ED24C92D2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2514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Max Z=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8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0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4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,     x</a:t>
            </a:r>
            <a:r>
              <a:rPr lang="en-US" altLang="zh-CN" sz="1800" baseline="-25000">
                <a:solidFill>
                  <a:schemeClr val="tx1"/>
                </a:solidFill>
              </a:rPr>
              <a:t>2      </a:t>
            </a:r>
            <a:r>
              <a:rPr lang="en-US" altLang="zh-CN" sz="180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101383" name="Line 7">
            <a:extLst>
              <a:ext uri="{FF2B5EF4-FFF2-40B4-BE49-F238E27FC236}">
                <a16:creationId xmlns:a16="http://schemas.microsoft.com/office/drawing/2014/main" id="{BAB1A6FC-FF1E-D34F-B1A2-16C0C40B6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4" name="Line 8">
            <a:extLst>
              <a:ext uri="{FF2B5EF4-FFF2-40B4-BE49-F238E27FC236}">
                <a16:creationId xmlns:a16="http://schemas.microsoft.com/office/drawing/2014/main" id="{08173F4C-6FE4-9440-AE02-4E8497AE8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447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D096FAE8-96C4-6A43-9746-182318E7B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1386" name="Text Box 10">
            <a:extLst>
              <a:ext uri="{FF2B5EF4-FFF2-40B4-BE49-F238E27FC236}">
                <a16:creationId xmlns:a16="http://schemas.microsoft.com/office/drawing/2014/main" id="{697B666F-2983-E944-AFAF-CF00C545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334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9B176AC6-2859-234C-A7D0-2A2087243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1388" name="AutoShape 12">
            <a:extLst>
              <a:ext uri="{FF2B5EF4-FFF2-40B4-BE49-F238E27FC236}">
                <a16:creationId xmlns:a16="http://schemas.microsoft.com/office/drawing/2014/main" id="{7BE40905-6FFE-9F49-8743-2FB462142C5E}"/>
              </a:ext>
            </a:extLst>
          </p:cNvPr>
          <p:cNvSpPr>
            <a:spLocks/>
          </p:cNvSpPr>
          <p:nvPr/>
        </p:nvSpPr>
        <p:spPr bwMode="auto">
          <a:xfrm>
            <a:off x="304800" y="2286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Line 14">
            <a:extLst>
              <a:ext uri="{FF2B5EF4-FFF2-40B4-BE49-F238E27FC236}">
                <a16:creationId xmlns:a16="http://schemas.microsoft.com/office/drawing/2014/main" id="{817B2402-2D62-034F-99FE-580A8DF4A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Line 15">
            <a:extLst>
              <a:ext uri="{FF2B5EF4-FFF2-40B4-BE49-F238E27FC236}">
                <a16:creationId xmlns:a16="http://schemas.microsoft.com/office/drawing/2014/main" id="{8521F011-0C2A-984B-96F5-BA9FAFF10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Line 16">
            <a:extLst>
              <a:ext uri="{FF2B5EF4-FFF2-40B4-BE49-F238E27FC236}">
                <a16:creationId xmlns:a16="http://schemas.microsoft.com/office/drawing/2014/main" id="{D291C7AE-0D28-1C44-BC8E-41D03B988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Line 17">
            <a:extLst>
              <a:ext uri="{FF2B5EF4-FFF2-40B4-BE49-F238E27FC236}">
                <a16:creationId xmlns:a16="http://schemas.microsoft.com/office/drawing/2014/main" id="{A0172FA6-AB78-F641-A11C-A3282EED5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4" name="Line 18">
            <a:extLst>
              <a:ext uri="{FF2B5EF4-FFF2-40B4-BE49-F238E27FC236}">
                <a16:creationId xmlns:a16="http://schemas.microsoft.com/office/drawing/2014/main" id="{18BE925E-F132-8C47-B648-5509C0657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5" name="Line 19">
            <a:extLst>
              <a:ext uri="{FF2B5EF4-FFF2-40B4-BE49-F238E27FC236}">
                <a16:creationId xmlns:a16="http://schemas.microsoft.com/office/drawing/2014/main" id="{7E650A1C-48AE-1F4D-B05E-FE11358F7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6" name="Line 20">
            <a:extLst>
              <a:ext uri="{FF2B5EF4-FFF2-40B4-BE49-F238E27FC236}">
                <a16:creationId xmlns:a16="http://schemas.microsoft.com/office/drawing/2014/main" id="{C3A059F9-7C1D-B148-8105-DCD5622DE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7" name="Line 21">
            <a:extLst>
              <a:ext uri="{FF2B5EF4-FFF2-40B4-BE49-F238E27FC236}">
                <a16:creationId xmlns:a16="http://schemas.microsoft.com/office/drawing/2014/main" id="{FF3A83B9-4C85-0C47-8C8D-07EA0B241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401F7BF4-08EB-1C4A-80A0-34CDFC94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    1           2            3           4</a:t>
            </a:r>
          </a:p>
        </p:txBody>
      </p:sp>
      <p:sp>
        <p:nvSpPr>
          <p:cNvPr id="101399" name="Text Box 23">
            <a:extLst>
              <a:ext uri="{FF2B5EF4-FFF2-40B4-BE49-F238E27FC236}">
                <a16:creationId xmlns:a16="http://schemas.microsoft.com/office/drawing/2014/main" id="{CEEAAEF4-D808-2F4D-B45D-2D208F869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810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AEC60623-A775-2E40-9CAA-D3699C444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828800"/>
            <a:ext cx="44196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2" name="Text Box 26">
            <a:extLst>
              <a:ext uri="{FF2B5EF4-FFF2-40B4-BE49-F238E27FC236}">
                <a16:creationId xmlns:a16="http://schemas.microsoft.com/office/drawing/2014/main" id="{CE6AC52E-EBF0-684B-A4F1-AFEFE0A35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=  8</a:t>
            </a:r>
          </a:p>
        </p:txBody>
      </p:sp>
      <p:sp>
        <p:nvSpPr>
          <p:cNvPr id="101403" name="Line 27">
            <a:extLst>
              <a:ext uri="{FF2B5EF4-FFF2-40B4-BE49-F238E27FC236}">
                <a16:creationId xmlns:a16="http://schemas.microsoft.com/office/drawing/2014/main" id="{EA4DEF2A-214A-E546-A06C-28053AFC7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86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38C1BC10-AECD-584C-A3E7-5AE39A01C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= 4</a:t>
            </a:r>
          </a:p>
        </p:txBody>
      </p:sp>
      <p:sp>
        <p:nvSpPr>
          <p:cNvPr id="101415" name="Freeform 39">
            <a:extLst>
              <a:ext uri="{FF2B5EF4-FFF2-40B4-BE49-F238E27FC236}">
                <a16:creationId xmlns:a16="http://schemas.microsoft.com/office/drawing/2014/main" id="{4C1DD3F9-71F5-394E-96AE-9B2E4CB15503}"/>
              </a:ext>
            </a:extLst>
          </p:cNvPr>
          <p:cNvSpPr>
            <a:spLocks/>
          </p:cNvSpPr>
          <p:nvPr/>
        </p:nvSpPr>
        <p:spPr bwMode="auto">
          <a:xfrm>
            <a:off x="5029200" y="3886200"/>
            <a:ext cx="3200400" cy="1371600"/>
          </a:xfrm>
          <a:custGeom>
            <a:avLst/>
            <a:gdLst>
              <a:gd name="T0" fmla="*/ 24 w 1824"/>
              <a:gd name="T1" fmla="*/ 0 h 1241"/>
              <a:gd name="T2" fmla="*/ 16 w 1824"/>
              <a:gd name="T3" fmla="*/ 48 h 1241"/>
              <a:gd name="T4" fmla="*/ 0 w 1824"/>
              <a:gd name="T5" fmla="*/ 1208 h 1241"/>
              <a:gd name="T6" fmla="*/ 48 w 1824"/>
              <a:gd name="T7" fmla="*/ 1232 h 1241"/>
              <a:gd name="T8" fmla="*/ 1824 w 1824"/>
              <a:gd name="T9" fmla="*/ 1208 h 1241"/>
              <a:gd name="T10" fmla="*/ 960 w 1824"/>
              <a:gd name="T11" fmla="*/ 8 h 1241"/>
              <a:gd name="T12" fmla="*/ 24 w 1824"/>
              <a:gd name="T13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1241">
                <a:moveTo>
                  <a:pt x="24" y="0"/>
                </a:moveTo>
                <a:cubicBezTo>
                  <a:pt x="13" y="32"/>
                  <a:pt x="16" y="16"/>
                  <a:pt x="16" y="48"/>
                </a:cubicBezTo>
                <a:cubicBezTo>
                  <a:pt x="11" y="435"/>
                  <a:pt x="0" y="821"/>
                  <a:pt x="0" y="1208"/>
                </a:cubicBezTo>
                <a:cubicBezTo>
                  <a:pt x="0" y="1241"/>
                  <a:pt x="31" y="1232"/>
                  <a:pt x="48" y="1232"/>
                </a:cubicBezTo>
                <a:lnTo>
                  <a:pt x="1824" y="1208"/>
                </a:lnTo>
                <a:lnTo>
                  <a:pt x="960" y="8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6" name="Line 40">
            <a:extLst>
              <a:ext uri="{FF2B5EF4-FFF2-40B4-BE49-F238E27FC236}">
                <a16:creationId xmlns:a16="http://schemas.microsoft.com/office/drawing/2014/main" id="{435BF62C-37BE-BB45-9C9D-41976A895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4191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7" name="Text Box 41">
            <a:extLst>
              <a:ext uri="{FF2B5EF4-FFF2-40B4-BE49-F238E27FC236}">
                <a16:creationId xmlns:a16="http://schemas.microsoft.com/office/drawing/2014/main" id="{A6137141-2C5E-4C4D-B679-E788F121F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Z=2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1418" name="Line 42">
            <a:extLst>
              <a:ext uri="{FF2B5EF4-FFF2-40B4-BE49-F238E27FC236}">
                <a16:creationId xmlns:a16="http://schemas.microsoft.com/office/drawing/2014/main" id="{D4AC8FF8-5DBD-2E4F-8021-26380590B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1800"/>
            <a:ext cx="46482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419" name="Rectangle 43">
            <a:extLst>
              <a:ext uri="{FF2B5EF4-FFF2-40B4-BE49-F238E27FC236}">
                <a16:creationId xmlns:a16="http://schemas.microsoft.com/office/drawing/2014/main" id="{E1E550DE-3845-7746-96BE-2BD3FA07F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4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Z=6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1420" name="Text Box 44">
            <a:extLst>
              <a:ext uri="{FF2B5EF4-FFF2-40B4-BE49-F238E27FC236}">
                <a16:creationId xmlns:a16="http://schemas.microsoft.com/office/drawing/2014/main" id="{FCA30AE6-F139-6241-91A1-DEADF60E7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266700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最优解为</a:t>
            </a:r>
            <a:r>
              <a:rPr lang="en-US" altLang="zh-CN"/>
              <a:t>:</a:t>
            </a:r>
          </a:p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en-US" altLang="zh-CN"/>
              <a:t>=2,    x</a:t>
            </a:r>
            <a:r>
              <a:rPr lang="en-US" altLang="zh-CN" baseline="-25000"/>
              <a:t>2</a:t>
            </a:r>
            <a:r>
              <a:rPr lang="en-US" altLang="zh-CN"/>
              <a:t>=2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6084B80-54BC-BA49-A558-107C60AC7C0B}"/>
              </a:ext>
            </a:extLst>
          </p:cNvPr>
          <p:cNvSpPr/>
          <p:nvPr/>
        </p:nvSpPr>
        <p:spPr>
          <a:xfrm>
            <a:off x="374650" y="273296"/>
            <a:ext cx="69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01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1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1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1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1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1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build="p" autoUpdateAnimBg="0"/>
      <p:bldP spid="101386" grpId="0" build="p" autoUpdateAnimBg="0"/>
      <p:bldP spid="101387" grpId="0" build="p" autoUpdateAnimBg="0"/>
      <p:bldP spid="101398" grpId="0" build="p" autoUpdateAnimBg="0"/>
      <p:bldP spid="101399" grpId="0" build="p" autoUpdateAnimBg="0"/>
      <p:bldP spid="101402" grpId="0" build="p" autoUpdateAnimBg="0"/>
      <p:bldP spid="101404" grpId="0" build="p" autoUpdateAnimBg="0"/>
      <p:bldP spid="101417" grpId="0" build="p" autoUpdateAnimBg="0"/>
      <p:bldP spid="101419" grpId="0" build="p" autoUpdateAnimBg="0"/>
      <p:bldP spid="10142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67126-7FF9-BA42-8C0D-658C2810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BC5-5941-AC4C-9A21-3DDD8F698EC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C7B3764-911A-7745-852B-B962A85C75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2743200" cy="5105400"/>
          </a:xfrm>
          <a:solidFill>
            <a:schemeClr val="hlink"/>
          </a:solidFill>
        </p:spPr>
        <p:txBody>
          <a:bodyPr/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zh-CN" b="1"/>
              <a:t>[</a:t>
            </a:r>
            <a:r>
              <a:rPr lang="zh-CN" altLang="en-US" b="1"/>
              <a:t>例</a:t>
            </a:r>
            <a:r>
              <a:rPr lang="en-US" altLang="zh-CN" b="1"/>
              <a:t>2]</a:t>
            </a:r>
            <a:endParaRPr lang="en-US" altLang="zh-CN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目标函数：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   </a:t>
            </a:r>
            <a:r>
              <a:rPr lang="en-US" altLang="zh-CN" sz="1800"/>
              <a:t>Max    z = 50 x</a:t>
            </a:r>
            <a:r>
              <a:rPr lang="en-US" altLang="zh-CN" sz="1800" baseline="-25000"/>
              <a:t>1 </a:t>
            </a:r>
            <a:r>
              <a:rPr lang="en-US" altLang="zh-CN" sz="1800"/>
              <a:t>+ 100 x</a:t>
            </a:r>
            <a:r>
              <a:rPr lang="en-US" altLang="zh-CN" sz="1800" baseline="-25000"/>
              <a:t>2 </a:t>
            </a:r>
            <a:endParaRPr lang="en-US" altLang="zh-CN" sz="180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约束条件：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   </a:t>
            </a:r>
            <a:r>
              <a:rPr lang="en-US" altLang="zh-CN" sz="1800"/>
              <a:t>s.t.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x</a:t>
            </a:r>
            <a:r>
              <a:rPr lang="en-US" altLang="zh-CN" sz="1800" baseline="-25000"/>
              <a:t>1 </a:t>
            </a:r>
            <a:r>
              <a:rPr lang="en-US" altLang="zh-CN" sz="1800"/>
              <a:t>+      x</a:t>
            </a:r>
            <a:r>
              <a:rPr lang="en-US" altLang="zh-CN" sz="1800" baseline="-25000"/>
              <a:t>2  </a:t>
            </a:r>
            <a:r>
              <a:rPr lang="en-US" altLang="zh-CN" sz="1800"/>
              <a:t>≤   300    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2 x</a:t>
            </a:r>
            <a:r>
              <a:rPr lang="en-US" altLang="zh-CN" sz="1800" baseline="-25000"/>
              <a:t>1 </a:t>
            </a:r>
            <a:r>
              <a:rPr lang="en-US" altLang="zh-CN" sz="1800"/>
              <a:t>+      x</a:t>
            </a:r>
            <a:r>
              <a:rPr lang="en-US" altLang="zh-CN" sz="1800" baseline="-25000"/>
              <a:t>2  </a:t>
            </a:r>
            <a:r>
              <a:rPr lang="en-US" altLang="zh-CN" sz="1800"/>
              <a:t>≤   400    (B)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          x</a:t>
            </a:r>
            <a:r>
              <a:rPr lang="en-US" altLang="zh-CN" sz="1800" baseline="-25000"/>
              <a:t>2  </a:t>
            </a:r>
            <a:r>
              <a:rPr lang="en-US" altLang="zh-CN" sz="1800"/>
              <a:t>≤   250    (C)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          x</a:t>
            </a:r>
            <a:r>
              <a:rPr lang="en-US" altLang="zh-CN" sz="1800" baseline="-25000"/>
              <a:t>1    </a:t>
            </a:r>
            <a:r>
              <a:rPr lang="en-US" altLang="zh-CN" sz="1800"/>
              <a:t>≥  0        (D)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                 x</a:t>
            </a:r>
            <a:r>
              <a:rPr lang="en-US" altLang="zh-CN" sz="1800" baseline="-25000"/>
              <a:t>2    </a:t>
            </a:r>
            <a:r>
              <a:rPr lang="en-US" altLang="zh-CN" sz="1800"/>
              <a:t>≥  0        (E)</a:t>
            </a:r>
          </a:p>
          <a:p>
            <a:pPr>
              <a:buFontTx/>
              <a:buNone/>
            </a:pPr>
            <a:r>
              <a:rPr lang="zh-CN" altLang="en-US" sz="1800"/>
              <a:t>得到最优解：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1800"/>
              <a:t> </a:t>
            </a:r>
            <a:r>
              <a:rPr lang="en-US" altLang="zh-CN" sz="1800"/>
              <a:t>x</a:t>
            </a:r>
            <a:r>
              <a:rPr lang="en-US" altLang="zh-CN" sz="1800" baseline="-25000"/>
              <a:t>1 </a:t>
            </a:r>
            <a:r>
              <a:rPr lang="en-US" altLang="zh-CN" sz="1800"/>
              <a:t>= 50</a:t>
            </a:r>
            <a:r>
              <a:rPr lang="zh-CN" altLang="en-US" sz="1800"/>
              <a:t>，    </a:t>
            </a:r>
            <a:r>
              <a:rPr lang="en-US" altLang="zh-CN" sz="1800"/>
              <a:t>x</a:t>
            </a:r>
            <a:r>
              <a:rPr lang="en-US" altLang="zh-CN" sz="1800" baseline="-25000"/>
              <a:t>2  </a:t>
            </a:r>
            <a:r>
              <a:rPr lang="en-US" altLang="zh-CN" sz="1800"/>
              <a:t>=  250  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 </a:t>
            </a:r>
            <a:r>
              <a:rPr lang="zh-CN" altLang="en-US" sz="1800"/>
              <a:t>最优目标值  </a:t>
            </a:r>
            <a:r>
              <a:rPr lang="en-US" altLang="zh-CN" sz="1800"/>
              <a:t>z  =  27500</a:t>
            </a:r>
          </a:p>
          <a:p>
            <a:pPr>
              <a:buFontTx/>
              <a:buNone/>
            </a:pPr>
            <a:endParaRPr lang="en-US" altLang="zh-CN" sz="2800"/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F2EFF8BB-2D59-DB45-A056-ACEB590A2C2B}"/>
              </a:ext>
            </a:extLst>
          </p:cNvPr>
          <p:cNvGraphicFramePr>
            <a:graphicFrameLocks noChangeAspect="1"/>
          </p:cNvGraphicFramePr>
          <p:nvPr>
            <p:ph type="chart" sz="half" idx="2"/>
          </p:nvPr>
        </p:nvGraphicFramePr>
        <p:xfrm>
          <a:off x="3200400" y="1066800"/>
          <a:ext cx="56388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图表" r:id="rId3" imgW="5626100" imgH="5321300" progId="MSGraph.Chart.8">
                  <p:embed followColorScheme="full"/>
                </p:oleObj>
              </mc:Choice>
              <mc:Fallback>
                <p:oleObj name="图表" r:id="rId3" imgW="5626100" imgH="5321300" progId="MSGraph.Chart.8">
                  <p:embed followColorScheme="full"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F2EFF8BB-2D59-DB45-A056-ACEB590A2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563880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4A764720-6EE3-AD44-94E9-38BC45BBB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838200"/>
          <a:ext cx="55435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BMP 图象" r:id="rId5" imgW="1200150" imgH="1206500" progId="Paint.Picture">
                  <p:embed/>
                </p:oleObj>
              </mc:Choice>
              <mc:Fallback>
                <p:oleObj name="BMP 图象" r:id="rId5" imgW="1200150" imgH="1206500" progId="Paint.Picture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4A764720-6EE3-AD44-94E9-38BC45BBB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55435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56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>
            <a:extLst>
              <a:ext uri="{FF2B5EF4-FFF2-40B4-BE49-F238E27FC236}">
                <a16:creationId xmlns:a16="http://schemas.microsoft.com/office/drawing/2014/main" id="{35D81865-AEF5-CD41-8166-A537495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4EA82-0E7D-7447-A99E-3C51FBACE20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EDF1347-C805-1541-A4AF-D2AFD104C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1524000" cy="685800"/>
          </a:xfrm>
        </p:spPr>
        <p:txBody>
          <a:bodyPr/>
          <a:lstStyle/>
          <a:p>
            <a:pPr algn="l"/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3]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760EBF2-F256-8F46-867F-713E3CA17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6670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Min Z= x</a:t>
            </a:r>
            <a:r>
              <a:rPr lang="en-US" altLang="zh-CN" sz="2400" baseline="-25000"/>
              <a:t>1</a:t>
            </a:r>
            <a:r>
              <a:rPr lang="en-US" altLang="zh-CN" sz="2400"/>
              <a:t>+2x</a:t>
            </a:r>
            <a:r>
              <a:rPr lang="en-US" altLang="zh-CN" sz="2400" baseline="-25000"/>
              <a:t>2</a:t>
            </a:r>
          </a:p>
          <a:p>
            <a:pPr>
              <a:buFontTx/>
              <a:buNone/>
            </a:pP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+x</a:t>
            </a:r>
            <a:r>
              <a:rPr lang="en-US" altLang="zh-CN" sz="2400" baseline="-25000"/>
              <a:t>2 </a:t>
            </a:r>
            <a:r>
              <a:rPr lang="en-US" altLang="zh-CN" sz="2400"/>
              <a:t>≥1</a:t>
            </a:r>
            <a:endParaRPr lang="en-US" altLang="zh-CN" sz="2400" baseline="-25000"/>
          </a:p>
          <a:p>
            <a:pPr>
              <a:buFontTx/>
              <a:buNone/>
            </a:pP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- x</a:t>
            </a:r>
            <a:r>
              <a:rPr lang="en-US" altLang="zh-CN" sz="2400" baseline="-25000"/>
              <a:t>2 </a:t>
            </a:r>
            <a:r>
              <a:rPr lang="en-US" altLang="zh-CN" sz="2400"/>
              <a:t>≤0</a:t>
            </a:r>
            <a:endParaRPr lang="en-US" altLang="zh-CN" sz="2400" baseline="-25000"/>
          </a:p>
          <a:p>
            <a:pPr>
              <a:buFontTx/>
              <a:buNone/>
            </a:pPr>
            <a:r>
              <a:rPr lang="en-US" altLang="zh-CN" sz="2400"/>
              <a:t>x</a:t>
            </a:r>
            <a:r>
              <a:rPr lang="en-US" altLang="zh-CN" sz="2400" baseline="-25000"/>
              <a:t>1 </a:t>
            </a:r>
            <a:r>
              <a:rPr lang="en-US" altLang="zh-CN" sz="2400"/>
              <a:t>,     x</a:t>
            </a:r>
            <a:r>
              <a:rPr lang="en-US" altLang="zh-CN" sz="2400" baseline="-25000"/>
              <a:t>2      </a:t>
            </a:r>
            <a:r>
              <a:rPr lang="en-US" altLang="zh-CN" sz="2400"/>
              <a:t>≥  0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193EAE46-1902-CF49-BCA3-6F0947A22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181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5" name="Line 5">
            <a:extLst>
              <a:ext uri="{FF2B5EF4-FFF2-40B4-BE49-F238E27FC236}">
                <a16:creationId xmlns:a16="http://schemas.microsoft.com/office/drawing/2014/main" id="{9FB05A16-4388-0A49-8617-65AEF73A1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447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65547288-1B81-B446-A2F8-DE0B016C2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2407" name="Text Box 7">
            <a:extLst>
              <a:ext uri="{FF2B5EF4-FFF2-40B4-BE49-F238E27FC236}">
                <a16:creationId xmlns:a16="http://schemas.microsoft.com/office/drawing/2014/main" id="{82928451-A34B-7E4C-B2CC-49BA17156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257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408" name="Text Box 8">
            <a:extLst>
              <a:ext uri="{FF2B5EF4-FFF2-40B4-BE49-F238E27FC236}">
                <a16:creationId xmlns:a16="http://schemas.microsoft.com/office/drawing/2014/main" id="{A0DB9C4F-80DA-F546-BCF9-28E14F8F1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21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2409" name="Line 9">
            <a:extLst>
              <a:ext uri="{FF2B5EF4-FFF2-40B4-BE49-F238E27FC236}">
                <a16:creationId xmlns:a16="http://schemas.microsoft.com/office/drawing/2014/main" id="{1D365F6A-79C1-2A42-AF4C-ADEAEB94D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Line 10">
            <a:extLst>
              <a:ext uri="{FF2B5EF4-FFF2-40B4-BE49-F238E27FC236}">
                <a16:creationId xmlns:a16="http://schemas.microsoft.com/office/drawing/2014/main" id="{B405687B-B4B5-A444-BB80-2A350692C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1" name="Line 11">
            <a:extLst>
              <a:ext uri="{FF2B5EF4-FFF2-40B4-BE49-F238E27FC236}">
                <a16:creationId xmlns:a16="http://schemas.microsoft.com/office/drawing/2014/main" id="{19CB1DB5-0B2A-F44B-8227-764F05B1D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Line 12">
            <a:extLst>
              <a:ext uri="{FF2B5EF4-FFF2-40B4-BE49-F238E27FC236}">
                <a16:creationId xmlns:a16="http://schemas.microsoft.com/office/drawing/2014/main" id="{7DF94410-DF14-5F44-B864-00B7FF3F6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4" name="Text Box 14">
            <a:extLst>
              <a:ext uri="{FF2B5EF4-FFF2-40B4-BE49-F238E27FC236}">
                <a16:creationId xmlns:a16="http://schemas.microsoft.com/office/drawing/2014/main" id="{8E6AB98B-D97E-2441-82BC-07E9CA1A0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340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     1                        2</a:t>
            </a:r>
          </a:p>
        </p:txBody>
      </p:sp>
      <p:sp>
        <p:nvSpPr>
          <p:cNvPr id="102415" name="Text Box 15">
            <a:extLst>
              <a:ext uri="{FF2B5EF4-FFF2-40B4-BE49-F238E27FC236}">
                <a16:creationId xmlns:a16="http://schemas.microsoft.com/office/drawing/2014/main" id="{243E1C0A-B922-EE46-87BB-5D7DE2857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057400"/>
            <a:ext cx="38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2</a:t>
            </a: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2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416" name="Line 16">
            <a:extLst>
              <a:ext uri="{FF2B5EF4-FFF2-40B4-BE49-F238E27FC236}">
                <a16:creationId xmlns:a16="http://schemas.microsoft.com/office/drawing/2014/main" id="{6E92EDF6-7DD8-F943-B6D0-575A2811C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81400"/>
            <a:ext cx="2895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7" name="Text Box 17">
            <a:extLst>
              <a:ext uri="{FF2B5EF4-FFF2-40B4-BE49-F238E27FC236}">
                <a16:creationId xmlns:a16="http://schemas.microsoft.com/office/drawing/2014/main" id="{C2C07A89-2BAD-0B4B-8B42-2FA8ABDE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+x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r>
              <a:rPr lang="en-US" altLang="zh-CN" sz="180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102418" name="Line 18">
            <a:extLst>
              <a:ext uri="{FF2B5EF4-FFF2-40B4-BE49-F238E27FC236}">
                <a16:creationId xmlns:a16="http://schemas.microsoft.com/office/drawing/2014/main" id="{F9720056-0B97-3141-B99B-26AFFE9108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676400"/>
            <a:ext cx="396240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9" name="Text Box 19">
            <a:extLst>
              <a:ext uri="{FF2B5EF4-FFF2-40B4-BE49-F238E27FC236}">
                <a16:creationId xmlns:a16="http://schemas.microsoft.com/office/drawing/2014/main" id="{D250482E-C313-6A45-984A-2CAF66B0A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4478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</a:t>
            </a:r>
            <a:r>
              <a:rPr lang="en-US" altLang="zh-CN" sz="1800">
                <a:solidFill>
                  <a:schemeClr val="tx1"/>
                </a:solidFill>
              </a:rPr>
              <a:t>- 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r>
              <a:rPr lang="en-US" altLang="zh-CN" sz="180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02422" name="Freeform 22">
            <a:extLst>
              <a:ext uri="{FF2B5EF4-FFF2-40B4-BE49-F238E27FC236}">
                <a16:creationId xmlns:a16="http://schemas.microsoft.com/office/drawing/2014/main" id="{522EDA2C-0C55-A64E-B0EA-5202BA9F4063}"/>
              </a:ext>
            </a:extLst>
          </p:cNvPr>
          <p:cNvSpPr>
            <a:spLocks/>
          </p:cNvSpPr>
          <p:nvPr/>
        </p:nvSpPr>
        <p:spPr bwMode="auto">
          <a:xfrm>
            <a:off x="4495800" y="1676400"/>
            <a:ext cx="3810000" cy="2819400"/>
          </a:xfrm>
          <a:custGeom>
            <a:avLst/>
            <a:gdLst>
              <a:gd name="T0" fmla="*/ 0 w 2400"/>
              <a:gd name="T1" fmla="*/ 0 h 1776"/>
              <a:gd name="T2" fmla="*/ 0 w 2400"/>
              <a:gd name="T3" fmla="*/ 1392 h 1776"/>
              <a:gd name="T4" fmla="*/ 480 w 2400"/>
              <a:gd name="T5" fmla="*/ 1776 h 1776"/>
              <a:gd name="T6" fmla="*/ 2400 w 2400"/>
              <a:gd name="T7" fmla="*/ 96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0" h="1776">
                <a:moveTo>
                  <a:pt x="0" y="0"/>
                </a:moveTo>
                <a:lnTo>
                  <a:pt x="0" y="1392"/>
                </a:lnTo>
                <a:lnTo>
                  <a:pt x="480" y="1776"/>
                </a:lnTo>
                <a:lnTo>
                  <a:pt x="2400" y="96"/>
                </a:lnTo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3" name="Line 23">
            <a:extLst>
              <a:ext uri="{FF2B5EF4-FFF2-40B4-BE49-F238E27FC236}">
                <a16:creationId xmlns:a16="http://schemas.microsoft.com/office/drawing/2014/main" id="{1B1EC72E-689C-9C4D-ADC8-F1B713717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81400"/>
            <a:ext cx="47244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4" name="Text Box 24">
            <a:extLst>
              <a:ext uri="{FF2B5EF4-FFF2-40B4-BE49-F238E27FC236}">
                <a16:creationId xmlns:a16="http://schemas.microsoft.com/office/drawing/2014/main" id="{6BF61981-2E8B-BC43-88E0-A1946544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Z=2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2425" name="Line 25">
            <a:extLst>
              <a:ext uri="{FF2B5EF4-FFF2-40B4-BE49-F238E27FC236}">
                <a16:creationId xmlns:a16="http://schemas.microsoft.com/office/drawing/2014/main" id="{61D0D5CE-515C-4445-B38C-C647AD397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86200"/>
            <a:ext cx="4876800" cy="1905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6" name="Text Box 26">
            <a:extLst>
              <a:ext uri="{FF2B5EF4-FFF2-40B4-BE49-F238E27FC236}">
                <a16:creationId xmlns:a16="http://schemas.microsoft.com/office/drawing/2014/main" id="{70FE7FA4-7A28-254A-B5D3-3ECB8273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86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Z=1.5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2427" name="Text Box 27">
            <a:extLst>
              <a:ext uri="{FF2B5EF4-FFF2-40B4-BE49-F238E27FC236}">
                <a16:creationId xmlns:a16="http://schemas.microsoft.com/office/drawing/2014/main" id="{BB7887FF-6B97-874C-96C1-3C3E200A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266700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最优解为</a:t>
            </a:r>
            <a:r>
              <a:rPr lang="en-US" altLang="zh-CN"/>
              <a:t>:</a:t>
            </a:r>
          </a:p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en-US" altLang="zh-CN"/>
              <a:t>=0.5 ,    x</a:t>
            </a:r>
            <a:r>
              <a:rPr lang="en-US" altLang="zh-CN" baseline="-25000"/>
              <a:t>2</a:t>
            </a:r>
            <a:r>
              <a:rPr lang="en-US" altLang="zh-CN"/>
              <a:t>=0.5</a:t>
            </a:r>
          </a:p>
        </p:txBody>
      </p:sp>
    </p:spTree>
    <p:extLst>
      <p:ext uri="{BB962C8B-B14F-4D97-AF65-F5344CB8AC3E}">
        <p14:creationId xmlns:p14="http://schemas.microsoft.com/office/powerpoint/2010/main" val="2830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build="p" autoUpdateAnimBg="0" advAuto="0"/>
      <p:bldP spid="102407" grpId="0" build="p" autoUpdateAnimBg="0" advAuto="0"/>
      <p:bldP spid="102408" grpId="0" build="p" autoUpdateAnimBg="0" advAuto="0"/>
      <p:bldP spid="102414" grpId="0" build="p" autoUpdateAnimBg="0" advAuto="0"/>
      <p:bldP spid="102415" grpId="0" build="p" autoUpdateAnimBg="0" advAuto="0"/>
      <p:bldP spid="102417" grpId="0" build="p" autoUpdateAnimBg="0" advAuto="0"/>
      <p:bldP spid="102419" grpId="0" build="p" autoUpdateAnimBg="0" advAuto="0"/>
      <p:bldP spid="102424" grpId="0" build="p" autoUpdateAnimBg="0" advAuto="0"/>
      <p:bldP spid="102426" grpId="0" build="p" autoUpdateAnimBg="0" advAuto="0"/>
      <p:bldP spid="102427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4E31B-6FC9-E14F-9E2C-0EA6CB13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B28C9-742C-6448-B747-8BA7307FD98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18A9D25-43A2-EB4F-8496-08BED3A78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105400" cy="762000"/>
          </a:xfrm>
        </p:spPr>
        <p:txBody>
          <a:bodyPr/>
          <a:lstStyle/>
          <a:p>
            <a:pPr algn="l"/>
            <a:r>
              <a:rPr lang="zh-CN" altLang="en-US" sz="3200" b="1">
                <a:latin typeface="宋体" panose="02010600030101010101" pitchFamily="2" charset="-122"/>
              </a:rPr>
              <a:t>二、</a:t>
            </a:r>
            <a:r>
              <a:rPr lang="en-US" altLang="zh-CN" sz="3200" b="1">
                <a:latin typeface="宋体" panose="02010600030101010101" pitchFamily="2" charset="-122"/>
              </a:rPr>
              <a:t>LP</a:t>
            </a:r>
            <a:r>
              <a:rPr lang="zh-CN" altLang="en-US" sz="3200" b="1">
                <a:latin typeface="宋体" panose="02010600030101010101" pitchFamily="2" charset="-122"/>
              </a:rPr>
              <a:t>问题解的四种情况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C8F7C03-681E-CC49-906F-188252AA6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r>
              <a:rPr lang="zh-CN" altLang="en-US"/>
              <a:t>唯一最优解</a:t>
            </a:r>
          </a:p>
        </p:txBody>
      </p:sp>
    </p:spTree>
    <p:extLst>
      <p:ext uri="{BB962C8B-B14F-4D97-AF65-F5344CB8AC3E}">
        <p14:creationId xmlns:p14="http://schemas.microsoft.com/office/powerpoint/2010/main" val="1941475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0EA343BA-FE15-5B42-85E2-9820C057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345AF-4243-D24A-B1E0-01014AC66CB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4450" name="Text Box 2">
            <a:extLst>
              <a:ext uri="{FF2B5EF4-FFF2-40B4-BE49-F238E27FC236}">
                <a16:creationId xmlns:a16="http://schemas.microsoft.com/office/drawing/2014/main" id="{B4007373-4336-6F43-AD95-90D4692A7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2514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Max Z=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8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0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4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,     x</a:t>
            </a:r>
            <a:r>
              <a:rPr lang="en-US" altLang="zh-CN" sz="1800" baseline="-25000">
                <a:solidFill>
                  <a:schemeClr val="tx1"/>
                </a:solidFill>
              </a:rPr>
              <a:t>2      </a:t>
            </a:r>
            <a:r>
              <a:rPr lang="en-US" altLang="zh-CN" sz="180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45582CDF-A24C-BA46-94DF-CF7AF3F2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143000" cy="5794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[</a:t>
            </a:r>
            <a:r>
              <a:rPr lang="zh-CN" altLang="en-US" sz="3200"/>
              <a:t>例</a:t>
            </a:r>
            <a:r>
              <a:rPr lang="en-US" altLang="zh-CN" sz="3200"/>
              <a:t>1]</a:t>
            </a:r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7E0F0F4F-85B8-2640-86BF-26B3B1327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Line 5">
            <a:extLst>
              <a:ext uri="{FF2B5EF4-FFF2-40B4-BE49-F238E27FC236}">
                <a16:creationId xmlns:a16="http://schemas.microsoft.com/office/drawing/2014/main" id="{762E6587-8C2F-9148-91F7-9DFEF19A1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447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CCC21602-641B-CB4C-9DBE-C2C00F158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4455" name="Text Box 7">
            <a:extLst>
              <a:ext uri="{FF2B5EF4-FFF2-40B4-BE49-F238E27FC236}">
                <a16:creationId xmlns:a16="http://schemas.microsoft.com/office/drawing/2014/main" id="{2B758BC7-EBC2-C842-903C-AEBA2B24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334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4456" name="Text Box 8">
            <a:extLst>
              <a:ext uri="{FF2B5EF4-FFF2-40B4-BE49-F238E27FC236}">
                <a16:creationId xmlns:a16="http://schemas.microsoft.com/office/drawing/2014/main" id="{48C9B1E7-4CF6-D743-940B-E8AFEF9CA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4457" name="AutoShape 9">
            <a:extLst>
              <a:ext uri="{FF2B5EF4-FFF2-40B4-BE49-F238E27FC236}">
                <a16:creationId xmlns:a16="http://schemas.microsoft.com/office/drawing/2014/main" id="{D4ED549F-D371-1B4F-808A-3FF14F8A2A2B}"/>
              </a:ext>
            </a:extLst>
          </p:cNvPr>
          <p:cNvSpPr>
            <a:spLocks/>
          </p:cNvSpPr>
          <p:nvPr/>
        </p:nvSpPr>
        <p:spPr bwMode="auto">
          <a:xfrm>
            <a:off x="304800" y="2286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2BE7DDDB-8590-304D-B056-A4F64AFF2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9" name="Line 11">
            <a:extLst>
              <a:ext uri="{FF2B5EF4-FFF2-40B4-BE49-F238E27FC236}">
                <a16:creationId xmlns:a16="http://schemas.microsoft.com/office/drawing/2014/main" id="{17353123-8437-6241-8BE3-D4D6634AF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0" name="Line 12">
            <a:extLst>
              <a:ext uri="{FF2B5EF4-FFF2-40B4-BE49-F238E27FC236}">
                <a16:creationId xmlns:a16="http://schemas.microsoft.com/office/drawing/2014/main" id="{4DD23A57-5A44-3944-96C6-0C305D608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1" name="Line 13">
            <a:extLst>
              <a:ext uri="{FF2B5EF4-FFF2-40B4-BE49-F238E27FC236}">
                <a16:creationId xmlns:a16="http://schemas.microsoft.com/office/drawing/2014/main" id="{160F55D3-B52F-E04F-88FB-262329754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Line 14">
            <a:extLst>
              <a:ext uri="{FF2B5EF4-FFF2-40B4-BE49-F238E27FC236}">
                <a16:creationId xmlns:a16="http://schemas.microsoft.com/office/drawing/2014/main" id="{9224B42B-47E0-924A-9B3B-9BB59A0F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3" name="Line 15">
            <a:extLst>
              <a:ext uri="{FF2B5EF4-FFF2-40B4-BE49-F238E27FC236}">
                <a16:creationId xmlns:a16="http://schemas.microsoft.com/office/drawing/2014/main" id="{3AB4FBE3-83E4-404F-8B92-03237D15D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4" name="Line 16">
            <a:extLst>
              <a:ext uri="{FF2B5EF4-FFF2-40B4-BE49-F238E27FC236}">
                <a16:creationId xmlns:a16="http://schemas.microsoft.com/office/drawing/2014/main" id="{AA042C5A-8DBE-1848-8F73-3917625D9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5" name="Line 17">
            <a:extLst>
              <a:ext uri="{FF2B5EF4-FFF2-40B4-BE49-F238E27FC236}">
                <a16:creationId xmlns:a16="http://schemas.microsoft.com/office/drawing/2014/main" id="{6E34B154-436D-8948-A743-FAC8BB571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6" name="Text Box 18">
            <a:extLst>
              <a:ext uri="{FF2B5EF4-FFF2-40B4-BE49-F238E27FC236}">
                <a16:creationId xmlns:a16="http://schemas.microsoft.com/office/drawing/2014/main" id="{6D993EC2-38EB-014D-B349-C764F7BFE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    1           2            3           4</a:t>
            </a:r>
          </a:p>
        </p:txBody>
      </p:sp>
      <p:sp>
        <p:nvSpPr>
          <p:cNvPr id="104467" name="Text Box 19">
            <a:extLst>
              <a:ext uri="{FF2B5EF4-FFF2-40B4-BE49-F238E27FC236}">
                <a16:creationId xmlns:a16="http://schemas.microsoft.com/office/drawing/2014/main" id="{D1CE6E46-7D9D-9546-9DC2-9C7D9D62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810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57C5292F-5B6F-134D-9E01-5BAF3C86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828800"/>
            <a:ext cx="44196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9" name="Text Box 21">
            <a:extLst>
              <a:ext uri="{FF2B5EF4-FFF2-40B4-BE49-F238E27FC236}">
                <a16:creationId xmlns:a16="http://schemas.microsoft.com/office/drawing/2014/main" id="{E89A0C33-2671-2E4F-976B-8A3E7E8F4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=  8</a:t>
            </a:r>
          </a:p>
        </p:txBody>
      </p:sp>
      <p:sp>
        <p:nvSpPr>
          <p:cNvPr id="104470" name="Line 22">
            <a:extLst>
              <a:ext uri="{FF2B5EF4-FFF2-40B4-BE49-F238E27FC236}">
                <a16:creationId xmlns:a16="http://schemas.microsoft.com/office/drawing/2014/main" id="{F2EC8F60-1C4C-C240-A796-220BE87A5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86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1" name="Text Box 23">
            <a:extLst>
              <a:ext uri="{FF2B5EF4-FFF2-40B4-BE49-F238E27FC236}">
                <a16:creationId xmlns:a16="http://schemas.microsoft.com/office/drawing/2014/main" id="{F1A62A12-92A6-E04E-A8CC-EE6E0AB9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= 4</a:t>
            </a:r>
          </a:p>
        </p:txBody>
      </p:sp>
      <p:sp>
        <p:nvSpPr>
          <p:cNvPr id="104472" name="Freeform 24">
            <a:extLst>
              <a:ext uri="{FF2B5EF4-FFF2-40B4-BE49-F238E27FC236}">
                <a16:creationId xmlns:a16="http://schemas.microsoft.com/office/drawing/2014/main" id="{0552CD09-6E28-B043-9983-55935808AE65}"/>
              </a:ext>
            </a:extLst>
          </p:cNvPr>
          <p:cNvSpPr>
            <a:spLocks/>
          </p:cNvSpPr>
          <p:nvPr/>
        </p:nvSpPr>
        <p:spPr bwMode="auto">
          <a:xfrm>
            <a:off x="5029200" y="3886200"/>
            <a:ext cx="3200400" cy="1371600"/>
          </a:xfrm>
          <a:custGeom>
            <a:avLst/>
            <a:gdLst>
              <a:gd name="T0" fmla="*/ 24 w 1824"/>
              <a:gd name="T1" fmla="*/ 0 h 1241"/>
              <a:gd name="T2" fmla="*/ 16 w 1824"/>
              <a:gd name="T3" fmla="*/ 48 h 1241"/>
              <a:gd name="T4" fmla="*/ 0 w 1824"/>
              <a:gd name="T5" fmla="*/ 1208 h 1241"/>
              <a:gd name="T6" fmla="*/ 48 w 1824"/>
              <a:gd name="T7" fmla="*/ 1232 h 1241"/>
              <a:gd name="T8" fmla="*/ 1824 w 1824"/>
              <a:gd name="T9" fmla="*/ 1208 h 1241"/>
              <a:gd name="T10" fmla="*/ 960 w 1824"/>
              <a:gd name="T11" fmla="*/ 8 h 1241"/>
              <a:gd name="T12" fmla="*/ 24 w 1824"/>
              <a:gd name="T13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1241">
                <a:moveTo>
                  <a:pt x="24" y="0"/>
                </a:moveTo>
                <a:cubicBezTo>
                  <a:pt x="13" y="32"/>
                  <a:pt x="16" y="16"/>
                  <a:pt x="16" y="48"/>
                </a:cubicBezTo>
                <a:cubicBezTo>
                  <a:pt x="11" y="435"/>
                  <a:pt x="0" y="821"/>
                  <a:pt x="0" y="1208"/>
                </a:cubicBezTo>
                <a:cubicBezTo>
                  <a:pt x="0" y="1241"/>
                  <a:pt x="31" y="1232"/>
                  <a:pt x="48" y="1232"/>
                </a:cubicBezTo>
                <a:lnTo>
                  <a:pt x="1824" y="1208"/>
                </a:lnTo>
                <a:lnTo>
                  <a:pt x="960" y="8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3" name="Line 25">
            <a:extLst>
              <a:ext uri="{FF2B5EF4-FFF2-40B4-BE49-F238E27FC236}">
                <a16:creationId xmlns:a16="http://schemas.microsoft.com/office/drawing/2014/main" id="{413D0AC7-0EC1-EE40-8F3D-5D633D56F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343400"/>
            <a:ext cx="4191000" cy="1524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4" name="Text Box 26">
            <a:extLst>
              <a:ext uri="{FF2B5EF4-FFF2-40B4-BE49-F238E27FC236}">
                <a16:creationId xmlns:a16="http://schemas.microsoft.com/office/drawing/2014/main" id="{CD8D0EC8-227E-0E49-8E40-54535377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Z=2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4475" name="Line 27">
            <a:extLst>
              <a:ext uri="{FF2B5EF4-FFF2-40B4-BE49-F238E27FC236}">
                <a16:creationId xmlns:a16="http://schemas.microsoft.com/office/drawing/2014/main" id="{96E82D3A-3C8E-994B-9625-DD009B7DF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1800"/>
            <a:ext cx="46482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6" name="Rectangle 28">
            <a:extLst>
              <a:ext uri="{FF2B5EF4-FFF2-40B4-BE49-F238E27FC236}">
                <a16:creationId xmlns:a16="http://schemas.microsoft.com/office/drawing/2014/main" id="{EDA4D514-8FAE-B649-82F9-6B8CDFCB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4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/>
              <a:t>Z=6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4477" name="Text Box 29">
            <a:extLst>
              <a:ext uri="{FF2B5EF4-FFF2-40B4-BE49-F238E27FC236}">
                <a16:creationId xmlns:a16="http://schemas.microsoft.com/office/drawing/2014/main" id="{6D262065-69DD-D441-91F7-41821450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24400"/>
            <a:ext cx="2667000" cy="100488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最优解为</a:t>
            </a:r>
            <a:r>
              <a:rPr lang="en-US" altLang="zh-CN"/>
              <a:t>:</a:t>
            </a:r>
          </a:p>
          <a:p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en-US" altLang="zh-CN"/>
              <a:t>=2,    x</a:t>
            </a:r>
            <a:r>
              <a:rPr lang="en-US" altLang="zh-CN" baseline="-25000"/>
              <a:t>2</a:t>
            </a:r>
            <a:r>
              <a:rPr lang="en-US" altLang="zh-CN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400841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2C77F616-3092-9548-8D8C-1C67C916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776D-6A49-4C49-B617-692E4276825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7522" name="Text Box 2">
            <a:extLst>
              <a:ext uri="{FF2B5EF4-FFF2-40B4-BE49-F238E27FC236}">
                <a16:creationId xmlns:a16="http://schemas.microsoft.com/office/drawing/2014/main" id="{249382BB-4284-A344-B4AA-32CD091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2514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Max Z=2x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8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0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4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,     x</a:t>
            </a:r>
            <a:r>
              <a:rPr lang="en-US" altLang="zh-CN" sz="1800" baseline="-25000">
                <a:solidFill>
                  <a:schemeClr val="tx1"/>
                </a:solidFill>
              </a:rPr>
              <a:t>2      </a:t>
            </a:r>
            <a:r>
              <a:rPr lang="en-US" altLang="zh-CN" sz="180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75ADF2E1-6E29-7245-835C-370309E0C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1143000" cy="579438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[</a:t>
            </a:r>
            <a:r>
              <a:rPr lang="zh-CN" altLang="en-US" sz="3200"/>
              <a:t>例</a:t>
            </a:r>
            <a:r>
              <a:rPr lang="en-US" altLang="zh-CN" sz="3200"/>
              <a:t>2]</a:t>
            </a:r>
          </a:p>
        </p:txBody>
      </p:sp>
      <p:sp>
        <p:nvSpPr>
          <p:cNvPr id="107524" name="Line 4">
            <a:extLst>
              <a:ext uri="{FF2B5EF4-FFF2-40B4-BE49-F238E27FC236}">
                <a16:creationId xmlns:a16="http://schemas.microsoft.com/office/drawing/2014/main" id="{64051917-86FB-C24E-A6C9-69D8B3FA3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Line 5">
            <a:extLst>
              <a:ext uri="{FF2B5EF4-FFF2-40B4-BE49-F238E27FC236}">
                <a16:creationId xmlns:a16="http://schemas.microsoft.com/office/drawing/2014/main" id="{33357D28-48B2-FE45-9DF8-0E09C3805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447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32B41F37-78C8-8940-83A6-72E1D676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FE400EC4-5277-1F4B-82E1-458E344ED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3340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7528" name="Text Box 8">
            <a:extLst>
              <a:ext uri="{FF2B5EF4-FFF2-40B4-BE49-F238E27FC236}">
                <a16:creationId xmlns:a16="http://schemas.microsoft.com/office/drawing/2014/main" id="{D7FE135B-39DA-D347-AA01-95309E06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7529" name="AutoShape 9">
            <a:extLst>
              <a:ext uri="{FF2B5EF4-FFF2-40B4-BE49-F238E27FC236}">
                <a16:creationId xmlns:a16="http://schemas.microsoft.com/office/drawing/2014/main" id="{608F00E0-1526-AA4A-8223-2449C6721DA2}"/>
              </a:ext>
            </a:extLst>
          </p:cNvPr>
          <p:cNvSpPr>
            <a:spLocks/>
          </p:cNvSpPr>
          <p:nvPr/>
        </p:nvSpPr>
        <p:spPr bwMode="auto">
          <a:xfrm>
            <a:off x="304800" y="22860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72F36773-79A7-7449-AB80-16658B437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Line 11">
            <a:extLst>
              <a:ext uri="{FF2B5EF4-FFF2-40B4-BE49-F238E27FC236}">
                <a16:creationId xmlns:a16="http://schemas.microsoft.com/office/drawing/2014/main" id="{5CCE2EE5-6488-074A-B962-277397FE4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Line 12">
            <a:extLst>
              <a:ext uri="{FF2B5EF4-FFF2-40B4-BE49-F238E27FC236}">
                <a16:creationId xmlns:a16="http://schemas.microsoft.com/office/drawing/2014/main" id="{07D73EC7-4E04-4D4E-B921-28C993A63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3" name="Line 13">
            <a:extLst>
              <a:ext uri="{FF2B5EF4-FFF2-40B4-BE49-F238E27FC236}">
                <a16:creationId xmlns:a16="http://schemas.microsoft.com/office/drawing/2014/main" id="{BD1CE579-A888-4B44-86E2-721045CE9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18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4" name="Line 14">
            <a:extLst>
              <a:ext uri="{FF2B5EF4-FFF2-40B4-BE49-F238E27FC236}">
                <a16:creationId xmlns:a16="http://schemas.microsoft.com/office/drawing/2014/main" id="{7B7841A8-F5B3-654C-A1D9-ADF744E59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5" name="Line 15">
            <a:extLst>
              <a:ext uri="{FF2B5EF4-FFF2-40B4-BE49-F238E27FC236}">
                <a16:creationId xmlns:a16="http://schemas.microsoft.com/office/drawing/2014/main" id="{5F06A813-3E3C-4F44-A90B-C9222FD46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86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6" name="Line 16">
            <a:extLst>
              <a:ext uri="{FF2B5EF4-FFF2-40B4-BE49-F238E27FC236}">
                <a16:creationId xmlns:a16="http://schemas.microsoft.com/office/drawing/2014/main" id="{66B66366-2566-4046-AB27-9C9822352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7" name="Line 17">
            <a:extLst>
              <a:ext uri="{FF2B5EF4-FFF2-40B4-BE49-F238E27FC236}">
                <a16:creationId xmlns:a16="http://schemas.microsoft.com/office/drawing/2014/main" id="{B8781DB6-B641-A54A-84BE-5B75431AE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B8C75C59-20B6-EC4A-BA5C-B4AD0341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    1           2            3           4</a:t>
            </a:r>
          </a:p>
        </p:txBody>
      </p: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03BD4E3F-7AF9-6643-834A-5F69B198A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810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7540" name="Line 20">
            <a:extLst>
              <a:ext uri="{FF2B5EF4-FFF2-40B4-BE49-F238E27FC236}">
                <a16:creationId xmlns:a16="http://schemas.microsoft.com/office/drawing/2014/main" id="{FA387FF5-7E0D-3143-AA50-0EBE9F6FCA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828800"/>
            <a:ext cx="441960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DD87AF16-6020-F04C-A426-BC1BBA30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=  8</a:t>
            </a:r>
          </a:p>
        </p:txBody>
      </p:sp>
      <p:sp>
        <p:nvSpPr>
          <p:cNvPr id="107542" name="Line 22">
            <a:extLst>
              <a:ext uri="{FF2B5EF4-FFF2-40B4-BE49-F238E27FC236}">
                <a16:creationId xmlns:a16="http://schemas.microsoft.com/office/drawing/2014/main" id="{0ED6FC63-F8B6-CF48-96BB-1563FF933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86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3" name="Text Box 23">
            <a:extLst>
              <a:ext uri="{FF2B5EF4-FFF2-40B4-BE49-F238E27FC236}">
                <a16:creationId xmlns:a16="http://schemas.microsoft.com/office/drawing/2014/main" id="{B9E1811E-C02F-0546-8967-BE31A2C59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2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= 4</a:t>
            </a:r>
          </a:p>
        </p:txBody>
      </p:sp>
      <p:sp>
        <p:nvSpPr>
          <p:cNvPr id="107544" name="Freeform 24">
            <a:extLst>
              <a:ext uri="{FF2B5EF4-FFF2-40B4-BE49-F238E27FC236}">
                <a16:creationId xmlns:a16="http://schemas.microsoft.com/office/drawing/2014/main" id="{44EB19D6-9992-8840-8671-646F93353F64}"/>
              </a:ext>
            </a:extLst>
          </p:cNvPr>
          <p:cNvSpPr>
            <a:spLocks/>
          </p:cNvSpPr>
          <p:nvPr/>
        </p:nvSpPr>
        <p:spPr bwMode="auto">
          <a:xfrm>
            <a:off x="5029200" y="3886200"/>
            <a:ext cx="3200400" cy="1371600"/>
          </a:xfrm>
          <a:custGeom>
            <a:avLst/>
            <a:gdLst>
              <a:gd name="T0" fmla="*/ 24 w 1824"/>
              <a:gd name="T1" fmla="*/ 0 h 1241"/>
              <a:gd name="T2" fmla="*/ 16 w 1824"/>
              <a:gd name="T3" fmla="*/ 48 h 1241"/>
              <a:gd name="T4" fmla="*/ 0 w 1824"/>
              <a:gd name="T5" fmla="*/ 1208 h 1241"/>
              <a:gd name="T6" fmla="*/ 48 w 1824"/>
              <a:gd name="T7" fmla="*/ 1232 h 1241"/>
              <a:gd name="T8" fmla="*/ 1824 w 1824"/>
              <a:gd name="T9" fmla="*/ 1208 h 1241"/>
              <a:gd name="T10" fmla="*/ 960 w 1824"/>
              <a:gd name="T11" fmla="*/ 8 h 1241"/>
              <a:gd name="T12" fmla="*/ 24 w 1824"/>
              <a:gd name="T13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4" h="1241">
                <a:moveTo>
                  <a:pt x="24" y="0"/>
                </a:moveTo>
                <a:cubicBezTo>
                  <a:pt x="13" y="32"/>
                  <a:pt x="16" y="16"/>
                  <a:pt x="16" y="48"/>
                </a:cubicBezTo>
                <a:cubicBezTo>
                  <a:pt x="11" y="435"/>
                  <a:pt x="0" y="821"/>
                  <a:pt x="0" y="1208"/>
                </a:cubicBezTo>
                <a:cubicBezTo>
                  <a:pt x="0" y="1241"/>
                  <a:pt x="31" y="1232"/>
                  <a:pt x="48" y="1232"/>
                </a:cubicBezTo>
                <a:lnTo>
                  <a:pt x="1824" y="1208"/>
                </a:lnTo>
                <a:lnTo>
                  <a:pt x="960" y="8"/>
                </a:lnTo>
                <a:lnTo>
                  <a:pt x="24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9" name="Text Box 29">
            <a:extLst>
              <a:ext uri="{FF2B5EF4-FFF2-40B4-BE49-F238E27FC236}">
                <a16:creationId xmlns:a16="http://schemas.microsoft.com/office/drawing/2014/main" id="{4E00FBCA-C05D-9F4B-AF6F-18FB4AAA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2667000" cy="2100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最优解有</a:t>
            </a:r>
            <a:r>
              <a:rPr lang="en-US" altLang="zh-CN"/>
              <a:t>:</a:t>
            </a:r>
          </a:p>
          <a:p>
            <a:r>
              <a:rPr lang="en-US" altLang="zh-CN"/>
              <a:t>1   x</a:t>
            </a:r>
            <a:r>
              <a:rPr lang="en-US" altLang="zh-CN" baseline="-25000"/>
              <a:t>1</a:t>
            </a:r>
            <a:r>
              <a:rPr lang="en-US" altLang="zh-CN"/>
              <a:t>=2,    x</a:t>
            </a:r>
            <a:r>
              <a:rPr lang="en-US" altLang="zh-CN" baseline="-25000"/>
              <a:t>2</a:t>
            </a:r>
            <a:r>
              <a:rPr lang="en-US" altLang="zh-CN"/>
              <a:t>=2</a:t>
            </a:r>
          </a:p>
          <a:p>
            <a:r>
              <a:rPr lang="en-US" altLang="zh-CN"/>
              <a:t>2   x</a:t>
            </a:r>
            <a:r>
              <a:rPr lang="en-US" altLang="zh-CN" baseline="-25000"/>
              <a:t>1</a:t>
            </a:r>
            <a:r>
              <a:rPr lang="en-US" altLang="zh-CN"/>
              <a:t>=4,    x</a:t>
            </a:r>
            <a:r>
              <a:rPr lang="en-US" altLang="zh-CN" baseline="-25000"/>
              <a:t>2</a:t>
            </a:r>
            <a:r>
              <a:rPr lang="en-US" altLang="zh-CN"/>
              <a:t>=0</a:t>
            </a:r>
          </a:p>
          <a:p>
            <a:endParaRPr lang="en-US" altLang="zh-CN"/>
          </a:p>
        </p:txBody>
      </p:sp>
      <p:sp>
        <p:nvSpPr>
          <p:cNvPr id="107550" name="Text Box 30">
            <a:extLst>
              <a:ext uri="{FF2B5EF4-FFF2-40B4-BE49-F238E27FC236}">
                <a16:creationId xmlns:a16="http://schemas.microsoft.com/office/drawing/2014/main" id="{B1DAC813-488C-5242-8439-A2AE14225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3200" b="1">
                <a:solidFill>
                  <a:schemeClr val="tx1"/>
                </a:solidFill>
              </a:rPr>
              <a:t>无穷多最优解</a:t>
            </a:r>
          </a:p>
        </p:txBody>
      </p:sp>
      <p:sp>
        <p:nvSpPr>
          <p:cNvPr id="107551" name="Line 31">
            <a:extLst>
              <a:ext uri="{FF2B5EF4-FFF2-40B4-BE49-F238E27FC236}">
                <a16:creationId xmlns:a16="http://schemas.microsoft.com/office/drawing/2014/main" id="{58610DFE-0BBC-9D41-9D41-30745FE6B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905000"/>
            <a:ext cx="4495800" cy="403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2" name="Line 32">
            <a:extLst>
              <a:ext uri="{FF2B5EF4-FFF2-40B4-BE49-F238E27FC236}">
                <a16:creationId xmlns:a16="http://schemas.microsoft.com/office/drawing/2014/main" id="{9687DEB5-16EC-0946-80AB-E4DC6265E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71800"/>
            <a:ext cx="4038600" cy="3429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53" name="Text Box 33">
            <a:extLst>
              <a:ext uri="{FF2B5EF4-FFF2-40B4-BE49-F238E27FC236}">
                <a16:creationId xmlns:a16="http://schemas.microsoft.com/office/drawing/2014/main" id="{7272A449-CFA5-0A4C-A6BC-FD56CA7C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43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Z=4</a:t>
            </a:r>
            <a:endParaRPr lang="en-US" altLang="zh-C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9" grpId="0" animBg="1" autoUpdateAnimBg="0"/>
      <p:bldP spid="10755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0057B-92B9-DD4E-84B4-2F613722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CF28-62F4-E644-ADC0-43FC5533062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FA539B-DAF7-5B41-8F64-2C389A82E212}"/>
              </a:ext>
            </a:extLst>
          </p:cNvPr>
          <p:cNvSpPr txBox="1"/>
          <p:nvPr/>
        </p:nvSpPr>
        <p:spPr>
          <a:xfrm>
            <a:off x="603250" y="1219200"/>
            <a:ext cx="4854214" cy="3244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1-1  </a:t>
            </a:r>
            <a:r>
              <a:rPr lang="zh-CN" altLang="en-US" sz="2800" dirty="0"/>
              <a:t>问题的提出及典例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1-2  </a:t>
            </a:r>
            <a:r>
              <a:rPr lang="zh-CN" altLang="en-US" sz="2800" dirty="0"/>
              <a:t>线性规划问题的数学模型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1-3  </a:t>
            </a:r>
            <a:r>
              <a:rPr lang="zh-CN" altLang="en-US" sz="2800" dirty="0"/>
              <a:t>线性规划问题的标准形式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dirty="0"/>
              <a:t>1-4  </a:t>
            </a:r>
            <a:r>
              <a:rPr lang="zh-CN" altLang="en-US" sz="2800" dirty="0"/>
              <a:t>线性规划问题的解</a:t>
            </a:r>
          </a:p>
          <a:p>
            <a:pPr>
              <a:lnSpc>
                <a:spcPct val="150000"/>
              </a:lnSpc>
            </a:pPr>
            <a:endParaRPr kumimoji="1" lang="zh-CN" altLang="en-US" sz="2800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5A1D484-15C1-2549-B196-B258351E3AE2}"/>
              </a:ext>
            </a:extLst>
          </p:cNvPr>
          <p:cNvSpPr/>
          <p:nvPr/>
        </p:nvSpPr>
        <p:spPr>
          <a:xfrm>
            <a:off x="203200" y="152400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§1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一般线性规划问题的数学模型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502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C0F2FA4D-E5A4-2D4A-804D-BDC1275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BC014-C53B-614C-A345-5C897E3CB8F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5ACBCD08-DA69-E644-9B7B-1AB3A586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  <a:noFill/>
        </p:spPr>
        <p:txBody>
          <a:bodyPr/>
          <a:lstStyle/>
          <a:p>
            <a:pPr algn="l">
              <a:buFontTx/>
              <a:buChar char="•"/>
            </a:pP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</a:rPr>
              <a:t>无界解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</a:rPr>
              <a:t>有可行解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</a:rPr>
              <a:t>无最优解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7C654A4A-54AF-814F-AF46-777D149FB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8800"/>
            <a:ext cx="25146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Max Z=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  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≤  2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,     x</a:t>
            </a:r>
            <a:r>
              <a:rPr lang="en-US" altLang="zh-CN" sz="1800" baseline="-25000">
                <a:solidFill>
                  <a:schemeClr val="tx1"/>
                </a:solidFill>
              </a:rPr>
              <a:t>2      </a:t>
            </a:r>
            <a:r>
              <a:rPr lang="en-US" altLang="zh-CN" sz="180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108550" name="AutoShape 6">
            <a:extLst>
              <a:ext uri="{FF2B5EF4-FFF2-40B4-BE49-F238E27FC236}">
                <a16:creationId xmlns:a16="http://schemas.microsoft.com/office/drawing/2014/main" id="{30474F0D-BEDE-BC46-87ED-7416D0A9DA48}"/>
              </a:ext>
            </a:extLst>
          </p:cNvPr>
          <p:cNvSpPr>
            <a:spLocks/>
          </p:cNvSpPr>
          <p:nvPr/>
        </p:nvSpPr>
        <p:spPr bwMode="auto">
          <a:xfrm>
            <a:off x="685800" y="23622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1" name="Line 7">
            <a:extLst>
              <a:ext uri="{FF2B5EF4-FFF2-40B4-BE49-F238E27FC236}">
                <a16:creationId xmlns:a16="http://schemas.microsoft.com/office/drawing/2014/main" id="{39C886FA-5984-9E47-9CAC-B5C94D1F4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81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Line 8">
            <a:extLst>
              <a:ext uri="{FF2B5EF4-FFF2-40B4-BE49-F238E27FC236}">
                <a16:creationId xmlns:a16="http://schemas.microsoft.com/office/drawing/2014/main" id="{6F38A67C-8F5D-7143-9E72-0CA382DEFF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7526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Line 9">
            <a:extLst>
              <a:ext uri="{FF2B5EF4-FFF2-40B4-BE49-F238E27FC236}">
                <a16:creationId xmlns:a16="http://schemas.microsoft.com/office/drawing/2014/main" id="{E038F046-846C-B14C-A585-70A4F23C5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05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Text Box 10">
            <a:extLst>
              <a:ext uri="{FF2B5EF4-FFF2-40B4-BE49-F238E27FC236}">
                <a16:creationId xmlns:a16="http://schemas.microsoft.com/office/drawing/2014/main" id="{53478F64-21FB-C948-A4D6-59F6FC604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5A55D68E-6FF4-4545-8662-B0ED1781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486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9B6F17C1-FB2B-9049-AB3F-39E15834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108557" name="Line 13">
            <a:extLst>
              <a:ext uri="{FF2B5EF4-FFF2-40B4-BE49-F238E27FC236}">
                <a16:creationId xmlns:a16="http://schemas.microsoft.com/office/drawing/2014/main" id="{687188D3-3575-4B48-8D02-5765520591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905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6C01366E-86EB-C044-90A3-1F123504B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= 2</a:t>
            </a:r>
          </a:p>
        </p:txBody>
      </p:sp>
      <p:sp>
        <p:nvSpPr>
          <p:cNvPr id="108563" name="Freeform 19">
            <a:extLst>
              <a:ext uri="{FF2B5EF4-FFF2-40B4-BE49-F238E27FC236}">
                <a16:creationId xmlns:a16="http://schemas.microsoft.com/office/drawing/2014/main" id="{90661A5C-5982-4E40-8AFD-F856DD8EBE5A}"/>
              </a:ext>
            </a:extLst>
          </p:cNvPr>
          <p:cNvSpPr>
            <a:spLocks/>
          </p:cNvSpPr>
          <p:nvPr/>
        </p:nvSpPr>
        <p:spPr bwMode="auto">
          <a:xfrm>
            <a:off x="4419600" y="1905000"/>
            <a:ext cx="1447800" cy="3276600"/>
          </a:xfrm>
          <a:custGeom>
            <a:avLst/>
            <a:gdLst>
              <a:gd name="T0" fmla="*/ 0 w 912"/>
              <a:gd name="T1" fmla="*/ 0 h 2064"/>
              <a:gd name="T2" fmla="*/ 0 w 912"/>
              <a:gd name="T3" fmla="*/ 2056 h 2064"/>
              <a:gd name="T4" fmla="*/ 912 w 912"/>
              <a:gd name="T5" fmla="*/ 2064 h 2064"/>
              <a:gd name="T6" fmla="*/ 912 w 912"/>
              <a:gd name="T7" fmla="*/ 48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2064">
                <a:moveTo>
                  <a:pt x="0" y="0"/>
                </a:moveTo>
                <a:cubicBezTo>
                  <a:pt x="0" y="685"/>
                  <a:pt x="0" y="1371"/>
                  <a:pt x="0" y="2056"/>
                </a:cubicBezTo>
                <a:lnTo>
                  <a:pt x="912" y="2064"/>
                </a:lnTo>
                <a:lnTo>
                  <a:pt x="912" y="48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A63FD6DF-43B8-5748-8B38-457D9A5F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276600"/>
            <a:ext cx="243840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4AB37351-D600-B740-9265-07962726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09800"/>
            <a:ext cx="26670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5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build="p" autoUpdateAnimBg="0"/>
      <p:bldP spid="108555" grpId="0" build="p" autoUpdateAnimBg="0"/>
      <p:bldP spid="108556" grpId="0" build="p" autoUpdateAnimBg="0"/>
      <p:bldP spid="10855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88D3BF97-D02E-6D4E-99E0-351750D0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140E9-FC1D-8341-8078-CEB031EC0749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7A6F6490-775B-B24D-993B-B1D222BAA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2362200" cy="838200"/>
          </a:xfrm>
          <a:noFill/>
        </p:spPr>
        <p:txBody>
          <a:bodyPr/>
          <a:lstStyle/>
          <a:p>
            <a:pPr algn="l">
              <a:buFontTx/>
              <a:buChar char="•"/>
            </a:pPr>
            <a:r>
              <a:rPr lang="zh-CN" altLang="en-US" sz="3200" b="1">
                <a:solidFill>
                  <a:schemeClr val="tx1"/>
                </a:solidFill>
              </a:rPr>
              <a:t>无可行解</a:t>
            </a:r>
          </a:p>
        </p:txBody>
      </p:sp>
      <p:sp>
        <p:nvSpPr>
          <p:cNvPr id="109572" name="AutoShape 4">
            <a:extLst>
              <a:ext uri="{FF2B5EF4-FFF2-40B4-BE49-F238E27FC236}">
                <a16:creationId xmlns:a16="http://schemas.microsoft.com/office/drawing/2014/main" id="{30EBBC65-D9CF-874E-8BDC-53BDDC0DB940}"/>
              </a:ext>
            </a:extLst>
          </p:cNvPr>
          <p:cNvSpPr>
            <a:spLocks/>
          </p:cNvSpPr>
          <p:nvPr/>
        </p:nvSpPr>
        <p:spPr bwMode="auto">
          <a:xfrm>
            <a:off x="457200" y="24384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410779BB-60CA-1A4A-ABA6-132F373E7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5146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Max Z=2x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3  x</a:t>
            </a:r>
            <a:r>
              <a:rPr lang="en-US" altLang="zh-CN" sz="1800" baseline="-25000">
                <a:solidFill>
                  <a:schemeClr val="tx1"/>
                </a:solidFill>
              </a:rPr>
              <a:t>2 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≤  2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    x</a:t>
            </a:r>
            <a:r>
              <a:rPr lang="en-US" altLang="zh-CN" sz="1800" baseline="-25000">
                <a:solidFill>
                  <a:schemeClr val="tx1"/>
                </a:solidFill>
              </a:rPr>
              <a:t>2  </a:t>
            </a:r>
            <a:r>
              <a:rPr lang="en-US" altLang="zh-CN" sz="1800">
                <a:solidFill>
                  <a:schemeClr val="tx1"/>
                </a:solidFill>
              </a:rPr>
              <a:t>≥</a:t>
            </a:r>
            <a:r>
              <a:rPr lang="en-US" altLang="zh-CN" sz="1800" baseline="-25000">
                <a:solidFill>
                  <a:schemeClr val="tx1"/>
                </a:solidFill>
              </a:rPr>
              <a:t> </a:t>
            </a:r>
            <a:r>
              <a:rPr lang="en-US" altLang="zh-CN" sz="1800">
                <a:solidFill>
                  <a:schemeClr val="tx1"/>
                </a:solidFill>
              </a:rPr>
              <a:t> 4</a:t>
            </a:r>
          </a:p>
          <a:p>
            <a:r>
              <a:rPr lang="en-US" altLang="zh-CN" sz="1800">
                <a:solidFill>
                  <a:schemeClr val="tx1"/>
                </a:solidFill>
              </a:rPr>
              <a:t>    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,     x</a:t>
            </a:r>
            <a:r>
              <a:rPr lang="en-US" altLang="zh-CN" sz="1800" baseline="-25000">
                <a:solidFill>
                  <a:schemeClr val="tx1"/>
                </a:solidFill>
              </a:rPr>
              <a:t>2      </a:t>
            </a:r>
            <a:r>
              <a:rPr lang="en-US" altLang="zh-CN" sz="1800">
                <a:solidFill>
                  <a:schemeClr val="tx1"/>
                </a:solidFill>
              </a:rPr>
              <a:t>≥  0</a:t>
            </a:r>
          </a:p>
        </p:txBody>
      </p:sp>
      <p:grpSp>
        <p:nvGrpSpPr>
          <p:cNvPr id="109587" name="Group 19">
            <a:extLst>
              <a:ext uri="{FF2B5EF4-FFF2-40B4-BE49-F238E27FC236}">
                <a16:creationId xmlns:a16="http://schemas.microsoft.com/office/drawing/2014/main" id="{8C17DACA-7785-774B-8EF3-9E93AC54BDA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600200"/>
            <a:ext cx="5105400" cy="4283075"/>
            <a:chOff x="2352" y="1008"/>
            <a:chExt cx="3216" cy="2698"/>
          </a:xfrm>
        </p:grpSpPr>
        <p:sp>
          <p:nvSpPr>
            <p:cNvPr id="109573" name="Line 5">
              <a:extLst>
                <a:ext uri="{FF2B5EF4-FFF2-40B4-BE49-F238E27FC236}">
                  <a16:creationId xmlns:a16="http://schemas.microsoft.com/office/drawing/2014/main" id="{66E8E421-5DDD-214B-B732-DD22A7B1D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26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4" name="Line 6">
              <a:extLst>
                <a:ext uri="{FF2B5EF4-FFF2-40B4-BE49-F238E27FC236}">
                  <a16:creationId xmlns:a16="http://schemas.microsoft.com/office/drawing/2014/main" id="{78B0925D-2A4F-334E-A893-1DF0FFC7E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104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5" name="Line 7">
              <a:extLst>
                <a:ext uri="{FF2B5EF4-FFF2-40B4-BE49-F238E27FC236}">
                  <a16:creationId xmlns:a16="http://schemas.microsoft.com/office/drawing/2014/main" id="{26CBED23-C547-6F44-9792-A505E4DE4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6" name="Text Box 8">
              <a:extLst>
                <a:ext uri="{FF2B5EF4-FFF2-40B4-BE49-F238E27FC236}">
                  <a16:creationId xmlns:a16="http://schemas.microsoft.com/office/drawing/2014/main" id="{8F9B0094-1CB0-9046-B157-F05325D98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9577" name="Text Box 9">
              <a:extLst>
                <a:ext uri="{FF2B5EF4-FFF2-40B4-BE49-F238E27FC236}">
                  <a16:creationId xmlns:a16="http://schemas.microsoft.com/office/drawing/2014/main" id="{A20B10A4-9D8B-CD46-B7A2-2D216E381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34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</a:rPr>
                <a:t>1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09578" name="Text Box 10">
              <a:extLst>
                <a:ext uri="{FF2B5EF4-FFF2-40B4-BE49-F238E27FC236}">
                  <a16:creationId xmlns:a16="http://schemas.microsoft.com/office/drawing/2014/main" id="{E83BFAB6-E131-0243-9977-5E104968D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00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x</a:t>
              </a:r>
              <a:r>
                <a:rPr lang="en-US" altLang="zh-CN" sz="2000" baseline="-25000">
                  <a:solidFill>
                    <a:schemeClr val="tx1"/>
                  </a:solidFill>
                </a:rPr>
                <a:t>2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09582" name="Line 14">
              <a:extLst>
                <a:ext uri="{FF2B5EF4-FFF2-40B4-BE49-F238E27FC236}">
                  <a16:creationId xmlns:a16="http://schemas.microsoft.com/office/drawing/2014/main" id="{4F450E5A-3491-6C49-A72C-55A6B4116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64"/>
              <a:ext cx="1536" cy="13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3" name="Line 15">
              <a:extLst>
                <a:ext uri="{FF2B5EF4-FFF2-40B4-BE49-F238E27FC236}">
                  <a16:creationId xmlns:a16="http://schemas.microsoft.com/office/drawing/2014/main" id="{38876AF9-E671-9A4A-A518-6CE0F0972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48"/>
              <a:ext cx="240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6" name="Text Box 18">
              <a:extLst>
                <a:ext uri="{FF2B5EF4-FFF2-40B4-BE49-F238E27FC236}">
                  <a16:creationId xmlns:a16="http://schemas.microsoft.com/office/drawing/2014/main" id="{7787165F-2E15-624F-8C2D-15365151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31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87030-18B6-5444-B299-647728C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23EFA-EA63-3145-BADC-621F4F5DC25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ACFE37D-1C6A-B141-B44D-E7C449A74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21336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/>
              <a:t>教材 </a:t>
            </a:r>
            <a:r>
              <a:rPr lang="en-US" altLang="zh-CN" sz="3600"/>
              <a:t>P44  1.1</a:t>
            </a:r>
            <a:r>
              <a:rPr lang="zh-CN" altLang="en-US" sz="3600"/>
              <a:t>中的</a:t>
            </a:r>
            <a:r>
              <a:rPr lang="en-US" altLang="zh-CN" sz="3600"/>
              <a:t>(1), (4)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5996E4AB-652D-B146-B526-11074C80C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6781800" cy="914400"/>
          </a:xfrm>
          <a:solidFill>
            <a:srgbClr val="66FFFF"/>
          </a:solidFill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作      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BB84F6D3-7C14-D742-82C1-786CAB3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31222-FC6F-AB48-9941-9C70195BA8C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BB611A3-04F9-494F-A255-1769DB6A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6172200" cy="1676400"/>
          </a:xfrm>
          <a:solidFill>
            <a:srgbClr val="66FFFF"/>
          </a:solidFill>
        </p:spPr>
        <p:txBody>
          <a:bodyPr/>
          <a:lstStyle/>
          <a:p>
            <a:pPr marL="0" indent="0"/>
            <a:r>
              <a:rPr lang="en-US" altLang="zh-CN" sz="2800" dirty="0">
                <a:solidFill>
                  <a:srgbClr val="FF0000"/>
                </a:solidFill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</a:rPr>
              <a:t>典例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  <a:p>
            <a:pPr marL="0" indent="0">
              <a:buFontTx/>
              <a:buNone/>
            </a:pPr>
            <a:r>
              <a:rPr lang="zh-CN" altLang="zh-CN" sz="2800" dirty="0"/>
              <a:t>例1</a:t>
            </a:r>
            <a:r>
              <a:rPr lang="zh-CN" altLang="en-US" sz="2800" dirty="0"/>
              <a:t>：边长为 </a:t>
            </a:r>
            <a:r>
              <a:rPr lang="en-US" altLang="zh-CN" sz="2800" dirty="0"/>
              <a:t>a</a:t>
            </a:r>
            <a:r>
              <a:rPr lang="zh-CN" altLang="en-US" sz="2800" dirty="0"/>
              <a:t>的正方形铁皮做一个无盖的容器，问如何裁剪使容积最大</a:t>
            </a:r>
            <a:r>
              <a:rPr lang="en-US" altLang="zh-CN" sz="2800" dirty="0"/>
              <a:t>?</a:t>
            </a:r>
          </a:p>
        </p:txBody>
      </p:sp>
      <p:grpSp>
        <p:nvGrpSpPr>
          <p:cNvPr id="78867" name="Group 19">
            <a:extLst>
              <a:ext uri="{FF2B5EF4-FFF2-40B4-BE49-F238E27FC236}">
                <a16:creationId xmlns:a16="http://schemas.microsoft.com/office/drawing/2014/main" id="{F65A25F9-D5AB-BE46-B7A6-2917806D699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752600"/>
            <a:ext cx="2209800" cy="2057400"/>
            <a:chOff x="4224" y="1104"/>
            <a:chExt cx="1392" cy="1296"/>
          </a:xfrm>
        </p:grpSpPr>
        <p:sp>
          <p:nvSpPr>
            <p:cNvPr id="78852" name="Rectangle 4">
              <a:extLst>
                <a:ext uri="{FF2B5EF4-FFF2-40B4-BE49-F238E27FC236}">
                  <a16:creationId xmlns:a16="http://schemas.microsoft.com/office/drawing/2014/main" id="{5E545FE9-858B-304E-BFA4-0F0CAD8CE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04"/>
              <a:ext cx="1392" cy="12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3" name="Rectangle 5">
              <a:extLst>
                <a:ext uri="{FF2B5EF4-FFF2-40B4-BE49-F238E27FC236}">
                  <a16:creationId xmlns:a16="http://schemas.microsoft.com/office/drawing/2014/main" id="{2726EAC3-F490-B64C-BD65-43ABD8DD7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104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4" name="Rectangle 6">
              <a:extLst>
                <a:ext uri="{FF2B5EF4-FFF2-40B4-BE49-F238E27FC236}">
                  <a16:creationId xmlns:a16="http://schemas.microsoft.com/office/drawing/2014/main" id="{5FC7EA36-0524-D442-BE97-9D5EA41CF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60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5" name="Rectangle 7">
              <a:extLst>
                <a:ext uri="{FF2B5EF4-FFF2-40B4-BE49-F238E27FC236}">
                  <a16:creationId xmlns:a16="http://schemas.microsoft.com/office/drawing/2014/main" id="{BB463C3F-9ED7-B642-897A-7C9E98854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104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6" name="Rectangle 8">
              <a:extLst>
                <a:ext uri="{FF2B5EF4-FFF2-40B4-BE49-F238E27FC236}">
                  <a16:creationId xmlns:a16="http://schemas.microsoft.com/office/drawing/2014/main" id="{792386A1-F1BF-2F43-A999-2A3C4DF85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160"/>
              <a:ext cx="24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8" name="Text Box 10">
            <a:extLst>
              <a:ext uri="{FF2B5EF4-FFF2-40B4-BE49-F238E27FC236}">
                <a16:creationId xmlns:a16="http://schemas.microsoft.com/office/drawing/2014/main" id="{FEB5C11B-50C5-2A4C-95E7-3FB095320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0400"/>
            <a:ext cx="5867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解： 设铁皮四角各截去边长为 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zh-CN" altLang="en-US" sz="2000">
                <a:solidFill>
                  <a:schemeClr val="tx1"/>
                </a:solidFill>
              </a:rPr>
              <a:t>的正方形。</a:t>
            </a:r>
          </a:p>
          <a:p>
            <a:r>
              <a:rPr lang="zh-CN" altLang="en-US" sz="2000">
                <a:solidFill>
                  <a:schemeClr val="tx1"/>
                </a:solidFill>
              </a:rPr>
              <a:t>则：容器的高为</a:t>
            </a:r>
            <a:r>
              <a:rPr lang="en-US" altLang="zh-CN" sz="2000">
                <a:solidFill>
                  <a:schemeClr val="tx1"/>
                </a:solidFill>
              </a:rPr>
              <a:t>x ,</a:t>
            </a:r>
            <a:r>
              <a:rPr lang="zh-CN" altLang="en-US" sz="2000">
                <a:solidFill>
                  <a:schemeClr val="tx1"/>
                </a:solidFill>
              </a:rPr>
              <a:t>底边长为</a:t>
            </a:r>
            <a:r>
              <a:rPr lang="en-US" altLang="zh-CN" sz="2000">
                <a:solidFill>
                  <a:schemeClr val="tx1"/>
                </a:solidFill>
              </a:rPr>
              <a:t>a-2x,   </a:t>
            </a:r>
            <a:r>
              <a:rPr lang="zh-CN" altLang="en-US" sz="2000">
                <a:solidFill>
                  <a:schemeClr val="tx1"/>
                </a:solidFill>
              </a:rPr>
              <a:t>容积</a:t>
            </a:r>
            <a:r>
              <a:rPr lang="en-US" altLang="zh-CN" sz="2000">
                <a:solidFill>
                  <a:schemeClr val="tx1"/>
                </a:solidFill>
              </a:rPr>
              <a:t>V</a:t>
            </a:r>
            <a:r>
              <a:rPr lang="zh-CN" altLang="en-US" sz="2000">
                <a:solidFill>
                  <a:schemeClr val="tx1"/>
                </a:solidFill>
              </a:rPr>
              <a:t>为：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V= (a-2x)</a:t>
            </a:r>
            <a:r>
              <a:rPr lang="en-US" altLang="zh-CN" sz="2000" baseline="30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.x=a</a:t>
            </a:r>
            <a:r>
              <a:rPr lang="en-US" altLang="zh-CN" sz="2000" baseline="30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x-4ax</a:t>
            </a:r>
            <a:r>
              <a:rPr lang="en-US" altLang="zh-CN" sz="2000" baseline="30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+4x</a:t>
            </a:r>
            <a:r>
              <a:rPr lang="en-US" altLang="zh-CN" sz="2000" baseline="30000">
                <a:solidFill>
                  <a:schemeClr val="tx1"/>
                </a:solidFill>
              </a:rPr>
              <a:t>3</a:t>
            </a:r>
            <a:endParaRPr lang="en-US" altLang="zh-CN" sz="2000">
              <a:solidFill>
                <a:schemeClr val="tx1"/>
              </a:solidFill>
            </a:endParaRPr>
          </a:p>
        </p:txBody>
      </p:sp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2354D9B2-E812-5940-9B08-1EE2A870E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3352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公式" r:id="rId3" imgW="30429200" imgH="9067800" progId="Equation.3">
                  <p:embed/>
                </p:oleObj>
              </mc:Choice>
              <mc:Fallback>
                <p:oleObj name="公式" r:id="rId3" imgW="30429200" imgH="9067800" progId="Equation.3">
                  <p:embed/>
                  <p:pic>
                    <p:nvPicPr>
                      <p:cNvPr id="78860" name="Object 12">
                        <a:extLst>
                          <a:ext uri="{FF2B5EF4-FFF2-40B4-BE49-F238E27FC236}">
                            <a16:creationId xmlns:a16="http://schemas.microsoft.com/office/drawing/2014/main" id="{2354D9B2-E812-5940-9B08-1EE2A870E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3352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Text Box 13">
            <a:extLst>
              <a:ext uri="{FF2B5EF4-FFF2-40B4-BE49-F238E27FC236}">
                <a16:creationId xmlns:a16="http://schemas.microsoft.com/office/drawing/2014/main" id="{2E9CBA5D-8A67-B947-8E4E-BC488BEF9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令</a:t>
            </a:r>
          </a:p>
        </p:txBody>
      </p:sp>
      <p:graphicFrame>
        <p:nvGraphicFramePr>
          <p:cNvPr id="78862" name="Object 14">
            <a:extLst>
              <a:ext uri="{FF2B5EF4-FFF2-40B4-BE49-F238E27FC236}">
                <a16:creationId xmlns:a16="http://schemas.microsoft.com/office/drawing/2014/main" id="{FBE07502-95CC-3C47-B5E7-EB0FC9590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475" y="4724400"/>
          <a:ext cx="1254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公式" r:id="rId5" imgW="11404600" imgH="9067800" progId="Equation.3">
                  <p:embed/>
                </p:oleObj>
              </mc:Choice>
              <mc:Fallback>
                <p:oleObj name="公式" r:id="rId5" imgW="11404600" imgH="9067800" progId="Equation.3">
                  <p:embed/>
                  <p:pic>
                    <p:nvPicPr>
                      <p:cNvPr id="78862" name="Object 14">
                        <a:extLst>
                          <a:ext uri="{FF2B5EF4-FFF2-40B4-BE49-F238E27FC236}">
                            <a16:creationId xmlns:a16="http://schemas.microsoft.com/office/drawing/2014/main" id="{FBE07502-95CC-3C47-B5E7-EB0FC95906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4724400"/>
                        <a:ext cx="1254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Text Box 15">
            <a:extLst>
              <a:ext uri="{FF2B5EF4-FFF2-40B4-BE49-F238E27FC236}">
                <a16:creationId xmlns:a16="http://schemas.microsoft.com/office/drawing/2014/main" id="{478C5116-52F0-C64C-8388-0318AE2B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8768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得 </a:t>
            </a:r>
            <a:r>
              <a:rPr lang="en-US" altLang="zh-CN" sz="2000">
                <a:solidFill>
                  <a:schemeClr val="tx1"/>
                </a:solidFill>
              </a:rPr>
              <a:t>x=a/2,  x=a/6</a:t>
            </a:r>
          </a:p>
        </p:txBody>
      </p:sp>
      <p:graphicFrame>
        <p:nvGraphicFramePr>
          <p:cNvPr id="78864" name="Object 16">
            <a:extLst>
              <a:ext uri="{FF2B5EF4-FFF2-40B4-BE49-F238E27FC236}">
                <a16:creationId xmlns:a16="http://schemas.microsoft.com/office/drawing/2014/main" id="{5AD7A2FB-7192-2342-BF96-98F7CCC75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486400"/>
          <a:ext cx="27717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公式" r:id="rId7" imgW="25158700" imgH="9652000" progId="Equation.3">
                  <p:embed/>
                </p:oleObj>
              </mc:Choice>
              <mc:Fallback>
                <p:oleObj name="公式" r:id="rId7" imgW="25158700" imgH="9652000" progId="Equation.3">
                  <p:embed/>
                  <p:pic>
                    <p:nvPicPr>
                      <p:cNvPr id="78864" name="Object 16">
                        <a:extLst>
                          <a:ext uri="{FF2B5EF4-FFF2-40B4-BE49-F238E27FC236}">
                            <a16:creationId xmlns:a16="http://schemas.microsoft.com/office/drawing/2014/main" id="{5AD7A2FB-7192-2342-BF96-98F7CCC75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86400"/>
                        <a:ext cx="27717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>
            <a:extLst>
              <a:ext uri="{FF2B5EF4-FFF2-40B4-BE49-F238E27FC236}">
                <a16:creationId xmlns:a16="http://schemas.microsoft.com/office/drawing/2014/main" id="{32AF0730-4644-114C-908D-DC570C250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410200"/>
          <a:ext cx="454342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公式" r:id="rId9" imgW="41249600" imgH="11112500" progId="Equation.3">
                  <p:embed/>
                </p:oleObj>
              </mc:Choice>
              <mc:Fallback>
                <p:oleObj name="公式" r:id="rId9" imgW="41249600" imgH="11112500" progId="Equation.3">
                  <p:embed/>
                  <p:pic>
                    <p:nvPicPr>
                      <p:cNvPr id="78865" name="Object 17">
                        <a:extLst>
                          <a:ext uri="{FF2B5EF4-FFF2-40B4-BE49-F238E27FC236}">
                            <a16:creationId xmlns:a16="http://schemas.microsoft.com/office/drawing/2014/main" id="{32AF0730-4644-114C-908D-DC570C2509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10200"/>
                        <a:ext cx="454342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6" name="Text Box 18">
            <a:extLst>
              <a:ext uri="{FF2B5EF4-FFF2-40B4-BE49-F238E27FC236}">
                <a16:creationId xmlns:a16="http://schemas.microsoft.com/office/drawing/2014/main" id="{03EF14A6-5F0D-7A45-BDC9-17683BCFE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49363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/>
              <a:t>不是线性规划问题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4A29AD3D-8498-064E-B565-5B2149A4B03D}"/>
              </a:ext>
            </a:extLst>
          </p:cNvPr>
          <p:cNvSpPr/>
          <p:nvPr/>
        </p:nvSpPr>
        <p:spPr>
          <a:xfrm>
            <a:off x="196850" y="144462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1-1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问题的提出及典例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5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  <p:bldP spid="78858" grpId="0" build="p" autoUpdateAnimBg="0"/>
      <p:bldP spid="78861" grpId="0" build="p" autoUpdateAnimBg="0"/>
      <p:bldP spid="78863" grpId="0" build="p" autoUpdateAnimBg="0"/>
      <p:bldP spid="7886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48B6F3E9-CCF7-B946-8DF8-07B303DD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1C0E3-2D39-514C-A4C1-87E96EFA4F7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6DAD9A9-771B-8348-9675-C02DA738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典例</a:t>
            </a:r>
            <a:r>
              <a:rPr lang="en-US" altLang="zh-CN">
                <a:solidFill>
                  <a:srgbClr val="FF0000"/>
                </a:solidFill>
              </a:rPr>
              <a:t>2-----</a:t>
            </a:r>
            <a:r>
              <a:rPr lang="zh-CN" altLang="en-US">
                <a:solidFill>
                  <a:srgbClr val="FF0000"/>
                </a:solidFill>
              </a:rPr>
              <a:t>生产计划问题</a:t>
            </a:r>
            <a:endParaRPr lang="zh-CN" altLang="en-US"/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0EEC577A-BBCA-7645-8476-7E72496F3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2667000"/>
          </a:xfrm>
          <a:solidFill>
            <a:srgbClr val="00FFFF"/>
          </a:solidFill>
          <a:ln/>
        </p:spPr>
        <p:txBody>
          <a:bodyPr/>
          <a:lstStyle/>
          <a:p>
            <a:pPr>
              <a:buFontTx/>
              <a:buNone/>
            </a:pPr>
            <a:r>
              <a:rPr lang="zh-CN" altLang="en-US" sz="1600" b="1"/>
              <a:t>例</a:t>
            </a:r>
            <a:r>
              <a:rPr lang="en-US" altLang="zh-CN" sz="1600" b="1"/>
              <a:t>2.    </a:t>
            </a:r>
            <a:r>
              <a:rPr lang="zh-CN" altLang="en-US" sz="1800"/>
              <a:t>某工厂在计划期内要生产产品</a:t>
            </a:r>
            <a:r>
              <a:rPr lang="en-US" altLang="zh-CN" sz="1800"/>
              <a:t>I</a:t>
            </a:r>
            <a:r>
              <a:rPr lang="zh-CN" altLang="en-US" sz="1800"/>
              <a:t>和产品</a:t>
            </a:r>
            <a:r>
              <a:rPr lang="en-US" altLang="zh-CN" sz="1800"/>
              <a:t>II</a:t>
            </a:r>
            <a:r>
              <a:rPr lang="zh-CN" altLang="en-US" sz="1800"/>
              <a:t>这两种产品，已知生产单位产品所需的设备台时及</a:t>
            </a:r>
            <a:r>
              <a:rPr lang="en-US" altLang="zh-CN" sz="1800"/>
              <a:t>A</a:t>
            </a:r>
            <a:r>
              <a:rPr lang="zh-CN" altLang="en-US" sz="1800"/>
              <a:t>、</a:t>
            </a:r>
            <a:r>
              <a:rPr lang="en-US" altLang="zh-CN" sz="1800"/>
              <a:t>B</a:t>
            </a:r>
            <a:r>
              <a:rPr lang="zh-CN" altLang="en-US" sz="1800"/>
              <a:t>两种设备计划期的有效台时，如下表：</a:t>
            </a:r>
          </a:p>
          <a:p>
            <a:pPr>
              <a:buFontTx/>
              <a:buNone/>
            </a:pPr>
            <a:endParaRPr lang="zh-CN" altLang="en-US" sz="1800"/>
          </a:p>
          <a:p>
            <a:pPr>
              <a:buFontTx/>
              <a:buNone/>
            </a:pPr>
            <a:endParaRPr lang="zh-CN" altLang="en-US" sz="1800"/>
          </a:p>
          <a:p>
            <a:pPr>
              <a:buFontTx/>
              <a:buNone/>
            </a:pPr>
            <a:endParaRPr lang="zh-CN" altLang="en-US" sz="1800"/>
          </a:p>
          <a:p>
            <a:pPr>
              <a:buFontTx/>
              <a:buNone/>
            </a:pPr>
            <a:endParaRPr lang="zh-CN" altLang="en-US" sz="1800"/>
          </a:p>
          <a:p>
            <a:pPr>
              <a:buFontTx/>
              <a:buNone/>
            </a:pPr>
            <a:endParaRPr lang="zh-CN" altLang="en-US" sz="1800"/>
          </a:p>
          <a:p>
            <a:pPr>
              <a:buFontTx/>
              <a:buNone/>
            </a:pPr>
            <a:r>
              <a:rPr lang="zh-CN" altLang="en-US" sz="1800"/>
              <a:t>问如何安排生产最有利？</a:t>
            </a:r>
          </a:p>
        </p:txBody>
      </p:sp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E2CB1597-A6C6-974C-A32D-4C22F7F5C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828800"/>
          <a:ext cx="6438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文档" r:id="rId3" imgW="38671500" imgH="8496300" progId="Word.Document.8">
                  <p:embed/>
                </p:oleObj>
              </mc:Choice>
              <mc:Fallback>
                <p:oleObj name="文档" r:id="rId3" imgW="38671500" imgH="8496300" progId="Word.Document.8">
                  <p:embed/>
                  <p:pic>
                    <p:nvPicPr>
                      <p:cNvPr id="80902" name="Object 6">
                        <a:extLst>
                          <a:ext uri="{FF2B5EF4-FFF2-40B4-BE49-F238E27FC236}">
                            <a16:creationId xmlns:a16="http://schemas.microsoft.com/office/drawing/2014/main" id="{E2CB1597-A6C6-974C-A32D-4C22F7F5C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6438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>
            <a:extLst>
              <a:ext uri="{FF2B5EF4-FFF2-40B4-BE49-F238E27FC236}">
                <a16:creationId xmlns:a16="http://schemas.microsoft.com/office/drawing/2014/main" id="{B9778607-3F00-7243-A73A-10FA1184B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解∶设产品</a:t>
            </a:r>
            <a:r>
              <a:rPr lang="en-US" altLang="zh-CN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和产品</a:t>
            </a:r>
            <a:r>
              <a:rPr lang="en-US" altLang="zh-CN">
                <a:solidFill>
                  <a:schemeClr val="tx1"/>
                </a:solidFill>
              </a:rPr>
              <a:t>II</a:t>
            </a:r>
            <a:r>
              <a:rPr lang="zh-CN" altLang="en-US">
                <a:solidFill>
                  <a:schemeClr val="tx1"/>
                </a:solidFill>
              </a:rPr>
              <a:t>的产量分别为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x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件</a:t>
            </a:r>
            <a:r>
              <a:rPr lang="en-US" altLang="zh-CN">
                <a:solidFill>
                  <a:schemeClr val="tx1"/>
                </a:solidFill>
              </a:rPr>
              <a:t>,   </a:t>
            </a:r>
            <a:r>
              <a:rPr lang="zh-CN" altLang="en-US">
                <a:solidFill>
                  <a:schemeClr val="tx1"/>
                </a:solidFill>
              </a:rPr>
              <a:t>利润为</a:t>
            </a:r>
            <a:r>
              <a:rPr lang="en-US" altLang="zh-CN">
                <a:solidFill>
                  <a:schemeClr val="tx1"/>
                </a:solidFill>
              </a:rPr>
              <a:t>Z,     </a:t>
            </a:r>
            <a:r>
              <a:rPr lang="zh-CN" altLang="en-US">
                <a:solidFill>
                  <a:schemeClr val="tx1"/>
                </a:solidFill>
              </a:rPr>
              <a:t>则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59B45D48-B0E9-7941-8558-CA3501CE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434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 Z =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+ 2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909" name="Text Box 13">
            <a:extLst>
              <a:ext uri="{FF2B5EF4-FFF2-40B4-BE49-F238E27FC236}">
                <a16:creationId xmlns:a16="http://schemas.microsoft.com/office/drawing/2014/main" id="{5F730AF2-5246-2541-8101-7ED848A50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5027FBDB-028F-BE46-872C-339E156AB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目标函数</a:t>
            </a: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C516F7FF-67BB-9E4A-97B8-2479EB30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53000"/>
            <a:ext cx="3124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 2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≤  8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0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2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</a:t>
            </a:r>
            <a:r>
              <a:rPr lang="en-US" altLang="zh-CN" sz="1800" dirty="0">
                <a:solidFill>
                  <a:schemeClr val="tx1"/>
                </a:solidFill>
              </a:rPr>
              <a:t>≤  4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,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0913" name="AutoShape 17">
            <a:extLst>
              <a:ext uri="{FF2B5EF4-FFF2-40B4-BE49-F238E27FC236}">
                <a16:creationId xmlns:a16="http://schemas.microsoft.com/office/drawing/2014/main" id="{27DF7856-53F2-574B-9FFD-95E61CC68626}"/>
              </a:ext>
            </a:extLst>
          </p:cNvPr>
          <p:cNvSpPr>
            <a:spLocks/>
          </p:cNvSpPr>
          <p:nvPr/>
        </p:nvSpPr>
        <p:spPr bwMode="auto">
          <a:xfrm>
            <a:off x="2514600" y="5105400"/>
            <a:ext cx="152400" cy="685800"/>
          </a:xfrm>
          <a:prstGeom prst="leftBrace">
            <a:avLst>
              <a:gd name="adj1" fmla="val 25000"/>
              <a:gd name="adj2" fmla="val 522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970380F3-AA88-024A-A7D5-60A80472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53000"/>
            <a:ext cx="1524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约束条件</a:t>
            </a:r>
          </a:p>
          <a:p>
            <a:pPr algn="ctr"/>
            <a:r>
              <a:rPr lang="en-US" altLang="zh-CN"/>
              <a:t>S.t.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0916" name="Text Box 20">
            <a:extLst>
              <a:ext uri="{FF2B5EF4-FFF2-40B4-BE49-F238E27FC236}">
                <a16:creationId xmlns:a16="http://schemas.microsoft.com/office/drawing/2014/main" id="{FC6A7251-4929-CA46-BEFB-2FBBD8DF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02920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0917" name="Text Box 21">
            <a:extLst>
              <a:ext uri="{FF2B5EF4-FFF2-40B4-BE49-F238E27FC236}">
                <a16:creationId xmlns:a16="http://schemas.microsoft.com/office/drawing/2014/main" id="{F6DE83A5-63E1-B045-BA36-A6F6A327E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026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FECAE151-C0F1-5C40-B29A-5C777AB4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9259" y="550068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/>
              <a:t>非负条件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autoUpdateAnimBg="0"/>
      <p:bldP spid="80903" grpId="0" build="p" autoUpdateAnimBg="0"/>
      <p:bldP spid="80908" grpId="0" build="p" autoUpdateAnimBg="0"/>
      <p:bldP spid="80909" grpId="0" build="p" autoUpdateAnimBg="0"/>
      <p:bldP spid="80910" grpId="0" build="p" autoUpdateAnimBg="0"/>
      <p:bldP spid="80911" grpId="0" build="p" autoUpdateAnimBg="0"/>
      <p:bldP spid="80914" grpId="0" build="p" autoUpdateAnimBg="0"/>
      <p:bldP spid="809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A746A6ED-9F3D-DB4D-919A-7B2BCB3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9C1F1-F804-2C42-AD03-806B4E6C433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3BD492B-AE08-A640-9381-866C94577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410200" cy="762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典例</a:t>
            </a:r>
            <a:r>
              <a:rPr lang="en-US" altLang="zh-CN">
                <a:solidFill>
                  <a:srgbClr val="FF0000"/>
                </a:solidFill>
              </a:rPr>
              <a:t>3----</a:t>
            </a:r>
            <a:r>
              <a:rPr lang="zh-CN" altLang="en-US">
                <a:solidFill>
                  <a:srgbClr val="FF0000"/>
                </a:solidFill>
              </a:rPr>
              <a:t>配料问题</a:t>
            </a:r>
            <a:endParaRPr lang="zh-CN" altLang="en-US"/>
          </a:p>
        </p:txBody>
      </p:sp>
      <p:sp>
        <p:nvSpPr>
          <p:cNvPr id="130054" name="Text Box 6">
            <a:extLst>
              <a:ext uri="{FF2B5EF4-FFF2-40B4-BE49-F238E27FC236}">
                <a16:creationId xmlns:a16="http://schemas.microsoft.com/office/drawing/2014/main" id="{80014A47-7415-2E43-85B2-E26AAA061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 Z = 3x</a:t>
            </a:r>
            <a:r>
              <a:rPr lang="en-US" altLang="zh-CN" sz="1800" baseline="-25000">
                <a:solidFill>
                  <a:schemeClr val="tx1"/>
                </a:solidFill>
              </a:rPr>
              <a:t>1 </a:t>
            </a:r>
            <a:r>
              <a:rPr lang="en-US" altLang="zh-CN" sz="1800">
                <a:solidFill>
                  <a:schemeClr val="tx1"/>
                </a:solidFill>
              </a:rPr>
              <a:t>+ 2 x</a:t>
            </a:r>
            <a:r>
              <a:rPr lang="en-US" altLang="zh-CN" sz="180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A332B041-259A-FA49-9BEA-C4585598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2D5E80A4-0625-9745-93FF-59981C979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648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目标函数</a:t>
            </a:r>
          </a:p>
        </p:txBody>
      </p:sp>
      <p:sp>
        <p:nvSpPr>
          <p:cNvPr id="130057" name="Text Box 9">
            <a:extLst>
              <a:ext uri="{FF2B5EF4-FFF2-40B4-BE49-F238E27FC236}">
                <a16:creationId xmlns:a16="http://schemas.microsoft.com/office/drawing/2014/main" id="{0CF77D74-1A41-0D4D-9661-D755CBE1B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59375"/>
            <a:ext cx="3124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 12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3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r>
              <a:rPr lang="en-US" altLang="zh-CN" sz="1800" dirty="0">
                <a:solidFill>
                  <a:schemeClr val="tx1"/>
                </a:solidFill>
              </a:rPr>
              <a:t>≥  4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2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3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r>
              <a:rPr lang="en-US" altLang="zh-CN" sz="1800" dirty="0">
                <a:solidFill>
                  <a:schemeClr val="tx1"/>
                </a:solidFill>
              </a:rPr>
              <a:t>≥  2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3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+   15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</a:t>
            </a:r>
            <a:r>
              <a:rPr lang="en-US" altLang="zh-CN" sz="1800" dirty="0">
                <a:solidFill>
                  <a:schemeClr val="tx1"/>
                </a:solidFill>
              </a:rPr>
              <a:t>≥ 5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  </a:t>
            </a:r>
            <a:r>
              <a:rPr lang="en-US" altLang="zh-CN" sz="1800" dirty="0">
                <a:solidFill>
                  <a:schemeClr val="tx1"/>
                </a:solidFill>
              </a:rPr>
              <a:t>+ 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</a:t>
            </a:r>
            <a:r>
              <a:rPr lang="en-US" altLang="zh-CN" sz="1800" dirty="0">
                <a:solidFill>
                  <a:schemeClr val="tx1"/>
                </a:solidFill>
              </a:rPr>
              <a:t>=  1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 </a:t>
            </a:r>
            <a:r>
              <a:rPr lang="en-US" altLang="zh-CN" sz="1800" dirty="0">
                <a:solidFill>
                  <a:schemeClr val="tx1"/>
                </a:solidFill>
              </a:rPr>
              <a:t>,     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      </a:t>
            </a:r>
            <a:r>
              <a:rPr lang="en-US" altLang="zh-CN" sz="1800" dirty="0">
                <a:solidFill>
                  <a:schemeClr val="tx1"/>
                </a:solidFill>
              </a:rPr>
              <a:t>≥  0</a:t>
            </a:r>
          </a:p>
        </p:txBody>
      </p:sp>
      <p:sp>
        <p:nvSpPr>
          <p:cNvPr id="130058" name="AutoShape 10">
            <a:extLst>
              <a:ext uri="{FF2B5EF4-FFF2-40B4-BE49-F238E27FC236}">
                <a16:creationId xmlns:a16="http://schemas.microsoft.com/office/drawing/2014/main" id="{FE00FD05-E8FB-3F4C-89BC-28937D91BA52}"/>
              </a:ext>
            </a:extLst>
          </p:cNvPr>
          <p:cNvSpPr>
            <a:spLocks/>
          </p:cNvSpPr>
          <p:nvPr/>
        </p:nvSpPr>
        <p:spPr bwMode="auto">
          <a:xfrm>
            <a:off x="2743200" y="5181600"/>
            <a:ext cx="228600" cy="1447800"/>
          </a:xfrm>
          <a:prstGeom prst="leftBrace">
            <a:avLst>
              <a:gd name="adj1" fmla="val 52778"/>
              <a:gd name="adj2" fmla="val 522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059" name="Text Box 11">
            <a:extLst>
              <a:ext uri="{FF2B5EF4-FFF2-40B4-BE49-F238E27FC236}">
                <a16:creationId xmlns:a16="http://schemas.microsoft.com/office/drawing/2014/main" id="{B43B8BC4-5A49-B04B-93E8-9C0AEB92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81600"/>
            <a:ext cx="1447800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zh-CN" altLang="en-US"/>
              <a:t>约束条件</a:t>
            </a:r>
          </a:p>
          <a:p>
            <a:pPr algn="ctr">
              <a:lnSpc>
                <a:spcPct val="60000"/>
              </a:lnSpc>
            </a:pPr>
            <a:r>
              <a:rPr lang="en-US" altLang="zh-CN"/>
              <a:t>S.t.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30062" name="Group 14">
            <a:extLst>
              <a:ext uri="{FF2B5EF4-FFF2-40B4-BE49-F238E27FC236}">
                <a16:creationId xmlns:a16="http://schemas.microsoft.com/office/drawing/2014/main" id="{BC249BCA-7281-0F41-9CC1-52E306572E3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8915400" cy="3200401"/>
            <a:chOff x="144" y="480"/>
            <a:chExt cx="5616" cy="2016"/>
          </a:xfrm>
        </p:grpSpPr>
        <p:pic>
          <p:nvPicPr>
            <p:cNvPr id="130052" name="Picture 4">
              <a:extLst>
                <a:ext uri="{FF2B5EF4-FFF2-40B4-BE49-F238E27FC236}">
                  <a16:creationId xmlns:a16="http://schemas.microsoft.com/office/drawing/2014/main" id="{51FF1763-62B6-D24F-90BD-7D7B422C5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" y="480"/>
              <a:ext cx="2416" cy="1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060" name="Text Box 12">
              <a:extLst>
                <a:ext uri="{FF2B5EF4-FFF2-40B4-BE49-F238E27FC236}">
                  <a16:creationId xmlns:a16="http://schemas.microsoft.com/office/drawing/2014/main" id="{9D9F213E-68BF-1F42-AE8E-2F487DD1D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537"/>
              <a:ext cx="3360" cy="1959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5000"/>
                </a:lnSpc>
                <a:spcBef>
                  <a:spcPct val="20000"/>
                </a:spcBef>
              </a:pPr>
              <a:r>
                <a: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某化工厂根据一项合同要为用户生产一种用 甲、乙两种原料混合配制而成的特殊产品，甲、乙两种原料都含有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三种化学成分，其含量（％）是：甲为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12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；乙为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15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。按合同规定，产品中三种化学成分的含量（％）不得低于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5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。甲、乙原料成本为每千克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宋体" panose="02010600030101010101" pitchFamily="2" charset="-122"/>
                </a:rPr>
                <a:t>元。厂方希望总成本达到最小，则应如何配制该产品</a:t>
              </a:r>
              <a:r>
                <a:rPr lang="zh-CN" altLang="en-US" sz="2200" dirty="0">
                  <a:solidFill>
                    <a:schemeClr val="tx1"/>
                  </a:solidFill>
                  <a:latin typeface="宋体" panose="02010600030101010101" pitchFamily="2" charset="-122"/>
                </a:rPr>
                <a:t>？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061" name="Text Box 13">
            <a:extLst>
              <a:ext uri="{FF2B5EF4-FFF2-40B4-BE49-F238E27FC236}">
                <a16:creationId xmlns:a16="http://schemas.microsoft.com/office/drawing/2014/main" id="{4DB9217B-F970-EA40-B029-841481F74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3962400"/>
            <a:ext cx="8242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82"/>
                    </a:gs>
                    <a:gs pos="13000">
                      <a:srgbClr val="0047FF"/>
                    </a:gs>
                    <a:gs pos="28000">
                      <a:srgbClr val="000082"/>
                    </a:gs>
                    <a:gs pos="42999">
                      <a:srgbClr val="0047FF"/>
                    </a:gs>
                    <a:gs pos="58000">
                      <a:srgbClr val="000082"/>
                    </a:gs>
                    <a:gs pos="72000">
                      <a:srgbClr val="0047FF"/>
                    </a:gs>
                    <a:gs pos="87000">
                      <a:srgbClr val="000082"/>
                    </a:gs>
                    <a:gs pos="100000">
                      <a:srgbClr val="0047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解：设每千克该产品用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千克甲原料和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千克乙原料配制而成，每千克产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品成本为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元，则，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这是配料平衡条件。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52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0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0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0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0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0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4" grpId="0" build="p" autoUpdateAnimBg="0"/>
      <p:bldP spid="130055" grpId="0" build="p" autoUpdateAnimBg="0"/>
      <p:bldP spid="130056" grpId="0" build="p" autoUpdateAnimBg="0"/>
      <p:bldP spid="130057" grpId="0" build="p" autoUpdateAnimBg="0"/>
      <p:bldP spid="130059" grpId="0" build="p" autoUpdateAnimBg="0"/>
      <p:bldP spid="13006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7B7BF2D-EA96-C944-A2F7-16E1A834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8E13-1BA6-DA46-B67C-0265AB355AD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E498ECE-D37A-B647-998B-B108870C5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典例</a:t>
            </a:r>
            <a:r>
              <a:rPr lang="en-US" altLang="zh-CN">
                <a:solidFill>
                  <a:srgbClr val="FF0000"/>
                </a:solidFill>
              </a:rPr>
              <a:t>4----</a:t>
            </a:r>
            <a:r>
              <a:rPr lang="zh-CN" altLang="en-US">
                <a:solidFill>
                  <a:srgbClr val="FF0000"/>
                </a:solidFill>
              </a:rPr>
              <a:t>食谱问题</a:t>
            </a:r>
            <a:endParaRPr lang="zh-CN" alt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F983270-7FA7-5444-9BE8-3AF10C133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2514600" cy="1752600"/>
          </a:xfrm>
          <a:solidFill>
            <a:srgbClr val="66FFFF"/>
          </a:solidFill>
        </p:spPr>
        <p:txBody>
          <a:bodyPr/>
          <a:lstStyle/>
          <a:p>
            <a:pPr>
              <a:buFontTx/>
              <a:buNone/>
            </a:pPr>
            <a:r>
              <a:rPr lang="en-US" altLang="zh-CN" sz="2800"/>
              <a:t>[</a:t>
            </a:r>
            <a:r>
              <a:rPr lang="zh-CN" altLang="en-US" sz="2800"/>
              <a:t>例</a:t>
            </a:r>
            <a:r>
              <a:rPr lang="en-US" altLang="zh-CN" sz="2800"/>
              <a:t>4]</a:t>
            </a:r>
            <a:r>
              <a:rPr lang="zh-CN" altLang="en-US" sz="2400"/>
              <a:t>问在满足营养的条件下</a:t>
            </a:r>
            <a:r>
              <a:rPr lang="en-US" altLang="zh-CN" sz="2400"/>
              <a:t>,</a:t>
            </a:r>
            <a:r>
              <a:rPr lang="zh-CN" altLang="en-US" sz="2400"/>
              <a:t>如何安排食谱最有利</a:t>
            </a:r>
            <a:r>
              <a:rPr lang="en-US" altLang="zh-CN" sz="2400"/>
              <a:t>?</a:t>
            </a:r>
          </a:p>
        </p:txBody>
      </p:sp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459DC4B0-5BE0-4941-9E3A-5EC901AA7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1295400"/>
          <a:ext cx="64135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文档" r:id="rId3" imgW="33718500" imgH="10312400" progId="Word.Document.8">
                  <p:embed/>
                </p:oleObj>
              </mc:Choice>
              <mc:Fallback>
                <p:oleObj name="文档" r:id="rId3" imgW="33718500" imgH="10312400" progId="Word.Document.8">
                  <p:embed/>
                  <p:pic>
                    <p:nvPicPr>
                      <p:cNvPr id="82951" name="Object 7">
                        <a:extLst>
                          <a:ext uri="{FF2B5EF4-FFF2-40B4-BE49-F238E27FC236}">
                            <a16:creationId xmlns:a16="http://schemas.microsoft.com/office/drawing/2014/main" id="{459DC4B0-5BE0-4941-9E3A-5EC901AA7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295400"/>
                        <a:ext cx="6413500" cy="21336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>
            <a:extLst>
              <a:ext uri="{FF2B5EF4-FFF2-40B4-BE49-F238E27FC236}">
                <a16:creationId xmlns:a16="http://schemas.microsoft.com/office/drawing/2014/main" id="{52A4ADF0-DA2B-164A-9722-F20412D5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65525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</a:rPr>
              <a:t>解：设每人每周食用大米、白菜、鸡蛋、猪肉的数量分别为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、 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zh-CN" altLang="en-US" sz="2000" baseline="-25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zh-CN" altLang="en-US" sz="2000" baseline="-25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960" name="Text Box 16">
            <a:extLst>
              <a:ext uri="{FF2B5EF4-FFF2-40B4-BE49-F238E27FC236}">
                <a16:creationId xmlns:a16="http://schemas.microsoft.com/office/drawing/2014/main" id="{A1D6926D-BD4E-5A41-B7CB-13C1D569B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75125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Z=C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C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C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C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2962" name="Text Box 18">
            <a:extLst>
              <a:ext uri="{FF2B5EF4-FFF2-40B4-BE49-F238E27FC236}">
                <a16:creationId xmlns:a16="http://schemas.microsoft.com/office/drawing/2014/main" id="{9F986BD9-9C8B-EE4A-88DB-8C3DF0427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75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82965" name="Text Box 21">
            <a:extLst>
              <a:ext uri="{FF2B5EF4-FFF2-40B4-BE49-F238E27FC236}">
                <a16:creationId xmlns:a16="http://schemas.microsoft.com/office/drawing/2014/main" id="{0DFB0DD1-C85C-0D41-80EF-3741B6E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632325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11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12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13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14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                    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endParaRPr lang="en-US" altLang="zh-CN" sz="2000">
              <a:solidFill>
                <a:schemeClr val="tx1"/>
              </a:solidFill>
            </a:endParaRPr>
          </a:p>
        </p:txBody>
      </p:sp>
      <p:sp>
        <p:nvSpPr>
          <p:cNvPr id="82966" name="Text Box 22">
            <a:extLst>
              <a:ext uri="{FF2B5EF4-FFF2-40B4-BE49-F238E27FC236}">
                <a16:creationId xmlns:a16="http://schemas.microsoft.com/office/drawing/2014/main" id="{5B8246A4-CE22-8140-BD59-4836D9E1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6323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82970" name="Text Box 26">
            <a:extLst>
              <a:ext uri="{FF2B5EF4-FFF2-40B4-BE49-F238E27FC236}">
                <a16:creationId xmlns:a16="http://schemas.microsoft.com/office/drawing/2014/main" id="{5E776756-808F-884A-8BCB-A44AC7E6C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0101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2971" name="Text Box 27">
            <a:extLst>
              <a:ext uri="{FF2B5EF4-FFF2-40B4-BE49-F238E27FC236}">
                <a16:creationId xmlns:a16="http://schemas.microsoft.com/office/drawing/2014/main" id="{8CA5CC8B-A324-9B42-B7FB-E12EFE4CF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629150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2972" name="Text Box 28">
            <a:extLst>
              <a:ext uri="{FF2B5EF4-FFF2-40B4-BE49-F238E27FC236}">
                <a16:creationId xmlns:a16="http://schemas.microsoft.com/office/drawing/2014/main" id="{907EAC7E-EC58-CC48-9481-64AC3628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089525"/>
            <a:ext cx="4572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21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22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23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24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       </a:t>
            </a:r>
            <a:r>
              <a:rPr lang="en-US" altLang="zh-CN" sz="2000">
                <a:solidFill>
                  <a:schemeClr val="tx1"/>
                </a:solidFill>
              </a:rPr>
              <a:t> =  </a:t>
            </a:r>
            <a:r>
              <a:rPr lang="en-US" altLang="zh-CN" sz="2000" baseline="-25000">
                <a:solidFill>
                  <a:schemeClr val="tx1"/>
                </a:solidFill>
              </a:rPr>
              <a:t>      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31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32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33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34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       </a:t>
            </a:r>
            <a:r>
              <a:rPr lang="en-US" altLang="zh-CN" sz="2000">
                <a:solidFill>
                  <a:schemeClr val="tx1"/>
                </a:solidFill>
              </a:rPr>
              <a:t> =  </a:t>
            </a:r>
            <a:r>
              <a:rPr lang="en-US" altLang="zh-CN" sz="2000" baseline="-25000">
                <a:solidFill>
                  <a:schemeClr val="tx1"/>
                </a:solidFill>
              </a:rPr>
              <a:t>      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, x</a:t>
            </a:r>
            <a:r>
              <a:rPr lang="en-US" altLang="zh-CN" sz="2000" baseline="-25000">
                <a:solidFill>
                  <a:schemeClr val="tx1"/>
                </a:solidFill>
              </a:rPr>
              <a:t>2  </a:t>
            </a:r>
            <a:r>
              <a:rPr lang="en-US" altLang="zh-CN" sz="2000">
                <a:solidFill>
                  <a:schemeClr val="tx1"/>
                </a:solidFill>
              </a:rPr>
              <a:t>,  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  ,</a:t>
            </a:r>
            <a:r>
              <a:rPr lang="en-US" altLang="zh-CN" sz="2000" baseline="-25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</a:t>
            </a:r>
            <a:r>
              <a:rPr lang="en-US" altLang="zh-CN" sz="1800">
                <a:solidFill>
                  <a:schemeClr val="tx1"/>
                </a:solidFill>
              </a:rPr>
              <a:t>≥0</a:t>
            </a:r>
          </a:p>
        </p:txBody>
      </p:sp>
      <p:sp>
        <p:nvSpPr>
          <p:cNvPr id="82973" name="AutoShape 29">
            <a:extLst>
              <a:ext uri="{FF2B5EF4-FFF2-40B4-BE49-F238E27FC236}">
                <a16:creationId xmlns:a16="http://schemas.microsoft.com/office/drawing/2014/main" id="{22FD0EA3-D1A0-F24E-BEAC-BD8AADAF5D63}"/>
              </a:ext>
            </a:extLst>
          </p:cNvPr>
          <p:cNvSpPr>
            <a:spLocks/>
          </p:cNvSpPr>
          <p:nvPr/>
        </p:nvSpPr>
        <p:spPr bwMode="auto">
          <a:xfrm>
            <a:off x="2133600" y="4784725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7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82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 build="p" autoUpdateAnimBg="0"/>
      <p:bldP spid="82960" grpId="0" build="p" autoUpdateAnimBg="0"/>
      <p:bldP spid="82962" grpId="0" build="p" autoUpdateAnimBg="0"/>
      <p:bldP spid="82965" grpId="0" build="p" autoUpdateAnimBg="0"/>
      <p:bldP spid="82966" grpId="0" build="p" autoUpdateAnimBg="0"/>
      <p:bldP spid="8297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55594D7-D110-4043-84AC-575E923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A3AB-D0C7-5245-856F-5AB34E74D94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912F60A2-6F25-694F-B20F-269E99CCF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822325"/>
          </a:xfrm>
        </p:spPr>
        <p:txBody>
          <a:bodyPr/>
          <a:lstStyle/>
          <a:p>
            <a:pPr algn="l">
              <a:buFontTx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</a:rPr>
              <a:t>食谱问题的拓展</a:t>
            </a:r>
            <a:endParaRPr lang="zh-CN" altLang="en-US" dirty="0"/>
          </a:p>
        </p:txBody>
      </p:sp>
      <p:grpSp>
        <p:nvGrpSpPr>
          <p:cNvPr id="83989" name="Group 21">
            <a:extLst>
              <a:ext uri="{FF2B5EF4-FFF2-40B4-BE49-F238E27FC236}">
                <a16:creationId xmlns:a16="http://schemas.microsoft.com/office/drawing/2014/main" id="{AE8AD45B-B137-924F-89E2-43712EA21FA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43000"/>
            <a:ext cx="8610600" cy="2247900"/>
            <a:chOff x="192" y="720"/>
            <a:chExt cx="5424" cy="1416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E2CB39D-9910-A34B-91A8-96B48FECA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720"/>
            <a:ext cx="4032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3" name="文档" r:id="rId3" imgW="34950400" imgH="14668500" progId="Word.Document.8">
                    <p:embed/>
                  </p:oleObj>
                </mc:Choice>
                <mc:Fallback>
                  <p:oleObj name="文档" r:id="rId3" imgW="34950400" imgH="14668500" progId="Word.Document.8">
                    <p:embed/>
                    <p:pic>
                      <p:nvPicPr>
                        <p:cNvPr id="83972" name="Object 4">
                          <a:extLst>
                            <a:ext uri="{FF2B5EF4-FFF2-40B4-BE49-F238E27FC236}">
                              <a16:creationId xmlns:a16="http://schemas.microsoft.com/office/drawing/2014/main" id="{5E2CB39D-9910-A34B-91A8-96B48FECA7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720"/>
                          <a:ext cx="4032" cy="141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2824800E-4014-9242-A0DE-41F4EABD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12"/>
              <a:ext cx="1248" cy="97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问在满足营养的条件下</a:t>
              </a:r>
              <a:r>
                <a:rPr lang="en-US" altLang="zh-CN">
                  <a:solidFill>
                    <a:schemeClr val="tx1"/>
                  </a:solidFill>
                </a:rPr>
                <a:t>,</a:t>
              </a:r>
              <a:r>
                <a:rPr lang="zh-CN" altLang="en-US">
                  <a:solidFill>
                    <a:schemeClr val="tx1"/>
                  </a:solidFill>
                </a:rPr>
                <a:t>如何安排食谱最有利</a:t>
              </a:r>
              <a:r>
                <a:rPr lang="en-US" altLang="zh-CN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83975" name="Text Box 7">
            <a:extLst>
              <a:ext uri="{FF2B5EF4-FFF2-40B4-BE49-F238E27FC236}">
                <a16:creationId xmlns:a16="http://schemas.microsoft.com/office/drawing/2014/main" id="{28AE1407-51FE-7845-9247-73458166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4290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Z=C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+ 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+ 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+ C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>
                <a:solidFill>
                  <a:schemeClr val="tx1"/>
                </a:solidFill>
              </a:rPr>
              <a:t>4  </a:t>
            </a:r>
            <a:r>
              <a:rPr lang="en-US" altLang="zh-CN" sz="2000" dirty="0">
                <a:solidFill>
                  <a:schemeClr val="tx1"/>
                </a:solidFill>
              </a:rPr>
              <a:t>+  ...     + </a:t>
            </a:r>
            <a:r>
              <a:rPr lang="en-US" altLang="zh-CN" sz="2000" dirty="0" err="1">
                <a:solidFill>
                  <a:schemeClr val="tx1"/>
                </a:solidFill>
              </a:rPr>
              <a:t>C</a:t>
            </a:r>
            <a:r>
              <a:rPr lang="en-US" altLang="zh-CN" sz="2000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</a:rPr>
              <a:t>x</a:t>
            </a:r>
            <a:r>
              <a:rPr lang="en-US" altLang="zh-CN" sz="2000" baseline="-25000" dirty="0" err="1">
                <a:solidFill>
                  <a:schemeClr val="tx1"/>
                </a:solidFill>
              </a:rPr>
              <a:t>n</a:t>
            </a:r>
            <a:endParaRPr lang="en-US" altLang="zh-CN" sz="2000" baseline="-25000" dirty="0">
              <a:solidFill>
                <a:schemeClr val="tx1"/>
              </a:solidFill>
            </a:endParaRP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DD7AC417-16F8-B84B-BD64-DE86ED4B4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83977" name="Text Box 9">
            <a:extLst>
              <a:ext uri="{FF2B5EF4-FFF2-40B4-BE49-F238E27FC236}">
                <a16:creationId xmlns:a16="http://schemas.microsoft.com/office/drawing/2014/main" id="{49DCD1D1-11A1-0B43-BC7F-64372B73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11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12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13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14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</a:t>
            </a:r>
            <a:r>
              <a:rPr lang="en-US" altLang="zh-CN" sz="2000">
                <a:solidFill>
                  <a:schemeClr val="tx1"/>
                </a:solidFill>
              </a:rPr>
              <a:t>+…..+ a</a:t>
            </a:r>
            <a:r>
              <a:rPr lang="en-US" altLang="zh-CN" sz="2000" baseline="-25000">
                <a:solidFill>
                  <a:schemeClr val="tx1"/>
                </a:solidFill>
              </a:rPr>
              <a:t>1n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n  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baseline="-25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A87A8B77-221D-9C4B-BBBD-7F98BF066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7974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3980" name="Text Box 12">
            <a:extLst>
              <a:ext uri="{FF2B5EF4-FFF2-40B4-BE49-F238E27FC236}">
                <a16:creationId xmlns:a16="http://schemas.microsoft.com/office/drawing/2014/main" id="{78701E47-9505-CA41-82A8-09AADD689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44164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endParaRPr lang="zh-CN" altLang="zh-CN" sz="2000">
              <a:solidFill>
                <a:schemeClr val="tx1"/>
              </a:solidFill>
            </a:endParaRPr>
          </a:p>
        </p:txBody>
      </p:sp>
      <p:sp>
        <p:nvSpPr>
          <p:cNvPr id="83981" name="Text Box 13">
            <a:extLst>
              <a:ext uri="{FF2B5EF4-FFF2-40B4-BE49-F238E27FC236}">
                <a16:creationId xmlns:a16="http://schemas.microsoft.com/office/drawing/2014/main" id="{9FBD5308-EE29-A64B-B5BD-BC54848A2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5410200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21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22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23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24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</a:t>
            </a:r>
            <a:r>
              <a:rPr lang="en-US" altLang="zh-CN" sz="2000">
                <a:solidFill>
                  <a:schemeClr val="tx1"/>
                </a:solidFill>
              </a:rPr>
              <a:t>+…..+ a</a:t>
            </a:r>
            <a:r>
              <a:rPr lang="en-US" altLang="zh-CN" sz="2000" baseline="-25000">
                <a:solidFill>
                  <a:schemeClr val="tx1"/>
                </a:solidFill>
              </a:rPr>
              <a:t>2n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=  </a:t>
            </a:r>
            <a:r>
              <a:rPr lang="en-US" altLang="zh-CN" sz="2000" baseline="-25000">
                <a:solidFill>
                  <a:schemeClr val="tx1"/>
                </a:solidFill>
              </a:rPr>
              <a:t>  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31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32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33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34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</a:t>
            </a:r>
            <a:r>
              <a:rPr lang="en-US" altLang="zh-CN" sz="2000">
                <a:solidFill>
                  <a:schemeClr val="tx1"/>
                </a:solidFill>
              </a:rPr>
              <a:t>+…..+ a</a:t>
            </a:r>
            <a:r>
              <a:rPr lang="en-US" altLang="zh-CN" sz="2000" baseline="-25000">
                <a:solidFill>
                  <a:schemeClr val="tx1"/>
                </a:solidFill>
              </a:rPr>
              <a:t>3n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baseline="-25000">
                <a:solidFill>
                  <a:schemeClr val="tx1"/>
                </a:solidFill>
              </a:rPr>
              <a:t>     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</a:p>
          <a:p>
            <a:pPr>
              <a:spcBef>
                <a:spcPct val="0"/>
              </a:spcBef>
            </a:pPr>
            <a:endParaRPr lang="en-US" altLang="zh-CN" sz="2000" baseline="-250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endParaRPr lang="en-US" altLang="zh-CN" sz="2000" baseline="-25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a</a:t>
            </a:r>
            <a:r>
              <a:rPr lang="en-US" altLang="zh-CN" sz="2000" baseline="-25000">
                <a:solidFill>
                  <a:schemeClr val="tx1"/>
                </a:solidFill>
              </a:rPr>
              <a:t>m1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m2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2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m3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+ a</a:t>
            </a:r>
            <a:r>
              <a:rPr lang="en-US" altLang="zh-CN" sz="2000" baseline="-25000">
                <a:solidFill>
                  <a:schemeClr val="tx1"/>
                </a:solidFill>
              </a:rPr>
              <a:t>m4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4 </a:t>
            </a:r>
            <a:r>
              <a:rPr lang="en-US" altLang="zh-CN" sz="2000">
                <a:solidFill>
                  <a:schemeClr val="tx1"/>
                </a:solidFill>
              </a:rPr>
              <a:t>+…..+ a</a:t>
            </a:r>
            <a:r>
              <a:rPr lang="en-US" altLang="zh-CN" sz="2000" baseline="-25000">
                <a:solidFill>
                  <a:schemeClr val="tx1"/>
                </a:solidFill>
              </a:rPr>
              <a:t>mn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n</a:t>
            </a:r>
            <a:r>
              <a:rPr lang="en-US" altLang="zh-CN" sz="2000">
                <a:solidFill>
                  <a:schemeClr val="tx1"/>
                </a:solidFill>
              </a:rPr>
              <a:t> = </a:t>
            </a:r>
            <a:r>
              <a:rPr lang="en-US" altLang="zh-CN" sz="2000" baseline="-25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chemeClr val="tx1"/>
                </a:solidFill>
              </a:rPr>
              <a:t>b</a:t>
            </a:r>
            <a:r>
              <a:rPr lang="en-US" altLang="zh-CN" sz="2000" baseline="-25000">
                <a:solidFill>
                  <a:schemeClr val="tx1"/>
                </a:solidFill>
              </a:rPr>
              <a:t>m</a:t>
            </a:r>
          </a:p>
          <a:p>
            <a:pPr>
              <a:spcBef>
                <a:spcPct val="0"/>
              </a:spcBef>
            </a:pPr>
            <a:endParaRPr lang="en-US" altLang="zh-CN" sz="2000" baseline="-250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1</a:t>
            </a:r>
            <a:r>
              <a:rPr lang="en-US" altLang="zh-CN" sz="2000">
                <a:solidFill>
                  <a:schemeClr val="tx1"/>
                </a:solidFill>
              </a:rPr>
              <a:t>, x</a:t>
            </a:r>
            <a:r>
              <a:rPr lang="en-US" altLang="zh-CN" sz="2000" baseline="-25000">
                <a:solidFill>
                  <a:schemeClr val="tx1"/>
                </a:solidFill>
              </a:rPr>
              <a:t>2  </a:t>
            </a:r>
            <a:r>
              <a:rPr lang="en-US" altLang="zh-CN" sz="2000">
                <a:solidFill>
                  <a:schemeClr val="tx1"/>
                </a:solidFill>
              </a:rPr>
              <a:t>,  x</a:t>
            </a:r>
            <a:r>
              <a:rPr lang="en-US" altLang="zh-CN" sz="2000" baseline="-25000">
                <a:solidFill>
                  <a:schemeClr val="tx1"/>
                </a:solidFill>
              </a:rPr>
              <a:t>3</a:t>
            </a:r>
            <a:r>
              <a:rPr lang="en-US" altLang="zh-CN" sz="2000">
                <a:solidFill>
                  <a:schemeClr val="tx1"/>
                </a:solidFill>
              </a:rPr>
              <a:t>  ,  ...</a:t>
            </a:r>
            <a:r>
              <a:rPr lang="en-US" altLang="zh-CN" sz="2000" baseline="-25000">
                <a:solidFill>
                  <a:schemeClr val="tx1"/>
                </a:solidFill>
              </a:rPr>
              <a:t>  </a:t>
            </a:r>
            <a:r>
              <a:rPr lang="en-US" altLang="zh-CN" sz="2000">
                <a:solidFill>
                  <a:schemeClr val="tx1"/>
                </a:solidFill>
              </a:rPr>
              <a:t>x</a:t>
            </a:r>
            <a:r>
              <a:rPr lang="en-US" altLang="zh-CN" sz="2000" baseline="-25000">
                <a:solidFill>
                  <a:schemeClr val="tx1"/>
                </a:solidFill>
              </a:rPr>
              <a:t>n </a:t>
            </a:r>
            <a:r>
              <a:rPr lang="en-US" altLang="zh-CN" sz="1800">
                <a:solidFill>
                  <a:schemeClr val="tx1"/>
                </a:solidFill>
              </a:rPr>
              <a:t>≥0</a:t>
            </a:r>
          </a:p>
        </p:txBody>
      </p:sp>
      <p:sp>
        <p:nvSpPr>
          <p:cNvPr id="83982" name="AutoShape 14">
            <a:extLst>
              <a:ext uri="{FF2B5EF4-FFF2-40B4-BE49-F238E27FC236}">
                <a16:creationId xmlns:a16="http://schemas.microsoft.com/office/drawing/2014/main" id="{E00F774E-C37D-A640-80C9-E7326FCAF88A}"/>
              </a:ext>
            </a:extLst>
          </p:cNvPr>
          <p:cNvSpPr>
            <a:spLocks/>
          </p:cNvSpPr>
          <p:nvPr/>
        </p:nvSpPr>
        <p:spPr bwMode="auto">
          <a:xfrm>
            <a:off x="2362200" y="4114800"/>
            <a:ext cx="304800" cy="24384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F4AC9CCC-0C4F-3948-BA79-D80B7307C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81600"/>
            <a:ext cx="45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∶</a:t>
            </a: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D7794489-C8B6-1F4B-B6AA-4CC12886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11" y="3888823"/>
            <a:ext cx="473075" cy="1323439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/>
              <a:t>数学模型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build="p" autoUpdateAnimBg="0"/>
      <p:bldP spid="83976" grpId="0" build="p" autoUpdateAnimBg="0"/>
      <p:bldP spid="83977" grpId="0" build="p" autoUpdateAnimBg="0"/>
      <p:bldP spid="83981" grpId="0" build="p" autoUpdateAnimBg="0"/>
      <p:bldP spid="8398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35CC882C-47A3-7B4D-876E-7D61AA87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CE00-CA1F-2E4C-ACE8-EE6222BCB10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C88F547-1495-B747-A171-3A04262D6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259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一般形式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目标函数：         </a:t>
            </a:r>
            <a:r>
              <a:rPr lang="en-US" altLang="zh-CN" sz="2000" dirty="0">
                <a:solidFill>
                  <a:srgbClr val="FF0000"/>
                </a:solidFill>
              </a:rPr>
              <a:t>Max </a:t>
            </a:r>
            <a:r>
              <a:rPr lang="zh-CN" altLang="en-US" sz="2000" dirty="0">
                <a:solidFill>
                  <a:srgbClr val="FF0000"/>
                </a:solidFill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</a:rPr>
              <a:t>Min</a:t>
            </a:r>
            <a:r>
              <a:rPr lang="zh-CN" altLang="en-US" sz="2000" dirty="0">
                <a:solidFill>
                  <a:srgbClr val="FF0000"/>
                </a:solidFill>
              </a:rPr>
              <a:t>）   </a:t>
            </a:r>
            <a:r>
              <a:rPr lang="en-US" altLang="zh-CN" sz="2000" dirty="0">
                <a:solidFill>
                  <a:srgbClr val="FF0000"/>
                </a:solidFill>
              </a:rPr>
              <a:t>z = c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</a:rPr>
              <a:t>+ c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</a:rPr>
              <a:t>+ … + </a:t>
            </a:r>
            <a:r>
              <a:rPr lang="en-US" altLang="zh-CN" sz="2000" dirty="0" err="1">
                <a:solidFill>
                  <a:srgbClr val="FF0000"/>
                </a:solidFill>
              </a:rPr>
              <a:t>c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约束条件：   </a:t>
            </a:r>
            <a:r>
              <a:rPr lang="en-US" altLang="zh-CN" sz="2000" dirty="0" err="1">
                <a:solidFill>
                  <a:srgbClr val="FF0000"/>
                </a:solidFill>
              </a:rPr>
              <a:t>s.t.</a:t>
            </a:r>
            <a:r>
              <a:rPr lang="en-US" altLang="zh-CN" sz="2000" dirty="0">
                <a:solidFill>
                  <a:srgbClr val="FF0000"/>
                </a:solidFill>
              </a:rPr>
              <a:t>        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11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</a:rPr>
              <a:t>+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12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</a:rPr>
              <a:t>+ … +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≤ </a:t>
            </a:r>
            <a:r>
              <a:rPr lang="zh-CN" altLang="en-US" sz="2000" dirty="0">
                <a:solidFill>
                  <a:srgbClr val="FF0000"/>
                </a:solidFill>
              </a:rPr>
              <a:t>（ </a:t>
            </a:r>
            <a:r>
              <a:rPr lang="en-US" altLang="zh-CN" sz="2000" dirty="0">
                <a:solidFill>
                  <a:srgbClr val="FF0000"/>
                </a:solidFill>
              </a:rPr>
              <a:t>=, ≥ 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21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</a:rPr>
              <a:t>+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22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</a:rPr>
              <a:t>+ … +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≤ </a:t>
            </a:r>
            <a:r>
              <a:rPr lang="zh-CN" altLang="en-US" sz="2000" dirty="0">
                <a:solidFill>
                  <a:srgbClr val="FF0000"/>
                </a:solidFill>
              </a:rPr>
              <a:t>（ </a:t>
            </a:r>
            <a:r>
              <a:rPr lang="en-US" altLang="zh-CN" sz="2000" dirty="0">
                <a:solidFill>
                  <a:srgbClr val="FF0000"/>
                </a:solidFill>
              </a:rPr>
              <a:t>=, ≥ 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 ……         ……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m1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</a:rPr>
              <a:t>+ </a:t>
            </a:r>
            <a:r>
              <a:rPr lang="en-US" altLang="zh-CN" sz="2000" i="1" dirty="0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m2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 </a:t>
            </a:r>
            <a:r>
              <a:rPr lang="en-US" altLang="zh-CN" sz="2000" dirty="0">
                <a:solidFill>
                  <a:srgbClr val="FF0000"/>
                </a:solidFill>
              </a:rPr>
              <a:t>+ … + </a:t>
            </a:r>
            <a:r>
              <a:rPr lang="en-US" altLang="zh-CN" sz="2000" i="1" dirty="0" err="1">
                <a:solidFill>
                  <a:srgbClr val="FF00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mn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≤ </a:t>
            </a:r>
            <a:r>
              <a:rPr lang="zh-CN" altLang="en-US" sz="2000" dirty="0">
                <a:solidFill>
                  <a:srgbClr val="FF0000"/>
                </a:solidFill>
              </a:rPr>
              <a:t>（ </a:t>
            </a:r>
            <a:r>
              <a:rPr lang="en-US" altLang="zh-CN" sz="2000" dirty="0">
                <a:solidFill>
                  <a:srgbClr val="FF0000"/>
                </a:solidFill>
              </a:rPr>
              <a:t>=, ≥ 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m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               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 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… 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 err="1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000" dirty="0">
                <a:solidFill>
                  <a:srgbClr val="FF0000"/>
                </a:solidFill>
              </a:rPr>
              <a:t>  ≥ 0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BD42977E-16D2-C04C-9662-EBCAC969F2FF}"/>
              </a:ext>
            </a:extLst>
          </p:cNvPr>
          <p:cNvSpPr>
            <a:spLocks/>
          </p:cNvSpPr>
          <p:nvPr/>
        </p:nvSpPr>
        <p:spPr bwMode="auto">
          <a:xfrm>
            <a:off x="2209800" y="22860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C213013B-F3D1-9A4A-993E-1D851385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556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zh-CN" sz="2000">
              <a:solidFill>
                <a:schemeClr val="tx1"/>
              </a:solidFill>
            </a:endParaRPr>
          </a:p>
        </p:txBody>
      </p:sp>
      <p:grpSp>
        <p:nvGrpSpPr>
          <p:cNvPr id="21516" name="Group 12">
            <a:extLst>
              <a:ext uri="{FF2B5EF4-FFF2-40B4-BE49-F238E27FC236}">
                <a16:creationId xmlns:a16="http://schemas.microsoft.com/office/drawing/2014/main" id="{CC12197E-9255-E34A-B958-EBBF801C346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14800"/>
            <a:ext cx="8077200" cy="2062163"/>
            <a:chOff x="192" y="2592"/>
            <a:chExt cx="5088" cy="1299"/>
          </a:xfrm>
        </p:grpSpPr>
        <p:sp>
          <p:nvSpPr>
            <p:cNvPr id="21511" name="Text Box 7">
              <a:extLst>
                <a:ext uri="{FF2B5EF4-FFF2-40B4-BE49-F238E27FC236}">
                  <a16:creationId xmlns:a16="http://schemas.microsoft.com/office/drawing/2014/main" id="{B78513E8-C33B-F248-98B4-F95C75524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592"/>
              <a:ext cx="5088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zh-CN" altLang="en-US" b="1" dirty="0">
                  <a:solidFill>
                    <a:schemeClr val="tx1"/>
                  </a:solidFill>
                </a:rPr>
                <a:t>简写形式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目标函数：    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Max </a:t>
              </a:r>
              <a:r>
                <a:rPr lang="zh-CN" altLang="en-US" sz="1800" dirty="0">
                  <a:solidFill>
                    <a:schemeClr val="tx1"/>
                  </a:solidFill>
                </a:rPr>
                <a:t>（</a:t>
              </a:r>
              <a:r>
                <a:rPr lang="en-US" altLang="zh-CN" sz="1800" dirty="0">
                  <a:solidFill>
                    <a:schemeClr val="tx1"/>
                  </a:solidFill>
                </a:rPr>
                <a:t>Min</a:t>
              </a:r>
              <a:r>
                <a:rPr lang="zh-CN" altLang="en-US" sz="1800" dirty="0">
                  <a:solidFill>
                    <a:schemeClr val="tx1"/>
                  </a:solidFill>
                </a:rPr>
                <a:t>）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z =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endParaRPr lang="en-US" altLang="zh-CN" sz="1800" dirty="0">
                <a:solidFill>
                  <a:schemeClr val="tx1"/>
                </a:solidFill>
              </a:endParaRPr>
            </a:p>
            <a:p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</a:rPr>
                <a:t>约束条件：  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s.t.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   </a:t>
              </a:r>
              <a:r>
                <a:rPr lang="en-US" altLang="zh-CN" sz="1800" i="1" dirty="0">
                  <a:solidFill>
                    <a:schemeClr val="tx1"/>
                  </a:solidFill>
                </a:rPr>
                <a:t>          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            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≤ </a:t>
              </a:r>
              <a:r>
                <a:rPr lang="zh-CN" altLang="en-US" sz="1800" dirty="0">
                  <a:solidFill>
                    <a:schemeClr val="tx1"/>
                  </a:solidFill>
                </a:rPr>
                <a:t>（ </a:t>
              </a:r>
              <a:r>
                <a:rPr lang="en-US" altLang="zh-CN" sz="1800" dirty="0">
                  <a:solidFill>
                    <a:schemeClr val="tx1"/>
                  </a:solidFill>
                </a:rPr>
                <a:t>=, ≥ </a:t>
              </a:r>
              <a:r>
                <a:rPr lang="zh-CN" altLang="en-US" dirty="0">
                  <a:solidFill>
                    <a:schemeClr val="tx1"/>
                  </a:solidFill>
                </a:rPr>
                <a:t>）</a:t>
              </a:r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i  </a:t>
              </a:r>
              <a:r>
                <a:rPr lang="en-US" altLang="zh-CN" dirty="0">
                  <a:solidFill>
                    <a:schemeClr val="tx1"/>
                  </a:solidFill>
                </a:rPr>
                <a:t>,        </a:t>
              </a:r>
              <a:r>
                <a:rPr lang="en-US" altLang="zh-CN" dirty="0" err="1">
                  <a:solidFill>
                    <a:schemeClr val="tx1"/>
                  </a:solidFill>
                </a:rPr>
                <a:t>i</a:t>
              </a:r>
              <a:r>
                <a:rPr lang="en-US" altLang="zh-CN" dirty="0">
                  <a:solidFill>
                    <a:schemeClr val="tx1"/>
                  </a:solidFill>
                </a:rPr>
                <a:t>=1,2,….. m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    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                                        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x</a:t>
              </a:r>
              <a:r>
                <a:rPr lang="en-US" altLang="zh-CN" sz="1800" baseline="-25000" dirty="0" err="1">
                  <a:solidFill>
                    <a:schemeClr val="tx1"/>
                  </a:solidFill>
                </a:rPr>
                <a:t>j</a:t>
              </a:r>
              <a:r>
                <a:rPr lang="en-US" altLang="zh-CN" sz="1800" dirty="0">
                  <a:solidFill>
                    <a:schemeClr val="tx1"/>
                  </a:solidFill>
                </a:rPr>
                <a:t>  ≥ 0  ,                j=1 , 2 , ….  n </a:t>
              </a:r>
              <a:r>
                <a:rPr lang="zh-CN" altLang="en-US" sz="1800" dirty="0">
                  <a:solidFill>
                    <a:schemeClr val="tx1"/>
                  </a:solidFill>
                </a:rPr>
                <a:t>  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1513" name="Object 9">
              <a:extLst>
                <a:ext uri="{FF2B5EF4-FFF2-40B4-BE49-F238E27FC236}">
                  <a16:creationId xmlns:a16="http://schemas.microsoft.com/office/drawing/2014/main" id="{1CDB6E56-A570-7343-913D-252F6AABC9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060388"/>
                </p:ext>
              </p:extLst>
            </p:nvPr>
          </p:nvGraphicFramePr>
          <p:xfrm>
            <a:off x="2479" y="2688"/>
            <a:ext cx="80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9" name="公式" r:id="rId3" imgW="12877800" imgH="10236200" progId="Equation.3">
                    <p:embed/>
                  </p:oleObj>
                </mc:Choice>
                <mc:Fallback>
                  <p:oleObj name="公式" r:id="rId3" imgW="12877800" imgH="10236200" progId="Equation.3">
                    <p:embed/>
                    <p:pic>
                      <p:nvPicPr>
                        <p:cNvPr id="21513" name="Object 9">
                          <a:extLst>
                            <a:ext uri="{FF2B5EF4-FFF2-40B4-BE49-F238E27FC236}">
                              <a16:creationId xmlns:a16="http://schemas.microsoft.com/office/drawing/2014/main" id="{1CDB6E56-A570-7343-913D-252F6AABC9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688"/>
                          <a:ext cx="80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0">
              <a:extLst>
                <a:ext uri="{FF2B5EF4-FFF2-40B4-BE49-F238E27FC236}">
                  <a16:creationId xmlns:a16="http://schemas.microsoft.com/office/drawing/2014/main" id="{349F4E22-F615-6641-BC01-B8010800CB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4681377"/>
                </p:ext>
              </p:extLst>
            </p:nvPr>
          </p:nvGraphicFramePr>
          <p:xfrm>
            <a:off x="1824" y="3043"/>
            <a:ext cx="80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0" name="公式" r:id="rId5" imgW="13462000" imgH="10236200" progId="Equation.3">
                    <p:embed/>
                  </p:oleObj>
                </mc:Choice>
                <mc:Fallback>
                  <p:oleObj name="公式" r:id="rId5" imgW="13462000" imgH="10236200" progId="Equation.3">
                    <p:embed/>
                    <p:pic>
                      <p:nvPicPr>
                        <p:cNvPr id="21514" name="Object 10">
                          <a:extLst>
                            <a:ext uri="{FF2B5EF4-FFF2-40B4-BE49-F238E27FC236}">
                              <a16:creationId xmlns:a16="http://schemas.microsoft.com/office/drawing/2014/main" id="{349F4E22-F615-6641-BC01-B8010800CB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43"/>
                          <a:ext cx="80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4FE38704-13F8-584F-83E6-7C409D5F22B8}"/>
              </a:ext>
            </a:extLst>
          </p:cNvPr>
          <p:cNvSpPr>
            <a:spLocks/>
          </p:cNvSpPr>
          <p:nvPr/>
        </p:nvSpPr>
        <p:spPr bwMode="auto">
          <a:xfrm>
            <a:off x="2584174" y="5012532"/>
            <a:ext cx="311426" cy="702468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8DFC632B-F98C-A24A-9DF1-813569F4F5EA}"/>
              </a:ext>
            </a:extLst>
          </p:cNvPr>
          <p:cNvSpPr/>
          <p:nvPr/>
        </p:nvSpPr>
        <p:spPr>
          <a:xfrm>
            <a:off x="196057" y="150951"/>
            <a:ext cx="8750300" cy="788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  </a:t>
            </a:r>
            <a:r>
              <a:rPr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线性规划问题的数学模型</a:t>
            </a:r>
            <a:endParaRPr lang="en-US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8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FFFFFF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18466</TotalTime>
  <Words>2389</Words>
  <Application>Microsoft Macintosh PowerPoint</Application>
  <PresentationFormat>全屏显示(4:3)</PresentationFormat>
  <Paragraphs>404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宋体</vt:lpstr>
      <vt:lpstr>宋体</vt:lpstr>
      <vt:lpstr>Microsoft YaHei</vt:lpstr>
      <vt:lpstr>Arial</vt:lpstr>
      <vt:lpstr>Calibri</vt:lpstr>
      <vt:lpstr>Franklin Gothic Book</vt:lpstr>
      <vt:lpstr>Letter Gothic (W1)</vt:lpstr>
      <vt:lpstr>Perpetua</vt:lpstr>
      <vt:lpstr>Times New Roman</vt:lpstr>
      <vt:lpstr>Wingdings 2</vt:lpstr>
      <vt:lpstr>Equity</vt:lpstr>
      <vt:lpstr>Microsoft Equation 3.0</vt:lpstr>
      <vt:lpstr>Microsoft Word 文档</vt:lpstr>
      <vt:lpstr>Microsoft Graph 97 图表</vt:lpstr>
      <vt:lpstr>BMP 图象</vt:lpstr>
      <vt:lpstr>线性规划及单纯形法</vt:lpstr>
      <vt:lpstr>PowerPoint 演示文稿</vt:lpstr>
      <vt:lpstr>PowerPoint 演示文稿</vt:lpstr>
      <vt:lpstr>PowerPoint 演示文稿</vt:lpstr>
      <vt:lpstr>    典例2-----生产计划问题</vt:lpstr>
      <vt:lpstr>  典例3----配料问题</vt:lpstr>
      <vt:lpstr>  典例4----食谱问题</vt:lpstr>
      <vt:lpstr>  食谱问题的拓展</vt:lpstr>
      <vt:lpstr>PowerPoint 演示文稿</vt:lpstr>
      <vt:lpstr>PowerPoint 演示文稿</vt:lpstr>
      <vt:lpstr>PowerPoint 演示文稿</vt:lpstr>
      <vt:lpstr>PowerPoint 演示文稿</vt:lpstr>
      <vt:lpstr>二、非标准形式化为标准形</vt:lpstr>
      <vt:lpstr>PowerPoint 演示文稿</vt:lpstr>
      <vt:lpstr> 约束条件≥ 时</vt:lpstr>
      <vt:lpstr> 变量取值无约束时</vt:lpstr>
      <vt:lpstr>约束条件右端常数项 ≤ 0 时</vt:lpstr>
      <vt:lpstr>练习题</vt:lpstr>
      <vt:lpstr>PowerPoint 演示文稿</vt:lpstr>
      <vt:lpstr>解的概念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[例3]</vt:lpstr>
      <vt:lpstr>二、LP问题解的四种情况</vt:lpstr>
      <vt:lpstr>PowerPoint 演示文稿</vt:lpstr>
      <vt:lpstr>PowerPoint 演示文稿</vt:lpstr>
      <vt:lpstr>无界解(有可行解,无最优解)</vt:lpstr>
      <vt:lpstr>无可行解</vt:lpstr>
      <vt:lpstr>作     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AUCTIONS IN B2B MARKETS</dc:title>
  <dc:creator>alipili</dc:creator>
  <cp:lastModifiedBy>wenjuan wang</cp:lastModifiedBy>
  <cp:revision>504</cp:revision>
  <cp:lastPrinted>2012-04-03T20:50:32Z</cp:lastPrinted>
  <dcterms:created xsi:type="dcterms:W3CDTF">2011-10-29T03:30:20Z</dcterms:created>
  <dcterms:modified xsi:type="dcterms:W3CDTF">2021-09-09T04:50:22Z</dcterms:modified>
</cp:coreProperties>
</file>