
<file path=[Content_Types].xml><?xml version="1.0" encoding="utf-8"?>
<Types xmlns="http://schemas.openxmlformats.org/package/2006/content-types">
  <Default Extension="png" ContentType="image/png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customXml/itemProps1.xml" ContentType="application/vnd.openxmlformats-officedocument.customXmlProperties+xml"/>
  <Default Extension="jpeg" ContentType="image/jpeg"/>
  <Default Extension="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88" r:id="rId2"/>
  </p:sldMasterIdLst>
  <p:sldIdLst>
    <p:sldId id="256" r:id="rId3"/>
    <p:sldId id="257" r:id="rId4"/>
    <p:sldId id="264" r:id="rId5"/>
    <p:sldId id="261" r:id="rId6"/>
    <p:sldId id="258" r:id="rId7"/>
    <p:sldId id="276" r:id="rId8"/>
    <p:sldId id="259" r:id="rId9"/>
    <p:sldId id="27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customXml" Target="../customXml/item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130425"/>
            <a:ext cx="7467600" cy="1470025"/>
          </a:xfrm>
          <a:prstGeom prst="rect">
            <a:avLst/>
          </a:prstGeom>
        </p:spPr>
        <p:txBody>
          <a:bodyPr/>
          <a:lstStyle>
            <a:lvl1pPr algn="ctr">
              <a:defRPr i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886200"/>
            <a:ext cx="7467600" cy="1752600"/>
          </a:xfrm>
        </p:spPr>
        <p:txBody>
          <a:bodyPr/>
          <a:lstStyle>
            <a:lvl1pPr marL="0" indent="0" algn="ctr">
              <a:buNone/>
              <a:defRPr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D1981D-C76E-4EE3-8585-8BB1DFC53E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0"/>
            <a:ext cx="7620000" cy="4572000"/>
          </a:xfrm>
        </p:spPr>
        <p:txBody>
          <a:bodyPr/>
          <a:lstStyle>
            <a:lvl1pPr algn="l"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D1981D-C76E-4EE3-8585-8BB1DFC53E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D1981D-C76E-4EE3-8585-8BB1DFC53E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543800" cy="1020762"/>
          </a:xfrm>
          <a:prstGeom prst="rect">
            <a:avLst/>
          </a:prstGeom>
        </p:spPr>
        <p:txBody>
          <a:bodyPr/>
          <a:lstStyle>
            <a:lvl1pPr algn="ctr">
              <a:defRPr i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620000" cy="4191000"/>
          </a:xfrm>
        </p:spPr>
        <p:txBody>
          <a:bodyPr/>
          <a:lstStyle>
            <a:lvl1pPr algn="l"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C99EB-32F9-4A7B-9991-5B198A5464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467600" cy="1020762"/>
          </a:xfrm>
          <a:prstGeom prst="rect">
            <a:avLst/>
          </a:prstGeom>
        </p:spPr>
        <p:txBody>
          <a:bodyPr/>
          <a:lstStyle>
            <a:lvl1pPr algn="ctr">
              <a:defRPr i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600200"/>
            <a:ext cx="3810000" cy="4419600"/>
          </a:xfrm>
        </p:spPr>
        <p:txBody>
          <a:bodyPr/>
          <a:lstStyle>
            <a:lvl1pPr algn="l">
              <a:buFont typeface="Arial" pitchFamily="34" charset="0"/>
              <a:buChar char="•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600200"/>
            <a:ext cx="3810000" cy="4419600"/>
          </a:xfrm>
        </p:spPr>
        <p:txBody>
          <a:bodyPr/>
          <a:lstStyle>
            <a:lvl1pPr algn="l">
              <a:buFont typeface="Arial" pitchFamily="34" charset="0"/>
              <a:buChar char="•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80A4B-9F5B-46A2-BF99-84B8733400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467600" cy="10207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535113"/>
            <a:ext cx="3429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174875"/>
            <a:ext cx="3429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1535113"/>
            <a:ext cx="4038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0" y="2174875"/>
            <a:ext cx="4038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69787-56BA-4DAE-B86B-4567CC8775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467600" cy="1020762"/>
          </a:xfrm>
          <a:prstGeom prst="rect">
            <a:avLst/>
          </a:prstGeom>
        </p:spPr>
        <p:txBody>
          <a:bodyPr/>
          <a:lstStyle>
            <a:lvl1pPr algn="ctr">
              <a:defRPr i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7C6DB-03D0-42E2-B2AA-8DEAB2AE5D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5A437-0F0D-48C1-8F62-79C9DFE595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54380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524000"/>
            <a:ext cx="5340350" cy="4602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1524000"/>
            <a:ext cx="2093913" cy="4602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1278E-534B-4391-9AD6-E0D10A3079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1104900"/>
            <a:ext cx="9144000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Trebuchet MS" pitchFamily="34" charset="0"/>
            </a:endParaRPr>
          </a:p>
        </p:txBody>
      </p:sp>
      <p:sp>
        <p:nvSpPr>
          <p:cNvPr id="1027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29718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28" name="Picture 6" descr="taos_logo_scalabl-j.gi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0" y="381000"/>
            <a:ext cx="20574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221" name="TextBox 8"/>
          <p:cNvSpPr txBox="1">
            <a:spLocks noChangeArrowheads="1"/>
          </p:cNvSpPr>
          <p:nvPr/>
        </p:nvSpPr>
        <p:spPr bwMode="auto">
          <a:xfrm>
            <a:off x="3657600" y="838200"/>
            <a:ext cx="571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i="1" dirty="0">
                <a:solidFill>
                  <a:srgbClr val="723983"/>
                </a:solidFill>
                <a:latin typeface="Adobe Garamond Pro" pitchFamily="18" charset="0"/>
              </a:rPr>
              <a:t>Services &amp; Talent You Can Trust</a:t>
            </a:r>
          </a:p>
        </p:txBody>
      </p:sp>
      <p:sp>
        <p:nvSpPr>
          <p:cNvPr id="9" name="Rectangle 8"/>
          <p:cNvSpPr/>
          <p:nvPr/>
        </p:nvSpPr>
        <p:spPr>
          <a:xfrm rot="16200000">
            <a:off x="5181600" y="-2514600"/>
            <a:ext cx="76200" cy="7848600"/>
          </a:xfrm>
          <a:prstGeom prst="rect">
            <a:avLst/>
          </a:prstGeom>
          <a:solidFill>
            <a:srgbClr val="723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031" name="Content Placeholder 3" descr="1231 copy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95400" y="6616700"/>
            <a:ext cx="7848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2" name="Group 18"/>
          <p:cNvGrpSpPr>
            <a:grpSpLocks/>
          </p:cNvGrpSpPr>
          <p:nvPr/>
        </p:nvGrpSpPr>
        <p:grpSpPr bwMode="auto">
          <a:xfrm>
            <a:off x="0" y="0"/>
            <a:ext cx="1295400" cy="6858000"/>
            <a:chOff x="0" y="0"/>
            <a:chExt cx="816" cy="4320"/>
          </a:xfrm>
        </p:grpSpPr>
        <p:sp>
          <p:nvSpPr>
            <p:cNvPr id="2" name="Rectangle 12"/>
            <p:cNvSpPr/>
            <p:nvPr/>
          </p:nvSpPr>
          <p:spPr>
            <a:xfrm>
              <a:off x="0" y="0"/>
              <a:ext cx="816" cy="4320"/>
            </a:xfrm>
            <a:prstGeom prst="rect">
              <a:avLst/>
            </a:prstGeom>
            <a:solidFill>
              <a:srgbClr val="723983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053" name="Group 8"/>
            <p:cNvGrpSpPr>
              <a:grpSpLocks/>
            </p:cNvGrpSpPr>
            <p:nvPr/>
          </p:nvGrpSpPr>
          <p:grpSpPr bwMode="auto">
            <a:xfrm>
              <a:off x="134" y="0"/>
              <a:ext cx="633" cy="4320"/>
              <a:chOff x="134" y="0"/>
              <a:chExt cx="633" cy="4320"/>
            </a:xfrm>
          </p:grpSpPr>
          <p:sp>
            <p:nvSpPr>
              <p:cNvPr id="137227" name="Freeform 12"/>
              <p:cNvSpPr>
                <a:spLocks/>
              </p:cNvSpPr>
              <p:nvPr/>
            </p:nvSpPr>
            <p:spPr bwMode="auto">
              <a:xfrm rot="5400000">
                <a:off x="-1754" y="1901"/>
                <a:ext cx="4320" cy="517"/>
              </a:xfrm>
              <a:custGeom>
                <a:avLst/>
                <a:gdLst>
                  <a:gd name="T0" fmla="*/ 0 w 2452"/>
                  <a:gd name="T1" fmla="*/ 3913181 h 185"/>
                  <a:gd name="T2" fmla="*/ 22660181 w 2452"/>
                  <a:gd name="T3" fmla="*/ 4334964 h 185"/>
                  <a:gd name="T4" fmla="*/ 0 60000 65536"/>
                  <a:gd name="T5" fmla="*/ 0 60000 65536"/>
                  <a:gd name="T6" fmla="*/ 0 w 2452"/>
                  <a:gd name="T7" fmla="*/ 0 h 185"/>
                  <a:gd name="T8" fmla="*/ 2452 w 2452"/>
                  <a:gd name="T9" fmla="*/ 185 h 18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2" h="185">
                    <a:moveTo>
                      <a:pt x="0" y="167"/>
                    </a:moveTo>
                    <a:cubicBezTo>
                      <a:pt x="943" y="0"/>
                      <a:pt x="1829" y="77"/>
                      <a:pt x="2452" y="185"/>
                    </a:cubicBezTo>
                  </a:path>
                </a:pathLst>
              </a:custGeom>
              <a:noFill/>
              <a:ln w="19050">
                <a:solidFill>
                  <a:srgbClr val="99B64C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228" name="Freeform 11"/>
              <p:cNvSpPr>
                <a:spLocks/>
              </p:cNvSpPr>
              <p:nvPr/>
            </p:nvSpPr>
            <p:spPr bwMode="auto">
              <a:xfrm rot="5400000">
                <a:off x="-1646" y="1907"/>
                <a:ext cx="4320" cy="505"/>
              </a:xfrm>
              <a:custGeom>
                <a:avLst/>
                <a:gdLst>
                  <a:gd name="T0" fmla="*/ 22660181 w 2452"/>
                  <a:gd name="T1" fmla="*/ 4227464 h 181"/>
                  <a:gd name="T2" fmla="*/ 0 w 2452"/>
                  <a:gd name="T3" fmla="*/ 3970547 h 181"/>
                  <a:gd name="T4" fmla="*/ 0 60000 65536"/>
                  <a:gd name="T5" fmla="*/ 0 60000 65536"/>
                  <a:gd name="T6" fmla="*/ 0 w 2452"/>
                  <a:gd name="T7" fmla="*/ 0 h 181"/>
                  <a:gd name="T8" fmla="*/ 2452 w 2452"/>
                  <a:gd name="T9" fmla="*/ 181 h 18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2" h="181">
                    <a:moveTo>
                      <a:pt x="2452" y="181"/>
                    </a:moveTo>
                    <a:cubicBezTo>
                      <a:pt x="1828" y="74"/>
                      <a:pt x="942" y="0"/>
                      <a:pt x="0" y="170"/>
                    </a:cubicBezTo>
                  </a:path>
                </a:pathLst>
              </a:custGeom>
              <a:noFill/>
              <a:ln w="19050">
                <a:solidFill>
                  <a:srgbClr val="99B64C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229" name="Freeform 10"/>
              <p:cNvSpPr>
                <a:spLocks/>
              </p:cNvSpPr>
              <p:nvPr/>
            </p:nvSpPr>
            <p:spPr bwMode="auto">
              <a:xfrm rot="5400000">
                <a:off x="-1773" y="1907"/>
                <a:ext cx="4320" cy="506"/>
              </a:xfrm>
              <a:custGeom>
                <a:avLst/>
                <a:gdLst>
                  <a:gd name="T0" fmla="*/ 0 w 2452"/>
                  <a:gd name="T1" fmla="*/ 4244230 h 181"/>
                  <a:gd name="T2" fmla="*/ 22660181 w 2452"/>
                  <a:gd name="T3" fmla="*/ 3869049 h 181"/>
                  <a:gd name="T4" fmla="*/ 0 60000 65536"/>
                  <a:gd name="T5" fmla="*/ 0 60000 65536"/>
                  <a:gd name="T6" fmla="*/ 0 w 2452"/>
                  <a:gd name="T7" fmla="*/ 0 h 181"/>
                  <a:gd name="T8" fmla="*/ 2452 w 2452"/>
                  <a:gd name="T9" fmla="*/ 181 h 18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2" h="181">
                    <a:moveTo>
                      <a:pt x="0" y="181"/>
                    </a:moveTo>
                    <a:cubicBezTo>
                      <a:pt x="940" y="0"/>
                      <a:pt x="1828" y="65"/>
                      <a:pt x="2452" y="165"/>
                    </a:cubicBezTo>
                  </a:path>
                </a:pathLst>
              </a:custGeom>
              <a:noFill/>
              <a:ln w="19050">
                <a:solidFill>
                  <a:srgbClr val="FFFFFE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137230" name="Freeform 9"/>
            <p:cNvSpPr>
              <a:spLocks/>
            </p:cNvSpPr>
            <p:nvPr/>
          </p:nvSpPr>
          <p:spPr bwMode="auto">
            <a:xfrm rot="5400000">
              <a:off x="-1854" y="1854"/>
              <a:ext cx="4320" cy="612"/>
            </a:xfrm>
            <a:custGeom>
              <a:avLst/>
              <a:gdLst>
                <a:gd name="T0" fmla="*/ 0 w 2452"/>
                <a:gd name="T1" fmla="*/ 3397495 h 219"/>
                <a:gd name="T2" fmla="*/ 22660181 w 2452"/>
                <a:gd name="T3" fmla="*/ 5131388 h 219"/>
                <a:gd name="T4" fmla="*/ 0 60000 65536"/>
                <a:gd name="T5" fmla="*/ 0 60000 65536"/>
                <a:gd name="T6" fmla="*/ 0 w 2452"/>
                <a:gd name="T7" fmla="*/ 0 h 219"/>
                <a:gd name="T8" fmla="*/ 2452 w 2452"/>
                <a:gd name="T9" fmla="*/ 219 h 2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52" h="219">
                  <a:moveTo>
                    <a:pt x="0" y="145"/>
                  </a:moveTo>
                  <a:cubicBezTo>
                    <a:pt x="950" y="0"/>
                    <a:pt x="1836" y="98"/>
                    <a:pt x="2452" y="219"/>
                  </a:cubicBezTo>
                </a:path>
              </a:pathLst>
            </a:custGeom>
            <a:noFill/>
            <a:ln w="19050">
              <a:solidFill>
                <a:srgbClr val="FFFFFE"/>
              </a:solidFill>
              <a:miter lim="800000"/>
              <a:headEnd/>
              <a:tailEnd/>
            </a:ln>
          </p:spPr>
          <p:txBody>
            <a:bodyPr rot="10800000" vert="eaVert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7231" name="Freeform 13"/>
            <p:cNvSpPr>
              <a:spLocks/>
            </p:cNvSpPr>
            <p:nvPr/>
          </p:nvSpPr>
          <p:spPr bwMode="auto">
            <a:xfrm rot="5400000">
              <a:off x="-1856" y="1905"/>
              <a:ext cx="4320" cy="509"/>
            </a:xfrm>
            <a:custGeom>
              <a:avLst/>
              <a:gdLst>
                <a:gd name="T0" fmla="*/ 0 w 2452"/>
                <a:gd name="T1" fmla="*/ 3989492 h 182"/>
                <a:gd name="T2" fmla="*/ 22660181 w 2452"/>
                <a:gd name="T3" fmla="*/ 4271106 h 182"/>
                <a:gd name="T4" fmla="*/ 0 60000 65536"/>
                <a:gd name="T5" fmla="*/ 0 60000 65536"/>
                <a:gd name="T6" fmla="*/ 0 w 2452"/>
                <a:gd name="T7" fmla="*/ 0 h 182"/>
                <a:gd name="T8" fmla="*/ 2452 w 2452"/>
                <a:gd name="T9" fmla="*/ 182 h 1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52" h="182">
                  <a:moveTo>
                    <a:pt x="0" y="170"/>
                  </a:moveTo>
                  <a:cubicBezTo>
                    <a:pt x="942" y="0"/>
                    <a:pt x="1829" y="75"/>
                    <a:pt x="2452" y="182"/>
                  </a:cubicBezTo>
                </a:path>
              </a:pathLst>
            </a:custGeom>
            <a:noFill/>
            <a:ln w="19050">
              <a:solidFill>
                <a:srgbClr val="99B64C"/>
              </a:solidFill>
              <a:miter lim="800000"/>
              <a:headEnd/>
              <a:tailEnd/>
            </a:ln>
          </p:spPr>
          <p:txBody>
            <a:bodyPr rot="10800000" vert="eaVert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3723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055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30D1981D-C76E-4EE3-8585-8BB1DFC53E50}" type="slidenum">
              <a:rPr lang="en-US" smtClean="0"/>
              <a:t>‹#›</a:t>
            </a:fld>
            <a:endParaRPr lang="en-US"/>
          </a:p>
        </p:txBody>
      </p:sp>
      <p:pic>
        <p:nvPicPr>
          <p:cNvPr id="1034" name="Content Placeholder 3" descr="1231 copy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95400" y="6616700"/>
            <a:ext cx="7848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5" name="Group 18"/>
          <p:cNvGrpSpPr>
            <a:grpSpLocks/>
          </p:cNvGrpSpPr>
          <p:nvPr/>
        </p:nvGrpSpPr>
        <p:grpSpPr bwMode="auto">
          <a:xfrm>
            <a:off x="0" y="0"/>
            <a:ext cx="1295400" cy="6858000"/>
            <a:chOff x="0" y="0"/>
            <a:chExt cx="816" cy="4320"/>
          </a:xfrm>
        </p:grpSpPr>
        <p:sp>
          <p:nvSpPr>
            <p:cNvPr id="3" name="Rectangle 12"/>
            <p:cNvSpPr/>
            <p:nvPr/>
          </p:nvSpPr>
          <p:spPr>
            <a:xfrm>
              <a:off x="0" y="0"/>
              <a:ext cx="816" cy="4320"/>
            </a:xfrm>
            <a:prstGeom prst="rect">
              <a:avLst/>
            </a:prstGeom>
            <a:solidFill>
              <a:srgbClr val="723983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046" name="Group 8"/>
            <p:cNvGrpSpPr>
              <a:grpSpLocks/>
            </p:cNvGrpSpPr>
            <p:nvPr/>
          </p:nvGrpSpPr>
          <p:grpSpPr bwMode="auto">
            <a:xfrm>
              <a:off x="134" y="0"/>
              <a:ext cx="633" cy="4320"/>
              <a:chOff x="134" y="0"/>
              <a:chExt cx="633" cy="4320"/>
            </a:xfrm>
          </p:grpSpPr>
          <p:sp>
            <p:nvSpPr>
              <p:cNvPr id="137238" name="Freeform 12"/>
              <p:cNvSpPr>
                <a:spLocks/>
              </p:cNvSpPr>
              <p:nvPr/>
            </p:nvSpPr>
            <p:spPr bwMode="auto">
              <a:xfrm rot="5400000">
                <a:off x="-1754" y="1901"/>
                <a:ext cx="4320" cy="517"/>
              </a:xfrm>
              <a:custGeom>
                <a:avLst/>
                <a:gdLst>
                  <a:gd name="T0" fmla="*/ 0 w 2452"/>
                  <a:gd name="T1" fmla="*/ 3913181 h 185"/>
                  <a:gd name="T2" fmla="*/ 22660181 w 2452"/>
                  <a:gd name="T3" fmla="*/ 4334964 h 185"/>
                  <a:gd name="T4" fmla="*/ 0 60000 65536"/>
                  <a:gd name="T5" fmla="*/ 0 60000 65536"/>
                  <a:gd name="T6" fmla="*/ 0 w 2452"/>
                  <a:gd name="T7" fmla="*/ 0 h 185"/>
                  <a:gd name="T8" fmla="*/ 2452 w 2452"/>
                  <a:gd name="T9" fmla="*/ 185 h 18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2" h="185">
                    <a:moveTo>
                      <a:pt x="0" y="167"/>
                    </a:moveTo>
                    <a:cubicBezTo>
                      <a:pt x="943" y="0"/>
                      <a:pt x="1829" y="77"/>
                      <a:pt x="2452" y="185"/>
                    </a:cubicBezTo>
                  </a:path>
                </a:pathLst>
              </a:custGeom>
              <a:noFill/>
              <a:ln w="19050">
                <a:solidFill>
                  <a:srgbClr val="99B64C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239" name="Freeform 11"/>
              <p:cNvSpPr>
                <a:spLocks/>
              </p:cNvSpPr>
              <p:nvPr/>
            </p:nvSpPr>
            <p:spPr bwMode="auto">
              <a:xfrm rot="5400000">
                <a:off x="-1646" y="1907"/>
                <a:ext cx="4320" cy="505"/>
              </a:xfrm>
              <a:custGeom>
                <a:avLst/>
                <a:gdLst>
                  <a:gd name="T0" fmla="*/ 22660181 w 2452"/>
                  <a:gd name="T1" fmla="*/ 4227464 h 181"/>
                  <a:gd name="T2" fmla="*/ 0 w 2452"/>
                  <a:gd name="T3" fmla="*/ 3970547 h 181"/>
                  <a:gd name="T4" fmla="*/ 0 60000 65536"/>
                  <a:gd name="T5" fmla="*/ 0 60000 65536"/>
                  <a:gd name="T6" fmla="*/ 0 w 2452"/>
                  <a:gd name="T7" fmla="*/ 0 h 181"/>
                  <a:gd name="T8" fmla="*/ 2452 w 2452"/>
                  <a:gd name="T9" fmla="*/ 181 h 18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2" h="181">
                    <a:moveTo>
                      <a:pt x="2452" y="181"/>
                    </a:moveTo>
                    <a:cubicBezTo>
                      <a:pt x="1828" y="74"/>
                      <a:pt x="942" y="0"/>
                      <a:pt x="0" y="170"/>
                    </a:cubicBezTo>
                  </a:path>
                </a:pathLst>
              </a:custGeom>
              <a:noFill/>
              <a:ln w="19050">
                <a:solidFill>
                  <a:srgbClr val="99B64C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240" name="Freeform 10"/>
              <p:cNvSpPr>
                <a:spLocks/>
              </p:cNvSpPr>
              <p:nvPr/>
            </p:nvSpPr>
            <p:spPr bwMode="auto">
              <a:xfrm rot="5400000">
                <a:off x="-1773" y="1907"/>
                <a:ext cx="4320" cy="506"/>
              </a:xfrm>
              <a:custGeom>
                <a:avLst/>
                <a:gdLst>
                  <a:gd name="T0" fmla="*/ 0 w 2452"/>
                  <a:gd name="T1" fmla="*/ 4244230 h 181"/>
                  <a:gd name="T2" fmla="*/ 22660181 w 2452"/>
                  <a:gd name="T3" fmla="*/ 3869049 h 181"/>
                  <a:gd name="T4" fmla="*/ 0 60000 65536"/>
                  <a:gd name="T5" fmla="*/ 0 60000 65536"/>
                  <a:gd name="T6" fmla="*/ 0 w 2452"/>
                  <a:gd name="T7" fmla="*/ 0 h 181"/>
                  <a:gd name="T8" fmla="*/ 2452 w 2452"/>
                  <a:gd name="T9" fmla="*/ 181 h 18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2" h="181">
                    <a:moveTo>
                      <a:pt x="0" y="181"/>
                    </a:moveTo>
                    <a:cubicBezTo>
                      <a:pt x="940" y="0"/>
                      <a:pt x="1828" y="65"/>
                      <a:pt x="2452" y="165"/>
                    </a:cubicBezTo>
                  </a:path>
                </a:pathLst>
              </a:custGeom>
              <a:noFill/>
              <a:ln w="19050">
                <a:solidFill>
                  <a:srgbClr val="FFFFFE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137241" name="Freeform 9"/>
            <p:cNvSpPr>
              <a:spLocks/>
            </p:cNvSpPr>
            <p:nvPr/>
          </p:nvSpPr>
          <p:spPr bwMode="auto">
            <a:xfrm rot="5400000">
              <a:off x="-1854" y="1854"/>
              <a:ext cx="4320" cy="612"/>
            </a:xfrm>
            <a:custGeom>
              <a:avLst/>
              <a:gdLst>
                <a:gd name="T0" fmla="*/ 0 w 2452"/>
                <a:gd name="T1" fmla="*/ 3397495 h 219"/>
                <a:gd name="T2" fmla="*/ 22660181 w 2452"/>
                <a:gd name="T3" fmla="*/ 5131388 h 219"/>
                <a:gd name="T4" fmla="*/ 0 60000 65536"/>
                <a:gd name="T5" fmla="*/ 0 60000 65536"/>
                <a:gd name="T6" fmla="*/ 0 w 2452"/>
                <a:gd name="T7" fmla="*/ 0 h 219"/>
                <a:gd name="T8" fmla="*/ 2452 w 2452"/>
                <a:gd name="T9" fmla="*/ 219 h 2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52" h="219">
                  <a:moveTo>
                    <a:pt x="0" y="145"/>
                  </a:moveTo>
                  <a:cubicBezTo>
                    <a:pt x="950" y="0"/>
                    <a:pt x="1836" y="98"/>
                    <a:pt x="2452" y="219"/>
                  </a:cubicBezTo>
                </a:path>
              </a:pathLst>
            </a:custGeom>
            <a:noFill/>
            <a:ln w="19050">
              <a:solidFill>
                <a:srgbClr val="FFFFFE"/>
              </a:solidFill>
              <a:miter lim="800000"/>
              <a:headEnd/>
              <a:tailEnd/>
            </a:ln>
          </p:spPr>
          <p:txBody>
            <a:bodyPr rot="10800000" vert="eaVert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7242" name="Freeform 13"/>
            <p:cNvSpPr>
              <a:spLocks/>
            </p:cNvSpPr>
            <p:nvPr/>
          </p:nvSpPr>
          <p:spPr bwMode="auto">
            <a:xfrm rot="5400000">
              <a:off x="-1856" y="1905"/>
              <a:ext cx="4320" cy="509"/>
            </a:xfrm>
            <a:custGeom>
              <a:avLst/>
              <a:gdLst>
                <a:gd name="T0" fmla="*/ 0 w 2452"/>
                <a:gd name="T1" fmla="*/ 3989492 h 182"/>
                <a:gd name="T2" fmla="*/ 22660181 w 2452"/>
                <a:gd name="T3" fmla="*/ 4271106 h 182"/>
                <a:gd name="T4" fmla="*/ 0 60000 65536"/>
                <a:gd name="T5" fmla="*/ 0 60000 65536"/>
                <a:gd name="T6" fmla="*/ 0 w 2452"/>
                <a:gd name="T7" fmla="*/ 0 h 182"/>
                <a:gd name="T8" fmla="*/ 2452 w 2452"/>
                <a:gd name="T9" fmla="*/ 182 h 1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52" h="182">
                  <a:moveTo>
                    <a:pt x="0" y="170"/>
                  </a:moveTo>
                  <a:cubicBezTo>
                    <a:pt x="942" y="0"/>
                    <a:pt x="1829" y="75"/>
                    <a:pt x="2452" y="182"/>
                  </a:cubicBezTo>
                </a:path>
              </a:pathLst>
            </a:custGeom>
            <a:noFill/>
            <a:ln w="19050">
              <a:solidFill>
                <a:srgbClr val="99B64C"/>
              </a:solidFill>
              <a:miter lim="800000"/>
              <a:headEnd/>
              <a:tailEnd/>
            </a:ln>
          </p:spPr>
          <p:txBody>
            <a:bodyPr rot="10800000" vert="eaVert"/>
            <a:lstStyle/>
            <a:p>
              <a:pPr>
                <a:defRPr/>
              </a:pPr>
              <a:endParaRPr lang="en-US" dirty="0"/>
            </a:p>
          </p:txBody>
        </p:sp>
      </p:grpSp>
      <p:pic>
        <p:nvPicPr>
          <p:cNvPr id="1036" name="Content Placeholder 3" descr="1231 copy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95400" y="6616700"/>
            <a:ext cx="7848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7" name="Group 18"/>
          <p:cNvGrpSpPr>
            <a:grpSpLocks/>
          </p:cNvGrpSpPr>
          <p:nvPr/>
        </p:nvGrpSpPr>
        <p:grpSpPr bwMode="auto">
          <a:xfrm>
            <a:off x="0" y="0"/>
            <a:ext cx="1295400" cy="6858000"/>
            <a:chOff x="0" y="0"/>
            <a:chExt cx="816" cy="432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816" cy="4320"/>
            </a:xfrm>
            <a:prstGeom prst="rect">
              <a:avLst/>
            </a:prstGeom>
            <a:solidFill>
              <a:srgbClr val="723983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039" name="Group 8"/>
            <p:cNvGrpSpPr>
              <a:grpSpLocks/>
            </p:cNvGrpSpPr>
            <p:nvPr/>
          </p:nvGrpSpPr>
          <p:grpSpPr bwMode="auto">
            <a:xfrm>
              <a:off x="134" y="0"/>
              <a:ext cx="633" cy="4320"/>
              <a:chOff x="134" y="0"/>
              <a:chExt cx="633" cy="4320"/>
            </a:xfrm>
          </p:grpSpPr>
          <p:sp>
            <p:nvSpPr>
              <p:cNvPr id="137249" name="Freeform 12"/>
              <p:cNvSpPr>
                <a:spLocks/>
              </p:cNvSpPr>
              <p:nvPr/>
            </p:nvSpPr>
            <p:spPr bwMode="auto">
              <a:xfrm rot="5400000">
                <a:off x="-1754" y="1901"/>
                <a:ext cx="4320" cy="517"/>
              </a:xfrm>
              <a:custGeom>
                <a:avLst/>
                <a:gdLst>
                  <a:gd name="T0" fmla="*/ 0 w 2452"/>
                  <a:gd name="T1" fmla="*/ 3913181 h 185"/>
                  <a:gd name="T2" fmla="*/ 22660181 w 2452"/>
                  <a:gd name="T3" fmla="*/ 4334964 h 185"/>
                  <a:gd name="T4" fmla="*/ 0 60000 65536"/>
                  <a:gd name="T5" fmla="*/ 0 60000 65536"/>
                  <a:gd name="T6" fmla="*/ 0 w 2452"/>
                  <a:gd name="T7" fmla="*/ 0 h 185"/>
                  <a:gd name="T8" fmla="*/ 2452 w 2452"/>
                  <a:gd name="T9" fmla="*/ 185 h 18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2" h="185">
                    <a:moveTo>
                      <a:pt x="0" y="167"/>
                    </a:moveTo>
                    <a:cubicBezTo>
                      <a:pt x="943" y="0"/>
                      <a:pt x="1829" y="77"/>
                      <a:pt x="2452" y="185"/>
                    </a:cubicBezTo>
                  </a:path>
                </a:pathLst>
              </a:custGeom>
              <a:noFill/>
              <a:ln w="19050">
                <a:solidFill>
                  <a:srgbClr val="99B64C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250" name="Freeform 11"/>
              <p:cNvSpPr>
                <a:spLocks/>
              </p:cNvSpPr>
              <p:nvPr/>
            </p:nvSpPr>
            <p:spPr bwMode="auto">
              <a:xfrm rot="5400000">
                <a:off x="-1646" y="1907"/>
                <a:ext cx="4320" cy="505"/>
              </a:xfrm>
              <a:custGeom>
                <a:avLst/>
                <a:gdLst>
                  <a:gd name="T0" fmla="*/ 22660181 w 2452"/>
                  <a:gd name="T1" fmla="*/ 4227464 h 181"/>
                  <a:gd name="T2" fmla="*/ 0 w 2452"/>
                  <a:gd name="T3" fmla="*/ 3970547 h 181"/>
                  <a:gd name="T4" fmla="*/ 0 60000 65536"/>
                  <a:gd name="T5" fmla="*/ 0 60000 65536"/>
                  <a:gd name="T6" fmla="*/ 0 w 2452"/>
                  <a:gd name="T7" fmla="*/ 0 h 181"/>
                  <a:gd name="T8" fmla="*/ 2452 w 2452"/>
                  <a:gd name="T9" fmla="*/ 181 h 18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2" h="181">
                    <a:moveTo>
                      <a:pt x="2452" y="181"/>
                    </a:moveTo>
                    <a:cubicBezTo>
                      <a:pt x="1828" y="74"/>
                      <a:pt x="942" y="0"/>
                      <a:pt x="0" y="170"/>
                    </a:cubicBezTo>
                  </a:path>
                </a:pathLst>
              </a:custGeom>
              <a:noFill/>
              <a:ln w="19050">
                <a:solidFill>
                  <a:srgbClr val="99B64C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251" name="Freeform 10"/>
              <p:cNvSpPr>
                <a:spLocks/>
              </p:cNvSpPr>
              <p:nvPr/>
            </p:nvSpPr>
            <p:spPr bwMode="auto">
              <a:xfrm rot="5400000">
                <a:off x="-1773" y="1907"/>
                <a:ext cx="4320" cy="506"/>
              </a:xfrm>
              <a:custGeom>
                <a:avLst/>
                <a:gdLst>
                  <a:gd name="T0" fmla="*/ 0 w 2452"/>
                  <a:gd name="T1" fmla="*/ 4244230 h 181"/>
                  <a:gd name="T2" fmla="*/ 22660181 w 2452"/>
                  <a:gd name="T3" fmla="*/ 3869049 h 181"/>
                  <a:gd name="T4" fmla="*/ 0 60000 65536"/>
                  <a:gd name="T5" fmla="*/ 0 60000 65536"/>
                  <a:gd name="T6" fmla="*/ 0 w 2452"/>
                  <a:gd name="T7" fmla="*/ 0 h 181"/>
                  <a:gd name="T8" fmla="*/ 2452 w 2452"/>
                  <a:gd name="T9" fmla="*/ 181 h 18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2" h="181">
                    <a:moveTo>
                      <a:pt x="0" y="181"/>
                    </a:moveTo>
                    <a:cubicBezTo>
                      <a:pt x="940" y="0"/>
                      <a:pt x="1828" y="65"/>
                      <a:pt x="2452" y="165"/>
                    </a:cubicBezTo>
                  </a:path>
                </a:pathLst>
              </a:custGeom>
              <a:noFill/>
              <a:ln w="19050">
                <a:solidFill>
                  <a:srgbClr val="FFFFFE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137252" name="Freeform 9"/>
            <p:cNvSpPr>
              <a:spLocks/>
            </p:cNvSpPr>
            <p:nvPr/>
          </p:nvSpPr>
          <p:spPr bwMode="auto">
            <a:xfrm rot="5400000">
              <a:off x="-1854" y="1854"/>
              <a:ext cx="4320" cy="612"/>
            </a:xfrm>
            <a:custGeom>
              <a:avLst/>
              <a:gdLst>
                <a:gd name="T0" fmla="*/ 0 w 2452"/>
                <a:gd name="T1" fmla="*/ 3397495 h 219"/>
                <a:gd name="T2" fmla="*/ 22660181 w 2452"/>
                <a:gd name="T3" fmla="*/ 5131388 h 219"/>
                <a:gd name="T4" fmla="*/ 0 60000 65536"/>
                <a:gd name="T5" fmla="*/ 0 60000 65536"/>
                <a:gd name="T6" fmla="*/ 0 w 2452"/>
                <a:gd name="T7" fmla="*/ 0 h 219"/>
                <a:gd name="T8" fmla="*/ 2452 w 2452"/>
                <a:gd name="T9" fmla="*/ 219 h 2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52" h="219">
                  <a:moveTo>
                    <a:pt x="0" y="145"/>
                  </a:moveTo>
                  <a:cubicBezTo>
                    <a:pt x="950" y="0"/>
                    <a:pt x="1836" y="98"/>
                    <a:pt x="2452" y="219"/>
                  </a:cubicBezTo>
                </a:path>
              </a:pathLst>
            </a:custGeom>
            <a:noFill/>
            <a:ln w="19050">
              <a:solidFill>
                <a:srgbClr val="FFFFFE"/>
              </a:solidFill>
              <a:miter lim="800000"/>
              <a:headEnd/>
              <a:tailEnd/>
            </a:ln>
          </p:spPr>
          <p:txBody>
            <a:bodyPr rot="10800000" vert="eaVert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7253" name="Freeform 13"/>
            <p:cNvSpPr>
              <a:spLocks/>
            </p:cNvSpPr>
            <p:nvPr/>
          </p:nvSpPr>
          <p:spPr bwMode="auto">
            <a:xfrm rot="5400000">
              <a:off x="-1856" y="1905"/>
              <a:ext cx="4320" cy="509"/>
            </a:xfrm>
            <a:custGeom>
              <a:avLst/>
              <a:gdLst>
                <a:gd name="T0" fmla="*/ 0 w 2452"/>
                <a:gd name="T1" fmla="*/ 3989492 h 182"/>
                <a:gd name="T2" fmla="*/ 22660181 w 2452"/>
                <a:gd name="T3" fmla="*/ 4271106 h 182"/>
                <a:gd name="T4" fmla="*/ 0 60000 65536"/>
                <a:gd name="T5" fmla="*/ 0 60000 65536"/>
                <a:gd name="T6" fmla="*/ 0 w 2452"/>
                <a:gd name="T7" fmla="*/ 0 h 182"/>
                <a:gd name="T8" fmla="*/ 2452 w 2452"/>
                <a:gd name="T9" fmla="*/ 182 h 1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52" h="182">
                  <a:moveTo>
                    <a:pt x="0" y="170"/>
                  </a:moveTo>
                  <a:cubicBezTo>
                    <a:pt x="942" y="0"/>
                    <a:pt x="1829" y="75"/>
                    <a:pt x="2452" y="182"/>
                  </a:cubicBezTo>
                </a:path>
              </a:pathLst>
            </a:custGeom>
            <a:noFill/>
            <a:ln w="19050">
              <a:solidFill>
                <a:srgbClr val="99B64C"/>
              </a:solidFill>
              <a:miter lim="800000"/>
              <a:headEnd/>
              <a:tailEnd/>
            </a:ln>
          </p:spPr>
          <p:txBody>
            <a:bodyPr rot="10800000" vert="eaVert"/>
            <a:lstStyle/>
            <a:p>
              <a:pPr>
                <a:defRPr/>
              </a:pPr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1104900"/>
            <a:ext cx="9144000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Trebuchet MS" pitchFamily="34" charset="0"/>
            </a:endParaRPr>
          </a:p>
        </p:txBody>
      </p:sp>
      <p:sp>
        <p:nvSpPr>
          <p:cNvPr id="1027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29718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28" name="Picture 6" descr="taos_logo_scalabl-j.gif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71600" y="6172200"/>
            <a:ext cx="1143000" cy="440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221" name="TextBox 8"/>
          <p:cNvSpPr txBox="1">
            <a:spLocks noChangeArrowheads="1"/>
          </p:cNvSpPr>
          <p:nvPr/>
        </p:nvSpPr>
        <p:spPr bwMode="auto">
          <a:xfrm>
            <a:off x="2590800" y="6248400"/>
            <a:ext cx="327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i="1" dirty="0">
                <a:solidFill>
                  <a:srgbClr val="723983"/>
                </a:solidFill>
                <a:latin typeface="Adobe Garamond Pro" pitchFamily="18" charset="0"/>
              </a:rPr>
              <a:t>Services &amp; Talent You Can Trust</a:t>
            </a:r>
          </a:p>
        </p:txBody>
      </p:sp>
      <p:sp>
        <p:nvSpPr>
          <p:cNvPr id="9" name="Rectangle 8"/>
          <p:cNvSpPr/>
          <p:nvPr/>
        </p:nvSpPr>
        <p:spPr>
          <a:xfrm rot="16200000">
            <a:off x="5181600" y="-2514600"/>
            <a:ext cx="76200" cy="7848600"/>
          </a:xfrm>
          <a:prstGeom prst="rect">
            <a:avLst/>
          </a:prstGeom>
          <a:solidFill>
            <a:srgbClr val="723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031" name="Content Placeholder 3" descr="1231 copy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95400" y="6616700"/>
            <a:ext cx="7848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0" y="0"/>
            <a:ext cx="1295400" cy="6858000"/>
            <a:chOff x="0" y="0"/>
            <a:chExt cx="816" cy="4320"/>
          </a:xfrm>
        </p:grpSpPr>
        <p:sp>
          <p:nvSpPr>
            <p:cNvPr id="2" name="Rectangle 12"/>
            <p:cNvSpPr/>
            <p:nvPr/>
          </p:nvSpPr>
          <p:spPr>
            <a:xfrm>
              <a:off x="0" y="0"/>
              <a:ext cx="816" cy="4320"/>
            </a:xfrm>
            <a:prstGeom prst="rect">
              <a:avLst/>
            </a:prstGeom>
            <a:solidFill>
              <a:srgbClr val="723983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134" y="0"/>
              <a:ext cx="633" cy="4320"/>
              <a:chOff x="134" y="0"/>
              <a:chExt cx="633" cy="4320"/>
            </a:xfrm>
          </p:grpSpPr>
          <p:sp>
            <p:nvSpPr>
              <p:cNvPr id="137227" name="Freeform 12"/>
              <p:cNvSpPr>
                <a:spLocks/>
              </p:cNvSpPr>
              <p:nvPr/>
            </p:nvSpPr>
            <p:spPr bwMode="auto">
              <a:xfrm rot="5400000">
                <a:off x="-1754" y="1901"/>
                <a:ext cx="4320" cy="517"/>
              </a:xfrm>
              <a:custGeom>
                <a:avLst/>
                <a:gdLst>
                  <a:gd name="T0" fmla="*/ 0 w 2452"/>
                  <a:gd name="T1" fmla="*/ 3913181 h 185"/>
                  <a:gd name="T2" fmla="*/ 22660181 w 2452"/>
                  <a:gd name="T3" fmla="*/ 4334964 h 185"/>
                  <a:gd name="T4" fmla="*/ 0 60000 65536"/>
                  <a:gd name="T5" fmla="*/ 0 60000 65536"/>
                  <a:gd name="T6" fmla="*/ 0 w 2452"/>
                  <a:gd name="T7" fmla="*/ 0 h 185"/>
                  <a:gd name="T8" fmla="*/ 2452 w 2452"/>
                  <a:gd name="T9" fmla="*/ 185 h 18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2" h="185">
                    <a:moveTo>
                      <a:pt x="0" y="167"/>
                    </a:moveTo>
                    <a:cubicBezTo>
                      <a:pt x="943" y="0"/>
                      <a:pt x="1829" y="77"/>
                      <a:pt x="2452" y="185"/>
                    </a:cubicBezTo>
                  </a:path>
                </a:pathLst>
              </a:custGeom>
              <a:noFill/>
              <a:ln w="19050">
                <a:solidFill>
                  <a:srgbClr val="99B64C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228" name="Freeform 11"/>
              <p:cNvSpPr>
                <a:spLocks/>
              </p:cNvSpPr>
              <p:nvPr/>
            </p:nvSpPr>
            <p:spPr bwMode="auto">
              <a:xfrm rot="5400000">
                <a:off x="-1646" y="1907"/>
                <a:ext cx="4320" cy="505"/>
              </a:xfrm>
              <a:custGeom>
                <a:avLst/>
                <a:gdLst>
                  <a:gd name="T0" fmla="*/ 22660181 w 2452"/>
                  <a:gd name="T1" fmla="*/ 4227464 h 181"/>
                  <a:gd name="T2" fmla="*/ 0 w 2452"/>
                  <a:gd name="T3" fmla="*/ 3970547 h 181"/>
                  <a:gd name="T4" fmla="*/ 0 60000 65536"/>
                  <a:gd name="T5" fmla="*/ 0 60000 65536"/>
                  <a:gd name="T6" fmla="*/ 0 w 2452"/>
                  <a:gd name="T7" fmla="*/ 0 h 181"/>
                  <a:gd name="T8" fmla="*/ 2452 w 2452"/>
                  <a:gd name="T9" fmla="*/ 181 h 18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2" h="181">
                    <a:moveTo>
                      <a:pt x="2452" y="181"/>
                    </a:moveTo>
                    <a:cubicBezTo>
                      <a:pt x="1828" y="74"/>
                      <a:pt x="942" y="0"/>
                      <a:pt x="0" y="170"/>
                    </a:cubicBezTo>
                  </a:path>
                </a:pathLst>
              </a:custGeom>
              <a:noFill/>
              <a:ln w="19050">
                <a:solidFill>
                  <a:srgbClr val="99B64C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229" name="Freeform 10"/>
              <p:cNvSpPr>
                <a:spLocks/>
              </p:cNvSpPr>
              <p:nvPr/>
            </p:nvSpPr>
            <p:spPr bwMode="auto">
              <a:xfrm rot="5400000">
                <a:off x="-1773" y="1907"/>
                <a:ext cx="4320" cy="506"/>
              </a:xfrm>
              <a:custGeom>
                <a:avLst/>
                <a:gdLst>
                  <a:gd name="T0" fmla="*/ 0 w 2452"/>
                  <a:gd name="T1" fmla="*/ 4244230 h 181"/>
                  <a:gd name="T2" fmla="*/ 22660181 w 2452"/>
                  <a:gd name="T3" fmla="*/ 3869049 h 181"/>
                  <a:gd name="T4" fmla="*/ 0 60000 65536"/>
                  <a:gd name="T5" fmla="*/ 0 60000 65536"/>
                  <a:gd name="T6" fmla="*/ 0 w 2452"/>
                  <a:gd name="T7" fmla="*/ 0 h 181"/>
                  <a:gd name="T8" fmla="*/ 2452 w 2452"/>
                  <a:gd name="T9" fmla="*/ 181 h 18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2" h="181">
                    <a:moveTo>
                      <a:pt x="0" y="181"/>
                    </a:moveTo>
                    <a:cubicBezTo>
                      <a:pt x="940" y="0"/>
                      <a:pt x="1828" y="65"/>
                      <a:pt x="2452" y="165"/>
                    </a:cubicBezTo>
                  </a:path>
                </a:pathLst>
              </a:custGeom>
              <a:noFill/>
              <a:ln w="19050">
                <a:solidFill>
                  <a:srgbClr val="FFFFFE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137230" name="Freeform 9"/>
            <p:cNvSpPr>
              <a:spLocks/>
            </p:cNvSpPr>
            <p:nvPr/>
          </p:nvSpPr>
          <p:spPr bwMode="auto">
            <a:xfrm rot="5400000">
              <a:off x="-1854" y="1854"/>
              <a:ext cx="4320" cy="612"/>
            </a:xfrm>
            <a:custGeom>
              <a:avLst/>
              <a:gdLst>
                <a:gd name="T0" fmla="*/ 0 w 2452"/>
                <a:gd name="T1" fmla="*/ 3397495 h 219"/>
                <a:gd name="T2" fmla="*/ 22660181 w 2452"/>
                <a:gd name="T3" fmla="*/ 5131388 h 219"/>
                <a:gd name="T4" fmla="*/ 0 60000 65536"/>
                <a:gd name="T5" fmla="*/ 0 60000 65536"/>
                <a:gd name="T6" fmla="*/ 0 w 2452"/>
                <a:gd name="T7" fmla="*/ 0 h 219"/>
                <a:gd name="T8" fmla="*/ 2452 w 2452"/>
                <a:gd name="T9" fmla="*/ 219 h 2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52" h="219">
                  <a:moveTo>
                    <a:pt x="0" y="145"/>
                  </a:moveTo>
                  <a:cubicBezTo>
                    <a:pt x="950" y="0"/>
                    <a:pt x="1836" y="98"/>
                    <a:pt x="2452" y="219"/>
                  </a:cubicBezTo>
                </a:path>
              </a:pathLst>
            </a:custGeom>
            <a:noFill/>
            <a:ln w="19050">
              <a:solidFill>
                <a:srgbClr val="FFFFFE"/>
              </a:solidFill>
              <a:miter lim="800000"/>
              <a:headEnd/>
              <a:tailEnd/>
            </a:ln>
          </p:spPr>
          <p:txBody>
            <a:bodyPr rot="10800000" vert="eaVert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7231" name="Freeform 13"/>
            <p:cNvSpPr>
              <a:spLocks/>
            </p:cNvSpPr>
            <p:nvPr/>
          </p:nvSpPr>
          <p:spPr bwMode="auto">
            <a:xfrm rot="5400000">
              <a:off x="-1856" y="1905"/>
              <a:ext cx="4320" cy="509"/>
            </a:xfrm>
            <a:custGeom>
              <a:avLst/>
              <a:gdLst>
                <a:gd name="T0" fmla="*/ 0 w 2452"/>
                <a:gd name="T1" fmla="*/ 3989492 h 182"/>
                <a:gd name="T2" fmla="*/ 22660181 w 2452"/>
                <a:gd name="T3" fmla="*/ 4271106 h 182"/>
                <a:gd name="T4" fmla="*/ 0 60000 65536"/>
                <a:gd name="T5" fmla="*/ 0 60000 65536"/>
                <a:gd name="T6" fmla="*/ 0 w 2452"/>
                <a:gd name="T7" fmla="*/ 0 h 182"/>
                <a:gd name="T8" fmla="*/ 2452 w 2452"/>
                <a:gd name="T9" fmla="*/ 182 h 1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52" h="182">
                  <a:moveTo>
                    <a:pt x="0" y="170"/>
                  </a:moveTo>
                  <a:cubicBezTo>
                    <a:pt x="942" y="0"/>
                    <a:pt x="1829" y="75"/>
                    <a:pt x="2452" y="182"/>
                  </a:cubicBezTo>
                </a:path>
              </a:pathLst>
            </a:custGeom>
            <a:noFill/>
            <a:ln w="19050">
              <a:solidFill>
                <a:srgbClr val="99B64C"/>
              </a:solidFill>
              <a:miter lim="800000"/>
              <a:headEnd/>
              <a:tailEnd/>
            </a:ln>
          </p:spPr>
          <p:txBody>
            <a:bodyPr rot="10800000" vert="eaVert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3723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055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A72D4B25-B606-44E3-B5EB-50ADFC8C5F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4" name="Content Placeholder 3" descr="1231 copy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95400" y="6616700"/>
            <a:ext cx="7848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0" y="0"/>
            <a:ext cx="1295400" cy="6858000"/>
            <a:chOff x="0" y="0"/>
            <a:chExt cx="816" cy="4320"/>
          </a:xfrm>
        </p:grpSpPr>
        <p:sp>
          <p:nvSpPr>
            <p:cNvPr id="3" name="Rectangle 12"/>
            <p:cNvSpPr/>
            <p:nvPr/>
          </p:nvSpPr>
          <p:spPr>
            <a:xfrm>
              <a:off x="0" y="0"/>
              <a:ext cx="816" cy="4320"/>
            </a:xfrm>
            <a:prstGeom prst="rect">
              <a:avLst/>
            </a:prstGeom>
            <a:solidFill>
              <a:srgbClr val="723983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134" y="0"/>
              <a:ext cx="633" cy="4320"/>
              <a:chOff x="134" y="0"/>
              <a:chExt cx="633" cy="4320"/>
            </a:xfrm>
          </p:grpSpPr>
          <p:sp>
            <p:nvSpPr>
              <p:cNvPr id="137238" name="Freeform 12"/>
              <p:cNvSpPr>
                <a:spLocks/>
              </p:cNvSpPr>
              <p:nvPr/>
            </p:nvSpPr>
            <p:spPr bwMode="auto">
              <a:xfrm rot="5400000">
                <a:off x="-1754" y="1901"/>
                <a:ext cx="4320" cy="517"/>
              </a:xfrm>
              <a:custGeom>
                <a:avLst/>
                <a:gdLst>
                  <a:gd name="T0" fmla="*/ 0 w 2452"/>
                  <a:gd name="T1" fmla="*/ 3913181 h 185"/>
                  <a:gd name="T2" fmla="*/ 22660181 w 2452"/>
                  <a:gd name="T3" fmla="*/ 4334964 h 185"/>
                  <a:gd name="T4" fmla="*/ 0 60000 65536"/>
                  <a:gd name="T5" fmla="*/ 0 60000 65536"/>
                  <a:gd name="T6" fmla="*/ 0 w 2452"/>
                  <a:gd name="T7" fmla="*/ 0 h 185"/>
                  <a:gd name="T8" fmla="*/ 2452 w 2452"/>
                  <a:gd name="T9" fmla="*/ 185 h 18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2" h="185">
                    <a:moveTo>
                      <a:pt x="0" y="167"/>
                    </a:moveTo>
                    <a:cubicBezTo>
                      <a:pt x="943" y="0"/>
                      <a:pt x="1829" y="77"/>
                      <a:pt x="2452" y="185"/>
                    </a:cubicBezTo>
                  </a:path>
                </a:pathLst>
              </a:custGeom>
              <a:noFill/>
              <a:ln w="19050">
                <a:solidFill>
                  <a:srgbClr val="99B64C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239" name="Freeform 11"/>
              <p:cNvSpPr>
                <a:spLocks/>
              </p:cNvSpPr>
              <p:nvPr/>
            </p:nvSpPr>
            <p:spPr bwMode="auto">
              <a:xfrm rot="5400000">
                <a:off x="-1646" y="1907"/>
                <a:ext cx="4320" cy="505"/>
              </a:xfrm>
              <a:custGeom>
                <a:avLst/>
                <a:gdLst>
                  <a:gd name="T0" fmla="*/ 22660181 w 2452"/>
                  <a:gd name="T1" fmla="*/ 4227464 h 181"/>
                  <a:gd name="T2" fmla="*/ 0 w 2452"/>
                  <a:gd name="T3" fmla="*/ 3970547 h 181"/>
                  <a:gd name="T4" fmla="*/ 0 60000 65536"/>
                  <a:gd name="T5" fmla="*/ 0 60000 65536"/>
                  <a:gd name="T6" fmla="*/ 0 w 2452"/>
                  <a:gd name="T7" fmla="*/ 0 h 181"/>
                  <a:gd name="T8" fmla="*/ 2452 w 2452"/>
                  <a:gd name="T9" fmla="*/ 181 h 18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2" h="181">
                    <a:moveTo>
                      <a:pt x="2452" y="181"/>
                    </a:moveTo>
                    <a:cubicBezTo>
                      <a:pt x="1828" y="74"/>
                      <a:pt x="942" y="0"/>
                      <a:pt x="0" y="170"/>
                    </a:cubicBezTo>
                  </a:path>
                </a:pathLst>
              </a:custGeom>
              <a:noFill/>
              <a:ln w="19050">
                <a:solidFill>
                  <a:srgbClr val="99B64C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240" name="Freeform 10"/>
              <p:cNvSpPr>
                <a:spLocks/>
              </p:cNvSpPr>
              <p:nvPr/>
            </p:nvSpPr>
            <p:spPr bwMode="auto">
              <a:xfrm rot="5400000">
                <a:off x="-1773" y="1907"/>
                <a:ext cx="4320" cy="506"/>
              </a:xfrm>
              <a:custGeom>
                <a:avLst/>
                <a:gdLst>
                  <a:gd name="T0" fmla="*/ 0 w 2452"/>
                  <a:gd name="T1" fmla="*/ 4244230 h 181"/>
                  <a:gd name="T2" fmla="*/ 22660181 w 2452"/>
                  <a:gd name="T3" fmla="*/ 3869049 h 181"/>
                  <a:gd name="T4" fmla="*/ 0 60000 65536"/>
                  <a:gd name="T5" fmla="*/ 0 60000 65536"/>
                  <a:gd name="T6" fmla="*/ 0 w 2452"/>
                  <a:gd name="T7" fmla="*/ 0 h 181"/>
                  <a:gd name="T8" fmla="*/ 2452 w 2452"/>
                  <a:gd name="T9" fmla="*/ 181 h 18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2" h="181">
                    <a:moveTo>
                      <a:pt x="0" y="181"/>
                    </a:moveTo>
                    <a:cubicBezTo>
                      <a:pt x="940" y="0"/>
                      <a:pt x="1828" y="65"/>
                      <a:pt x="2452" y="165"/>
                    </a:cubicBezTo>
                  </a:path>
                </a:pathLst>
              </a:custGeom>
              <a:noFill/>
              <a:ln w="19050">
                <a:solidFill>
                  <a:srgbClr val="FFFFFE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137241" name="Freeform 9"/>
            <p:cNvSpPr>
              <a:spLocks/>
            </p:cNvSpPr>
            <p:nvPr/>
          </p:nvSpPr>
          <p:spPr bwMode="auto">
            <a:xfrm rot="5400000">
              <a:off x="-1854" y="1854"/>
              <a:ext cx="4320" cy="612"/>
            </a:xfrm>
            <a:custGeom>
              <a:avLst/>
              <a:gdLst>
                <a:gd name="T0" fmla="*/ 0 w 2452"/>
                <a:gd name="T1" fmla="*/ 3397495 h 219"/>
                <a:gd name="T2" fmla="*/ 22660181 w 2452"/>
                <a:gd name="T3" fmla="*/ 5131388 h 219"/>
                <a:gd name="T4" fmla="*/ 0 60000 65536"/>
                <a:gd name="T5" fmla="*/ 0 60000 65536"/>
                <a:gd name="T6" fmla="*/ 0 w 2452"/>
                <a:gd name="T7" fmla="*/ 0 h 219"/>
                <a:gd name="T8" fmla="*/ 2452 w 2452"/>
                <a:gd name="T9" fmla="*/ 219 h 2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52" h="219">
                  <a:moveTo>
                    <a:pt x="0" y="145"/>
                  </a:moveTo>
                  <a:cubicBezTo>
                    <a:pt x="950" y="0"/>
                    <a:pt x="1836" y="98"/>
                    <a:pt x="2452" y="219"/>
                  </a:cubicBezTo>
                </a:path>
              </a:pathLst>
            </a:custGeom>
            <a:noFill/>
            <a:ln w="19050">
              <a:solidFill>
                <a:srgbClr val="FFFFFE"/>
              </a:solidFill>
              <a:miter lim="800000"/>
              <a:headEnd/>
              <a:tailEnd/>
            </a:ln>
          </p:spPr>
          <p:txBody>
            <a:bodyPr rot="10800000" vert="eaVert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7242" name="Freeform 13"/>
            <p:cNvSpPr>
              <a:spLocks/>
            </p:cNvSpPr>
            <p:nvPr/>
          </p:nvSpPr>
          <p:spPr bwMode="auto">
            <a:xfrm rot="5400000">
              <a:off x="-1856" y="1905"/>
              <a:ext cx="4320" cy="509"/>
            </a:xfrm>
            <a:custGeom>
              <a:avLst/>
              <a:gdLst>
                <a:gd name="T0" fmla="*/ 0 w 2452"/>
                <a:gd name="T1" fmla="*/ 3989492 h 182"/>
                <a:gd name="T2" fmla="*/ 22660181 w 2452"/>
                <a:gd name="T3" fmla="*/ 4271106 h 182"/>
                <a:gd name="T4" fmla="*/ 0 60000 65536"/>
                <a:gd name="T5" fmla="*/ 0 60000 65536"/>
                <a:gd name="T6" fmla="*/ 0 w 2452"/>
                <a:gd name="T7" fmla="*/ 0 h 182"/>
                <a:gd name="T8" fmla="*/ 2452 w 2452"/>
                <a:gd name="T9" fmla="*/ 182 h 1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52" h="182">
                  <a:moveTo>
                    <a:pt x="0" y="170"/>
                  </a:moveTo>
                  <a:cubicBezTo>
                    <a:pt x="942" y="0"/>
                    <a:pt x="1829" y="75"/>
                    <a:pt x="2452" y="182"/>
                  </a:cubicBezTo>
                </a:path>
              </a:pathLst>
            </a:custGeom>
            <a:noFill/>
            <a:ln w="19050">
              <a:solidFill>
                <a:srgbClr val="99B64C"/>
              </a:solidFill>
              <a:miter lim="800000"/>
              <a:headEnd/>
              <a:tailEnd/>
            </a:ln>
          </p:spPr>
          <p:txBody>
            <a:bodyPr rot="10800000" vert="eaVert"/>
            <a:lstStyle/>
            <a:p>
              <a:pPr>
                <a:defRPr/>
              </a:pPr>
              <a:endParaRPr lang="en-US" dirty="0"/>
            </a:p>
          </p:txBody>
        </p:sp>
      </p:grpSp>
      <p:pic>
        <p:nvPicPr>
          <p:cNvPr id="1036" name="Content Placeholder 3" descr="1231 copy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95400" y="6616700"/>
            <a:ext cx="7848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0" y="0"/>
            <a:ext cx="1295400" cy="6858000"/>
            <a:chOff x="0" y="0"/>
            <a:chExt cx="816" cy="432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816" cy="4320"/>
            </a:xfrm>
            <a:prstGeom prst="rect">
              <a:avLst/>
            </a:prstGeom>
            <a:solidFill>
              <a:srgbClr val="723983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134" y="0"/>
              <a:ext cx="633" cy="4320"/>
              <a:chOff x="134" y="0"/>
              <a:chExt cx="633" cy="4320"/>
            </a:xfrm>
          </p:grpSpPr>
          <p:sp>
            <p:nvSpPr>
              <p:cNvPr id="137249" name="Freeform 12"/>
              <p:cNvSpPr>
                <a:spLocks/>
              </p:cNvSpPr>
              <p:nvPr/>
            </p:nvSpPr>
            <p:spPr bwMode="auto">
              <a:xfrm rot="5400000">
                <a:off x="-1754" y="1901"/>
                <a:ext cx="4320" cy="517"/>
              </a:xfrm>
              <a:custGeom>
                <a:avLst/>
                <a:gdLst>
                  <a:gd name="T0" fmla="*/ 0 w 2452"/>
                  <a:gd name="T1" fmla="*/ 3913181 h 185"/>
                  <a:gd name="T2" fmla="*/ 22660181 w 2452"/>
                  <a:gd name="T3" fmla="*/ 4334964 h 185"/>
                  <a:gd name="T4" fmla="*/ 0 60000 65536"/>
                  <a:gd name="T5" fmla="*/ 0 60000 65536"/>
                  <a:gd name="T6" fmla="*/ 0 w 2452"/>
                  <a:gd name="T7" fmla="*/ 0 h 185"/>
                  <a:gd name="T8" fmla="*/ 2452 w 2452"/>
                  <a:gd name="T9" fmla="*/ 185 h 18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2" h="185">
                    <a:moveTo>
                      <a:pt x="0" y="167"/>
                    </a:moveTo>
                    <a:cubicBezTo>
                      <a:pt x="943" y="0"/>
                      <a:pt x="1829" y="77"/>
                      <a:pt x="2452" y="185"/>
                    </a:cubicBezTo>
                  </a:path>
                </a:pathLst>
              </a:custGeom>
              <a:noFill/>
              <a:ln w="19050">
                <a:solidFill>
                  <a:srgbClr val="99B64C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250" name="Freeform 11"/>
              <p:cNvSpPr>
                <a:spLocks/>
              </p:cNvSpPr>
              <p:nvPr/>
            </p:nvSpPr>
            <p:spPr bwMode="auto">
              <a:xfrm rot="5400000">
                <a:off x="-1646" y="1907"/>
                <a:ext cx="4320" cy="505"/>
              </a:xfrm>
              <a:custGeom>
                <a:avLst/>
                <a:gdLst>
                  <a:gd name="T0" fmla="*/ 22660181 w 2452"/>
                  <a:gd name="T1" fmla="*/ 4227464 h 181"/>
                  <a:gd name="T2" fmla="*/ 0 w 2452"/>
                  <a:gd name="T3" fmla="*/ 3970547 h 181"/>
                  <a:gd name="T4" fmla="*/ 0 60000 65536"/>
                  <a:gd name="T5" fmla="*/ 0 60000 65536"/>
                  <a:gd name="T6" fmla="*/ 0 w 2452"/>
                  <a:gd name="T7" fmla="*/ 0 h 181"/>
                  <a:gd name="T8" fmla="*/ 2452 w 2452"/>
                  <a:gd name="T9" fmla="*/ 181 h 18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2" h="181">
                    <a:moveTo>
                      <a:pt x="2452" y="181"/>
                    </a:moveTo>
                    <a:cubicBezTo>
                      <a:pt x="1828" y="74"/>
                      <a:pt x="942" y="0"/>
                      <a:pt x="0" y="170"/>
                    </a:cubicBezTo>
                  </a:path>
                </a:pathLst>
              </a:custGeom>
              <a:noFill/>
              <a:ln w="19050">
                <a:solidFill>
                  <a:srgbClr val="99B64C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251" name="Freeform 10"/>
              <p:cNvSpPr>
                <a:spLocks/>
              </p:cNvSpPr>
              <p:nvPr/>
            </p:nvSpPr>
            <p:spPr bwMode="auto">
              <a:xfrm rot="5400000">
                <a:off x="-1773" y="1907"/>
                <a:ext cx="4320" cy="506"/>
              </a:xfrm>
              <a:custGeom>
                <a:avLst/>
                <a:gdLst>
                  <a:gd name="T0" fmla="*/ 0 w 2452"/>
                  <a:gd name="T1" fmla="*/ 4244230 h 181"/>
                  <a:gd name="T2" fmla="*/ 22660181 w 2452"/>
                  <a:gd name="T3" fmla="*/ 3869049 h 181"/>
                  <a:gd name="T4" fmla="*/ 0 60000 65536"/>
                  <a:gd name="T5" fmla="*/ 0 60000 65536"/>
                  <a:gd name="T6" fmla="*/ 0 w 2452"/>
                  <a:gd name="T7" fmla="*/ 0 h 181"/>
                  <a:gd name="T8" fmla="*/ 2452 w 2452"/>
                  <a:gd name="T9" fmla="*/ 181 h 18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2" h="181">
                    <a:moveTo>
                      <a:pt x="0" y="181"/>
                    </a:moveTo>
                    <a:cubicBezTo>
                      <a:pt x="940" y="0"/>
                      <a:pt x="1828" y="65"/>
                      <a:pt x="2452" y="165"/>
                    </a:cubicBezTo>
                  </a:path>
                </a:pathLst>
              </a:custGeom>
              <a:noFill/>
              <a:ln w="19050">
                <a:solidFill>
                  <a:srgbClr val="FFFFFE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137252" name="Freeform 9"/>
            <p:cNvSpPr>
              <a:spLocks/>
            </p:cNvSpPr>
            <p:nvPr/>
          </p:nvSpPr>
          <p:spPr bwMode="auto">
            <a:xfrm rot="5400000">
              <a:off x="-1854" y="1854"/>
              <a:ext cx="4320" cy="612"/>
            </a:xfrm>
            <a:custGeom>
              <a:avLst/>
              <a:gdLst>
                <a:gd name="T0" fmla="*/ 0 w 2452"/>
                <a:gd name="T1" fmla="*/ 3397495 h 219"/>
                <a:gd name="T2" fmla="*/ 22660181 w 2452"/>
                <a:gd name="T3" fmla="*/ 5131388 h 219"/>
                <a:gd name="T4" fmla="*/ 0 60000 65536"/>
                <a:gd name="T5" fmla="*/ 0 60000 65536"/>
                <a:gd name="T6" fmla="*/ 0 w 2452"/>
                <a:gd name="T7" fmla="*/ 0 h 219"/>
                <a:gd name="T8" fmla="*/ 2452 w 2452"/>
                <a:gd name="T9" fmla="*/ 219 h 2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52" h="219">
                  <a:moveTo>
                    <a:pt x="0" y="145"/>
                  </a:moveTo>
                  <a:cubicBezTo>
                    <a:pt x="950" y="0"/>
                    <a:pt x="1836" y="98"/>
                    <a:pt x="2452" y="219"/>
                  </a:cubicBezTo>
                </a:path>
              </a:pathLst>
            </a:custGeom>
            <a:noFill/>
            <a:ln w="19050">
              <a:solidFill>
                <a:srgbClr val="FFFFFE"/>
              </a:solidFill>
              <a:miter lim="800000"/>
              <a:headEnd/>
              <a:tailEnd/>
            </a:ln>
          </p:spPr>
          <p:txBody>
            <a:bodyPr rot="10800000" vert="eaVert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7253" name="Freeform 13"/>
            <p:cNvSpPr>
              <a:spLocks/>
            </p:cNvSpPr>
            <p:nvPr/>
          </p:nvSpPr>
          <p:spPr bwMode="auto">
            <a:xfrm rot="5400000">
              <a:off x="-1856" y="1905"/>
              <a:ext cx="4320" cy="509"/>
            </a:xfrm>
            <a:custGeom>
              <a:avLst/>
              <a:gdLst>
                <a:gd name="T0" fmla="*/ 0 w 2452"/>
                <a:gd name="T1" fmla="*/ 3989492 h 182"/>
                <a:gd name="T2" fmla="*/ 22660181 w 2452"/>
                <a:gd name="T3" fmla="*/ 4271106 h 182"/>
                <a:gd name="T4" fmla="*/ 0 60000 65536"/>
                <a:gd name="T5" fmla="*/ 0 60000 65536"/>
                <a:gd name="T6" fmla="*/ 0 w 2452"/>
                <a:gd name="T7" fmla="*/ 0 h 182"/>
                <a:gd name="T8" fmla="*/ 2452 w 2452"/>
                <a:gd name="T9" fmla="*/ 182 h 1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52" h="182">
                  <a:moveTo>
                    <a:pt x="0" y="170"/>
                  </a:moveTo>
                  <a:cubicBezTo>
                    <a:pt x="942" y="0"/>
                    <a:pt x="1829" y="75"/>
                    <a:pt x="2452" y="182"/>
                  </a:cubicBezTo>
                </a:path>
              </a:pathLst>
            </a:custGeom>
            <a:noFill/>
            <a:ln w="19050">
              <a:solidFill>
                <a:srgbClr val="99B64C"/>
              </a:solidFill>
              <a:miter lim="800000"/>
              <a:headEnd/>
              <a:tailEnd/>
            </a:ln>
          </p:spPr>
          <p:txBody>
            <a:bodyPr rot="10800000" vert="eaVert"/>
            <a:lstStyle/>
            <a:p>
              <a:pPr>
                <a:defRPr/>
              </a:pPr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OCA Training – Oracle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8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Topics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Oracle Owner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Oracle Files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When In Doubt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Avoiding Errors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Tips &amp; Tricks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96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none"/>
          <a:lstStyle/>
          <a:p>
            <a:r>
              <a:rPr lang="en-US" dirty="0" smtClean="0"/>
              <a:t>Oracle Owner – Who Owns The Database? </a:t>
            </a:r>
          </a:p>
          <a:p>
            <a:pPr marL="0" indent="0">
              <a:buNone/>
            </a:pPr>
            <a:endParaRPr lang="en-US" dirty="0" smtClean="0"/>
          </a:p>
          <a:p>
            <a:pPr lvl="0"/>
            <a:r>
              <a:rPr lang="en-US" sz="2000" dirty="0" smtClean="0"/>
              <a:t>issuing </a:t>
            </a:r>
            <a:r>
              <a:rPr lang="en-US" sz="2000" dirty="0"/>
              <a:t>the following command to search the /</a:t>
            </a:r>
            <a:r>
              <a:rPr lang="en-US" sz="2000" dirty="0" err="1"/>
              <a:t>etc</a:t>
            </a:r>
            <a:r>
              <a:rPr lang="en-US" sz="2000" dirty="0"/>
              <a:t>/password </a:t>
            </a:r>
            <a:endParaRPr lang="en-US" sz="2000" dirty="0" smtClean="0"/>
          </a:p>
          <a:p>
            <a:pPr marL="0" lvl="0" indent="0">
              <a:buNone/>
            </a:pPr>
            <a:r>
              <a:rPr lang="en-US" sz="2000" dirty="0" smtClean="0"/>
              <a:t>      file </a:t>
            </a:r>
            <a:r>
              <a:rPr lang="en-US" sz="2000" dirty="0"/>
              <a:t>for oracle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smtClean="0"/>
              <a:t>accounts (cat </a:t>
            </a:r>
            <a:r>
              <a:rPr lang="en-US" sz="2000" dirty="0"/>
              <a:t>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passwd</a:t>
            </a:r>
            <a:r>
              <a:rPr lang="en-US" sz="2000" dirty="0"/>
              <a:t> | </a:t>
            </a:r>
            <a:r>
              <a:rPr lang="en-US" sz="2000" dirty="0" err="1" smtClean="0"/>
              <a:t>grep</a:t>
            </a:r>
            <a:r>
              <a:rPr lang="en-US" sz="2000" dirty="0" smtClean="0"/>
              <a:t> </a:t>
            </a:r>
            <a:r>
              <a:rPr lang="en-US" sz="2000" dirty="0" err="1" smtClean="0"/>
              <a:t>ora</a:t>
            </a:r>
            <a:r>
              <a:rPr lang="en-US" sz="2000" dirty="0" smtClean="0"/>
              <a:t>)</a:t>
            </a:r>
          </a:p>
          <a:p>
            <a:pPr marL="0" lvl="0" indent="0">
              <a:buNone/>
            </a:pPr>
            <a:r>
              <a:rPr lang="en-US" sz="2000" dirty="0"/>
              <a:t>   </a:t>
            </a:r>
            <a:r>
              <a:rPr lang="en-US" sz="1800" i="1" dirty="0"/>
              <a:t>   [tmcdonald@lasssnpr01ora10 ~]$ cat /</a:t>
            </a:r>
            <a:r>
              <a:rPr lang="en-US" sz="1800" i="1" dirty="0" err="1"/>
              <a:t>etc</a:t>
            </a:r>
            <a:r>
              <a:rPr lang="en-US" sz="1800" i="1" dirty="0"/>
              <a:t>/</a:t>
            </a:r>
            <a:r>
              <a:rPr lang="en-US" sz="1800" i="1" dirty="0" err="1"/>
              <a:t>passwd</a:t>
            </a:r>
            <a:r>
              <a:rPr lang="en-US" sz="1800" i="1" dirty="0"/>
              <a:t> | </a:t>
            </a:r>
            <a:r>
              <a:rPr lang="en-US" sz="1800" i="1" dirty="0" err="1"/>
              <a:t>grep</a:t>
            </a:r>
            <a:r>
              <a:rPr lang="en-US" sz="1800" i="1" dirty="0"/>
              <a:t> </a:t>
            </a:r>
            <a:r>
              <a:rPr lang="en-US" sz="1800" i="1" dirty="0" err="1"/>
              <a:t>ora</a:t>
            </a:r>
            <a:endParaRPr lang="en-US" sz="1800" i="1" dirty="0"/>
          </a:p>
          <a:p>
            <a:pPr marL="0" indent="0">
              <a:buNone/>
            </a:pPr>
            <a:r>
              <a:rPr lang="en-US" sz="1800" i="1" dirty="0"/>
              <a:t>oracle:x:10002:10001:Oracle Control Account:/home/oracle:/bin/bash</a:t>
            </a:r>
          </a:p>
          <a:p>
            <a:pPr marL="0" indent="0">
              <a:buNone/>
            </a:pPr>
            <a:r>
              <a:rPr lang="en-US" sz="1800" i="1" dirty="0"/>
              <a:t>oracprdoge:x:501:501::/home/</a:t>
            </a:r>
            <a:r>
              <a:rPr lang="en-US" sz="1800" i="1" dirty="0" err="1"/>
              <a:t>oracprdoge</a:t>
            </a:r>
            <a:r>
              <a:rPr lang="en-US" sz="1800" i="1" dirty="0"/>
              <a:t>:/bin/bash</a:t>
            </a:r>
          </a:p>
        </p:txBody>
      </p:sp>
    </p:spTree>
    <p:extLst>
      <p:ext uri="{BB962C8B-B14F-4D97-AF65-F5344CB8AC3E}">
        <p14:creationId xmlns:p14="http://schemas.microsoft.com/office/powerpoint/2010/main" val="425739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600200"/>
            <a:ext cx="7620000" cy="4953000"/>
          </a:xfrm>
        </p:spPr>
        <p:txBody>
          <a:bodyPr/>
          <a:lstStyle/>
          <a:p>
            <a:pPr lvl="0"/>
            <a:r>
              <a:rPr lang="en-US" dirty="0" smtClean="0">
                <a:solidFill>
                  <a:srgbClr val="000000"/>
                </a:solidFill>
              </a:rPr>
              <a:t>Oracle Files </a:t>
            </a:r>
            <a:r>
              <a:rPr lang="en-US" dirty="0">
                <a:solidFill>
                  <a:srgbClr val="000000"/>
                </a:solidFill>
              </a:rPr>
              <a:t>– </a:t>
            </a:r>
            <a:r>
              <a:rPr lang="en-US" dirty="0" smtClean="0">
                <a:solidFill>
                  <a:srgbClr val="000000"/>
                </a:solidFill>
              </a:rPr>
              <a:t>Where Is </a:t>
            </a:r>
            <a:r>
              <a:rPr lang="en-US" dirty="0">
                <a:solidFill>
                  <a:srgbClr val="000000"/>
                </a:solidFill>
              </a:rPr>
              <a:t>The Database? </a:t>
            </a:r>
          </a:p>
          <a:p>
            <a:pPr lvl="0"/>
            <a:r>
              <a:rPr lang="en-US" sz="1800" dirty="0" smtClean="0"/>
              <a:t>Searching </a:t>
            </a:r>
            <a:r>
              <a:rPr lang="en-US" sz="1800" dirty="0"/>
              <a:t>for file mounts associated with a specific database </a:t>
            </a:r>
            <a:endParaRPr lang="en-US" sz="1800" dirty="0" smtClean="0"/>
          </a:p>
          <a:p>
            <a:pPr marL="0" lvl="0" indent="0">
              <a:buNone/>
            </a:pPr>
            <a:r>
              <a:rPr lang="en-US" sz="1800" dirty="0" smtClean="0"/>
              <a:t>      (</a:t>
            </a:r>
            <a:r>
              <a:rPr lang="en-US" sz="1800" dirty="0"/>
              <a:t>e.g.  </a:t>
            </a:r>
            <a:r>
              <a:rPr lang="en-US" sz="1800" dirty="0" err="1"/>
              <a:t>df</a:t>
            </a:r>
            <a:r>
              <a:rPr lang="en-US" sz="1800" dirty="0"/>
              <a:t> –h | </a:t>
            </a:r>
            <a:r>
              <a:rPr lang="en-US" sz="1800" dirty="0" err="1"/>
              <a:t>grep</a:t>
            </a:r>
            <a:r>
              <a:rPr lang="en-US" sz="1800" dirty="0"/>
              <a:t> &lt;</a:t>
            </a:r>
            <a:r>
              <a:rPr lang="en-US" sz="1800" dirty="0" err="1"/>
              <a:t>dbname_addrev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i="1" dirty="0"/>
              <a:t>[tmcdonald@lasssnpr01ora10 ~]$ </a:t>
            </a:r>
            <a:r>
              <a:rPr lang="en-US" sz="1800" i="1" dirty="0" err="1"/>
              <a:t>df</a:t>
            </a:r>
            <a:r>
              <a:rPr lang="en-US" sz="1800" i="1" dirty="0"/>
              <a:t> -h | </a:t>
            </a:r>
            <a:r>
              <a:rPr lang="en-US" sz="1800" i="1" dirty="0" err="1"/>
              <a:t>grep</a:t>
            </a:r>
            <a:r>
              <a:rPr lang="en-US" sz="1800" i="1" dirty="0"/>
              <a:t> OGE</a:t>
            </a:r>
          </a:p>
          <a:p>
            <a:pPr marL="0" indent="0">
              <a:buNone/>
            </a:pPr>
            <a:r>
              <a:rPr lang="en-US" sz="1800" i="1" dirty="0"/>
              <a:t>/</a:t>
            </a:r>
            <a:r>
              <a:rPr lang="en-US" sz="1800" i="1" dirty="0" err="1"/>
              <a:t>dev</a:t>
            </a:r>
            <a:r>
              <a:rPr lang="en-US" sz="1800" i="1" dirty="0"/>
              <a:t>/emcpowerb1       850G  601G  241G  72% /SAN/OGE/archive</a:t>
            </a:r>
          </a:p>
          <a:p>
            <a:pPr marL="0" indent="0">
              <a:buNone/>
            </a:pPr>
            <a:r>
              <a:rPr lang="en-US" sz="1800" i="1" dirty="0"/>
              <a:t>/</a:t>
            </a:r>
            <a:r>
              <a:rPr lang="en-US" sz="1800" i="1" dirty="0" err="1"/>
              <a:t>dev</a:t>
            </a:r>
            <a:r>
              <a:rPr lang="en-US" sz="1800" i="1" dirty="0"/>
              <a:t>/emcpowerc1       100G   13G   87G  13% /SAN/OGE/redo</a:t>
            </a:r>
          </a:p>
          <a:p>
            <a:pPr marL="0" indent="0">
              <a:buNone/>
            </a:pPr>
            <a:r>
              <a:rPr lang="en-US" sz="1800" i="1" dirty="0"/>
              <a:t>/</a:t>
            </a:r>
            <a:r>
              <a:rPr lang="en-US" sz="1800" i="1" dirty="0" err="1"/>
              <a:t>dev</a:t>
            </a:r>
            <a:r>
              <a:rPr lang="en-US" sz="1800" i="1" dirty="0"/>
              <a:t>/emcpowerd1       300G  137G  161G  46% /SAN/OGE/undo</a:t>
            </a:r>
          </a:p>
          <a:p>
            <a:pPr marL="0" indent="0">
              <a:buNone/>
            </a:pPr>
            <a:r>
              <a:rPr lang="en-US" sz="1800" i="1" dirty="0"/>
              <a:t>/</a:t>
            </a:r>
            <a:r>
              <a:rPr lang="en-US" sz="1800" i="1" dirty="0" err="1"/>
              <a:t>dev</a:t>
            </a:r>
            <a:r>
              <a:rPr lang="en-US" sz="1800" i="1" dirty="0"/>
              <a:t>/emcpowere1       800G  567G  226G  72% /SAN/OGE/data01</a:t>
            </a:r>
          </a:p>
          <a:p>
            <a:pPr marL="0" indent="0">
              <a:buNone/>
            </a:pPr>
            <a:r>
              <a:rPr lang="en-US" sz="1800" i="1" dirty="0"/>
              <a:t>/</a:t>
            </a:r>
            <a:r>
              <a:rPr lang="en-US" sz="1800" i="1" dirty="0" err="1"/>
              <a:t>dev</a:t>
            </a:r>
            <a:r>
              <a:rPr lang="en-US" sz="1800" i="1" dirty="0"/>
              <a:t>/emcpowerf1       800G  531G  262G  68% /SAN/OGE/data02</a:t>
            </a:r>
          </a:p>
          <a:p>
            <a:pPr marL="0" indent="0">
              <a:buNone/>
            </a:pPr>
            <a:r>
              <a:rPr lang="en-US" sz="1800" i="1" dirty="0"/>
              <a:t>/</a:t>
            </a:r>
            <a:r>
              <a:rPr lang="en-US" sz="1800" i="1" dirty="0" err="1"/>
              <a:t>dev</a:t>
            </a:r>
            <a:r>
              <a:rPr lang="en-US" sz="1800" i="1" dirty="0"/>
              <a:t>/emcpowerg1       1.0T  745G  270G  74% /SAN/OGE/data03</a:t>
            </a:r>
          </a:p>
          <a:p>
            <a:pPr marL="0" indent="0">
              <a:buNone/>
            </a:pPr>
            <a:r>
              <a:rPr lang="en-US" sz="1800" i="1" dirty="0"/>
              <a:t>/</a:t>
            </a:r>
            <a:r>
              <a:rPr lang="en-US" sz="1800" i="1" dirty="0" err="1"/>
              <a:t>dev</a:t>
            </a:r>
            <a:r>
              <a:rPr lang="en-US" sz="1800" i="1" dirty="0"/>
              <a:t>/emcpowerh1       1.0T  776G  239G  77% /SAN/OGE/data04</a:t>
            </a:r>
          </a:p>
          <a:p>
            <a:pPr marL="0" indent="0">
              <a:buNone/>
            </a:pPr>
            <a:r>
              <a:rPr lang="en-US" sz="1800" i="1" dirty="0"/>
              <a:t>/</a:t>
            </a:r>
            <a:r>
              <a:rPr lang="en-US" sz="1800" i="1" dirty="0" err="1"/>
              <a:t>dev</a:t>
            </a:r>
            <a:r>
              <a:rPr lang="en-US" sz="1800" i="1" dirty="0"/>
              <a:t>/emcpoweri1       1.0T  690G  324G  69% /SAN/OGE/data05</a:t>
            </a:r>
          </a:p>
          <a:p>
            <a:pPr marL="0" indent="0">
              <a:buNone/>
            </a:pPr>
            <a:r>
              <a:rPr lang="en-US" sz="1800" i="1" dirty="0"/>
              <a:t>/</a:t>
            </a:r>
            <a:r>
              <a:rPr lang="en-US" sz="1800" i="1" dirty="0" err="1"/>
              <a:t>dev</a:t>
            </a:r>
            <a:r>
              <a:rPr lang="en-US" sz="1800" i="1" dirty="0"/>
              <a:t>/emcpowerj1       500G  387G  109G  79% /SAN/OGE/data06</a:t>
            </a:r>
          </a:p>
          <a:p>
            <a:pPr marL="0" indent="0">
              <a:buNone/>
            </a:pPr>
            <a:r>
              <a:rPr lang="en-US" sz="1800" i="1" dirty="0"/>
              <a:t>/</a:t>
            </a:r>
            <a:r>
              <a:rPr lang="en-US" sz="1800" i="1" dirty="0" err="1"/>
              <a:t>dev</a:t>
            </a:r>
            <a:r>
              <a:rPr lang="en-US" sz="1800" i="1" dirty="0"/>
              <a:t>/emcpowerk1       1.0T  803G  212G  80% /SAN/OGE/data07</a:t>
            </a:r>
          </a:p>
        </p:txBody>
      </p:sp>
    </p:spTree>
    <p:extLst>
      <p:ext uri="{BB962C8B-B14F-4D97-AF65-F5344CB8AC3E}">
        <p14:creationId xmlns:p14="http://schemas.microsoft.com/office/powerpoint/2010/main" val="178895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600200"/>
            <a:ext cx="7620000" cy="5105400"/>
          </a:xfrm>
        </p:spPr>
        <p:txBody>
          <a:bodyPr/>
          <a:lstStyle/>
          <a:p>
            <a:r>
              <a:rPr lang="en-US" dirty="0" smtClean="0"/>
              <a:t>When In Doubt?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 smtClean="0"/>
              <a:t>  Making an error due to uncertainty can be disastrous.  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in doubt take your hands off the keyboard and ask for help.</a:t>
            </a:r>
          </a:p>
        </p:txBody>
      </p:sp>
    </p:spTree>
    <p:extLst>
      <p:ext uri="{BB962C8B-B14F-4D97-AF65-F5344CB8AC3E}">
        <p14:creationId xmlns:p14="http://schemas.microsoft.com/office/powerpoint/2010/main" val="193501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71600" y="1524000"/>
            <a:ext cx="7620000" cy="445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Avoiding Serious Errors</a:t>
            </a:r>
            <a:endParaRPr lang="en-US" kern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Do </a:t>
            </a:r>
            <a:r>
              <a:rPr lang="en-US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most of your work using a read-only account (</a:t>
            </a:r>
            <a:r>
              <a:rPr lang="en-US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rdonly</a:t>
            </a:r>
            <a:r>
              <a:rPr lang="en-US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).  Only use the SYSDBA accounts when making a change to the database and be very careful when using this account</a:t>
            </a:r>
            <a:r>
              <a:rPr lang="en-US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When prompted for a value, make sure the value is entered correctly, and that there are  no spaces at the beginning or ending of the value being entered</a:t>
            </a:r>
            <a:r>
              <a:rPr lang="en-US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When running a SQL statement that makes a change to the database, be sure to copy the command into a text editor first and check it for accuracy and completeness before copying the statement in SQL*Plus and running it. </a:t>
            </a:r>
          </a:p>
        </p:txBody>
      </p:sp>
    </p:spTree>
    <p:extLst>
      <p:ext uri="{BB962C8B-B14F-4D97-AF65-F5344CB8AC3E}">
        <p14:creationId xmlns:p14="http://schemas.microsoft.com/office/powerpoint/2010/main" val="340470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371600"/>
            <a:ext cx="7696200" cy="5181600"/>
          </a:xfrm>
        </p:spPr>
        <p:txBody>
          <a:bodyPr wrap="none" lIns="0" rIns="0" numCol="1">
            <a:noAutofit/>
          </a:bodyPr>
          <a:lstStyle/>
          <a:p>
            <a:r>
              <a:rPr lang="en-US" dirty="0" smtClean="0"/>
              <a:t>Tips &amp; Tricks</a:t>
            </a:r>
            <a:endParaRPr lang="en-US" dirty="0"/>
          </a:p>
          <a:p>
            <a:pPr lvl="1">
              <a:buFont typeface="Arial" pitchFamily="34" charset="0"/>
              <a:buChar char="–"/>
            </a:pPr>
            <a:r>
              <a:rPr lang="en-US" dirty="0" smtClean="0"/>
              <a:t>Escape to host: SQL&gt; host or SQL&gt;!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exit from host shell returns you to SQL&gt;</a:t>
            </a:r>
          </a:p>
          <a:p>
            <a:pPr lvl="1">
              <a:buFont typeface="Arial" pitchFamily="34" charset="0"/>
              <a:buChar char="–"/>
            </a:pPr>
            <a:r>
              <a:rPr lang="en-US" dirty="0" smtClean="0"/>
              <a:t>Run SQL: “;” on the existing line or “/” on the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following line runs </a:t>
            </a:r>
            <a:r>
              <a:rPr lang="en-US" dirty="0" err="1" smtClean="0"/>
              <a:t>sql</a:t>
            </a:r>
            <a:endParaRPr lang="en-US" dirty="0" smtClean="0"/>
          </a:p>
          <a:p>
            <a:pPr lvl="1">
              <a:buFont typeface="Arial" pitchFamily="34" charset="0"/>
              <a:buChar char="–"/>
            </a:pPr>
            <a:r>
              <a:rPr lang="en-US" dirty="0" smtClean="0"/>
              <a:t>List: SQL&gt; list – lists the last run </a:t>
            </a:r>
            <a:r>
              <a:rPr lang="en-US" dirty="0" err="1" smtClean="0"/>
              <a:t>sql</a:t>
            </a:r>
            <a:r>
              <a:rPr lang="en-US" dirty="0"/>
              <a:t> </a:t>
            </a:r>
            <a:r>
              <a:rPr lang="en-US" dirty="0" smtClean="0"/>
              <a:t>/ in buffer</a:t>
            </a:r>
          </a:p>
          <a:p>
            <a:pPr lvl="1">
              <a:buFont typeface="Arial" pitchFamily="34" charset="0"/>
              <a:buChar char="–"/>
            </a:pPr>
            <a:r>
              <a:rPr lang="en-US" dirty="0" smtClean="0"/>
              <a:t>&lt;n&gt;: sets the </a:t>
            </a:r>
            <a:r>
              <a:rPr lang="en-US" dirty="0" err="1" smtClean="0"/>
              <a:t>sql</a:t>
            </a:r>
            <a:r>
              <a:rPr lang="en-US" dirty="0" smtClean="0"/>
              <a:t> buffer line current for change c/XX</a:t>
            </a:r>
          </a:p>
          <a:p>
            <a:pPr lvl="1">
              <a:buFont typeface="Arial" pitchFamily="34" charset="0"/>
              <a:buChar char="–"/>
            </a:pPr>
            <a:r>
              <a:rPr lang="en-US" dirty="0" smtClean="0"/>
              <a:t>@&lt;file name&gt;: executes an </a:t>
            </a:r>
            <a:r>
              <a:rPr lang="en-US" dirty="0" err="1" smtClean="0"/>
              <a:t>sql</a:t>
            </a:r>
            <a:r>
              <a:rPr lang="en-US" dirty="0" smtClean="0"/>
              <a:t> file</a:t>
            </a:r>
          </a:p>
          <a:p>
            <a:pPr lvl="1">
              <a:buFont typeface="Arial" pitchFamily="34" charset="0"/>
              <a:buChar char="–"/>
            </a:pPr>
            <a:r>
              <a:rPr lang="en-US" dirty="0" smtClean="0"/>
              <a:t>Edit: edit at the SQL&gt; starts default editor using </a:t>
            </a:r>
            <a:r>
              <a:rPr lang="en-US" dirty="0" err="1" smtClean="0"/>
              <a:t>sql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 buffer. </a:t>
            </a:r>
          </a:p>
          <a:p>
            <a:pPr lvl="1">
              <a:buFont typeface="Arial" pitchFamily="34" charset="0"/>
              <a:buChar char="–"/>
            </a:pPr>
            <a:r>
              <a:rPr lang="en-US" dirty="0" smtClean="0"/>
              <a:t>Editor: “export EDITOR=vi” at host sets the </a:t>
            </a:r>
          </a:p>
          <a:p>
            <a:pPr marL="457200" lvl="1" indent="0">
              <a:buNone/>
            </a:pPr>
            <a:r>
              <a:rPr lang="en-US" dirty="0" smtClean="0"/>
              <a:t>	default editor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7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4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osTheme1">
  <a:themeElements>
    <a:clrScheme name="Align 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ign Master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ign 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ign Mast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ign Mast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ign Mast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ign Mas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ign Mas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ign Mas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Align Master">
  <a:themeElements>
    <a:clrScheme name="Align 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ign Master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ign 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ign Mast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ign Mast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ign Mast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ign Mas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ign Mas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ign Mas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FF98BE5576B4489820D3B3EA5148C3" ma:contentTypeVersion="1" ma:contentTypeDescription="Create a new document." ma:contentTypeScope="" ma:versionID="9825e5ad7c24331f1570c3b389e9d61a">
  <xsd:schema xmlns:xsd="http://www.w3.org/2001/XMLSchema" xmlns:p="http://schemas.microsoft.com/office/2006/metadata/properties" xmlns:ns2="d0d810da-1633-480d-90ac-91220cd6300a" targetNamespace="http://schemas.microsoft.com/office/2006/metadata/properties" ma:root="true" ma:fieldsID="feb314c8aba92be5f771a2cf8c7b93ae" ns2:_="">
    <xsd:import namespace="d0d810da-1633-480d-90ac-91220cd6300a"/>
    <xsd:element name="properties">
      <xsd:complexType>
        <xsd:sequence>
          <xsd:element name="documentManagement">
            <xsd:complexType>
              <xsd:all>
                <xsd:element ref="ns2:Doc_x0020_Category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d0d810da-1633-480d-90ac-91220cd6300a" elementFormDefault="qualified">
    <xsd:import namespace="http://schemas.microsoft.com/office/2006/documentManagement/types"/>
    <xsd:element name="Doc_x0020_Category" ma:index="8" nillable="true" ma:displayName="Doc Category" ma:default="" ma:format="Dropdown" ma:internalName="Doc_x0020_Category">
      <xsd:simpleType>
        <xsd:restriction base="dms:Choice">
          <xsd:enumeration value="Client DBA Docs"/>
          <xsd:enumeration value="DBA Resources or White Papers"/>
          <xsd:enumeration value="DBA General"/>
          <xsd:enumeration value="DBA Training Presentation"/>
          <xsd:enumeration value="Meeting Agenda's"/>
          <xsd:enumeration value="Meeting Minutes"/>
          <xsd:enumeration value="DBA Focus Group Recording"/>
          <xsd:enumeration value="Database Issue Resolution Recording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Doc_x0020_Category xmlns="d0d810da-1633-480d-90ac-91220cd6300a">DBA Training Presentation</Doc_x0020_Category>
  </documentManagement>
</p:properties>
</file>

<file path=customXml/itemProps1.xml><?xml version="1.0" encoding="utf-8"?>
<ds:datastoreItem xmlns:ds="http://schemas.openxmlformats.org/officeDocument/2006/customXml" ds:itemID="{657D81F9-8027-4A68-B79F-50A5F6D67F9E}"/>
</file>

<file path=customXml/itemProps2.xml><?xml version="1.0" encoding="utf-8"?>
<ds:datastoreItem xmlns:ds="http://schemas.openxmlformats.org/officeDocument/2006/customXml" ds:itemID="{222F93E5-42E0-4C71-A547-7C68FC21478D}"/>
</file>

<file path=customXml/itemProps3.xml><?xml version="1.0" encoding="utf-8"?>
<ds:datastoreItem xmlns:ds="http://schemas.openxmlformats.org/officeDocument/2006/customXml" ds:itemID="{D0270F74-F499-4C26-B81C-EA8164393CCE}"/>
</file>

<file path=docProps/app.xml><?xml version="1.0" encoding="utf-8"?>
<Properties xmlns="http://schemas.openxmlformats.org/officeDocument/2006/extended-properties" xmlns:vt="http://schemas.openxmlformats.org/officeDocument/2006/docPropsVTypes">
  <Template>TaosTheme1</Template>
  <TotalTime>1555</TotalTime>
  <Words>129</Words>
  <Application>Microsoft Office PowerPoint</Application>
  <PresentationFormat>On-screen Show (4:3)</PresentationFormat>
  <Paragraphs>61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TaosTheme1</vt:lpstr>
      <vt:lpstr>1_Align Master</vt:lpstr>
      <vt:lpstr>OCA Training – Oracle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TAOS Mountain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OCA Training – SQL Server</dc:title>
  <dc:creator>Denise Crabtree</dc:creator>
  <cp:lastModifiedBy>Brian Pyle</cp:lastModifiedBy>
  <cp:revision>38</cp:revision>
  <dcterms:created xsi:type="dcterms:W3CDTF">2012-10-16T16:05:02Z</dcterms:created>
  <dcterms:modified xsi:type="dcterms:W3CDTF">2012-12-04T16:18:59Z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0x01010085FF98BE5576B4489820D3B3EA5148C3</vt:lpwstr>
  </property>
</Properties>
</file>