
<file path=[Content_Types].xml><?xml version="1.0" encoding="utf-8"?>
<Types xmlns="http://schemas.openxmlformats.org/package/2006/content-types">
  <Default Extension="png" ContentType="image/png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8" r:id="rId2"/>
  </p:sldMasterIdLst>
  <p:sldIdLst>
    <p:sldId id="256" r:id="rId3"/>
    <p:sldId id="257" r:id="rId4"/>
    <p:sldId id="264" r:id="rId5"/>
    <p:sldId id="261" r:id="rId6"/>
    <p:sldId id="258" r:id="rId7"/>
    <p:sldId id="259" r:id="rId8"/>
    <p:sldId id="260" r:id="rId9"/>
    <p:sldId id="263" r:id="rId10"/>
    <p:sldId id="262" r:id="rId11"/>
    <p:sldId id="270" r:id="rId12"/>
    <p:sldId id="272" r:id="rId13"/>
    <p:sldId id="265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2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D1DB5-18F9-4C17-B956-6EC01C04D974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F67C26-1542-43AE-8860-CC468EF68363}">
      <dgm:prSet phldrT="[Text]"/>
      <dgm:spPr>
        <a:xfrm>
          <a:off x="1438698" y="199954"/>
          <a:ext cx="1164378" cy="756846"/>
        </a:xfrm>
        <a:prstGeom prst="roundRect">
          <a:avLst/>
        </a:prstGeom>
        <a:solidFill>
          <a:srgbClr val="438086"/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Disk Space</a:t>
          </a:r>
        </a:p>
      </dgm:t>
    </dgm:pt>
    <dgm:pt modelId="{DBBD107A-E8CD-41AF-BF15-FDD4CE16AD65}" type="parTrans" cxnId="{8AC41CF8-5F0C-47FF-8400-15D0978E3AB6}">
      <dgm:prSet/>
      <dgm:spPr/>
      <dgm:t>
        <a:bodyPr/>
        <a:lstStyle/>
        <a:p>
          <a:endParaRPr lang="en-US"/>
        </a:p>
      </dgm:t>
    </dgm:pt>
    <dgm:pt modelId="{7CD73666-3B60-4B76-B2F3-7712F3045D38}" type="sibTrans" cxnId="{8AC41CF8-5F0C-47FF-8400-15D0978E3AB6}">
      <dgm:prSet/>
      <dgm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2249970" y="192427"/>
              </a:moveTo>
              <a:arcTo wR="1511853" hR="1511853" stAng="17953419" swAng="1211564"/>
            </a:path>
          </a:pathLst>
        </a:custGeom>
        <a:noFill/>
        <a:ln w="9525" cap="flat" cmpd="sng" algn="ctr">
          <a:solidFill>
            <a:srgbClr val="438086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/>
        </a:p>
      </dgm:t>
    </dgm:pt>
    <dgm:pt modelId="{9F471AC5-E0A5-43BC-BD1D-7463F37128CB}">
      <dgm:prSet phldrT="[Text]"/>
      <dgm:spPr>
        <a:xfrm>
          <a:off x="2876556" y="1244618"/>
          <a:ext cx="1164378" cy="756846"/>
        </a:xfrm>
        <a:prstGeom prst="roundRect">
          <a:avLst/>
        </a:prstGeom>
        <a:solidFill>
          <a:srgbClr val="A04DA3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SQL Error Log</a:t>
          </a:r>
        </a:p>
      </dgm:t>
    </dgm:pt>
    <dgm:pt modelId="{8E6EF5A4-A92B-4642-B318-4D83D70D2993}" type="parTrans" cxnId="{0F6CAF5C-C70A-4322-9B24-D8E4773A8045}">
      <dgm:prSet/>
      <dgm:spPr/>
      <dgm:t>
        <a:bodyPr/>
        <a:lstStyle/>
        <a:p>
          <a:endParaRPr lang="en-US"/>
        </a:p>
      </dgm:t>
    </dgm:pt>
    <dgm:pt modelId="{BB605923-4CD3-4F21-B32E-0D1FC64EA929}" type="sibTrans" cxnId="{0F6CAF5C-C70A-4322-9B24-D8E4773A8045}">
      <dgm:prSet/>
      <dgm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3020080" y="1616504"/>
              </a:moveTo>
              <a:arcTo wR="1511853" hR="1511853" stAng="21838154" swAng="1359746"/>
            </a:path>
          </a:pathLst>
        </a:custGeom>
        <a:noFill/>
        <a:ln w="9525" cap="flat" cmpd="sng" algn="ctr">
          <a:solidFill>
            <a:srgbClr val="A04DA3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/>
        </a:p>
      </dgm:t>
    </dgm:pt>
    <dgm:pt modelId="{2C45150D-EE5F-4AA1-95F8-94F96274DD05}">
      <dgm:prSet phldrT="[Text]"/>
      <dgm:spPr>
        <a:xfrm>
          <a:off x="2327343" y="2934922"/>
          <a:ext cx="1164378" cy="756846"/>
        </a:xfrm>
        <a:prstGeom prst="roundRect">
          <a:avLst/>
        </a:prstGeom>
        <a:solidFill>
          <a:srgbClr val="C4652D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System Even Log</a:t>
          </a:r>
        </a:p>
      </dgm:t>
    </dgm:pt>
    <dgm:pt modelId="{FD39B527-42BC-46E8-9681-B97D2B2C9CF6}" type="parTrans" cxnId="{86F2266B-BC0F-4C5C-AE03-EADE2E66645B}">
      <dgm:prSet/>
      <dgm:spPr/>
      <dgm:t>
        <a:bodyPr/>
        <a:lstStyle/>
        <a:p>
          <a:endParaRPr lang="en-US"/>
        </a:p>
      </dgm:t>
    </dgm:pt>
    <dgm:pt modelId="{79BF36ED-7483-4F0C-BB9E-53757720FFFE}" type="sibTrans" cxnId="{86F2266B-BC0F-4C5C-AE03-EADE2E66645B}">
      <dgm:prSet/>
      <dgm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1697396" y="3012277"/>
              </a:moveTo>
              <a:arcTo wR="1511853" hR="1511853" stAng="4977035" swAng="845931"/>
            </a:path>
          </a:pathLst>
        </a:custGeom>
        <a:noFill/>
        <a:ln w="9525" cap="flat" cmpd="sng" algn="ctr">
          <a:solidFill>
            <a:srgbClr val="C4652D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/>
        </a:p>
      </dgm:t>
    </dgm:pt>
    <dgm:pt modelId="{48336F0F-DF61-42B7-AA51-9B69EA1E84B6}">
      <dgm:prSet phldrT="[Text]"/>
      <dgm:spPr>
        <a:xfrm>
          <a:off x="550053" y="2934922"/>
          <a:ext cx="1164378" cy="756846"/>
        </a:xfrm>
        <a:prstGeom prst="roundRect">
          <a:avLst/>
        </a:prstGeom>
        <a:solidFill>
          <a:srgbClr val="8B5D3D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Application Event Log</a:t>
          </a:r>
        </a:p>
      </dgm:t>
    </dgm:pt>
    <dgm:pt modelId="{21CE933C-A440-4B05-8F43-797F6236E5EE}" type="parTrans" cxnId="{C1F0EF98-62F2-47A4-A975-408C5D61F196}">
      <dgm:prSet/>
      <dgm:spPr/>
      <dgm:t>
        <a:bodyPr/>
        <a:lstStyle/>
        <a:p>
          <a:endParaRPr lang="en-US"/>
        </a:p>
      </dgm:t>
    </dgm:pt>
    <dgm:pt modelId="{A3F3082D-BB9C-4098-AD7F-70FC11DD36B8}" type="sibTrans" cxnId="{C1F0EF98-62F2-47A4-A975-408C5D61F196}">
      <dgm:prSet/>
      <dgm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160397" y="2189546"/>
              </a:moveTo>
              <a:arcTo wR="1511853" hR="1511853" stAng="9202100" swAng="1359746"/>
            </a:path>
          </a:pathLst>
        </a:custGeom>
        <a:noFill/>
        <a:ln w="9525" cap="flat" cmpd="sng" algn="ctr">
          <a:solidFill>
            <a:srgbClr val="8B5D3D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/>
        </a:p>
      </dgm:t>
    </dgm:pt>
    <dgm:pt modelId="{8DDE0E66-F369-41AD-B4F0-A2EF030238EE}">
      <dgm:prSet phldrT="[Text]"/>
      <dgm:spPr>
        <a:xfrm>
          <a:off x="840" y="1244618"/>
          <a:ext cx="1164378" cy="756846"/>
        </a:xfrm>
        <a:prstGeom prst="roundRect">
          <a:avLst/>
        </a:prstGeom>
        <a:solidFill>
          <a:srgbClr val="5C92B5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Performance</a:t>
          </a:r>
        </a:p>
      </dgm:t>
    </dgm:pt>
    <dgm:pt modelId="{C49CC728-DA49-4FF9-800D-F9D5E55025F4}" type="parTrans" cxnId="{67189DC5-B731-4DB0-93AD-8A2C1797D852}">
      <dgm:prSet/>
      <dgm:spPr/>
      <dgm:t>
        <a:bodyPr/>
        <a:lstStyle/>
        <a:p>
          <a:endParaRPr lang="en-US"/>
        </a:p>
      </dgm:t>
    </dgm:pt>
    <dgm:pt modelId="{AE2482F3-EB10-4714-BEBC-E47756846CA1}" type="sibTrans" cxnId="{67189DC5-B731-4DB0-93AD-8A2C1797D852}">
      <dgm:prSet/>
      <dgm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363665" y="528306"/>
              </a:moveTo>
              <a:arcTo wR="1511853" hR="1511853" stAng="13235017" swAng="1211564"/>
            </a:path>
          </a:pathLst>
        </a:custGeom>
        <a:noFill/>
        <a:ln w="9525" cap="flat" cmpd="sng" algn="ctr">
          <a:solidFill>
            <a:srgbClr val="5C92B5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en-US"/>
        </a:p>
      </dgm:t>
    </dgm:pt>
    <dgm:pt modelId="{70795E7D-6705-4548-876C-48462944ED94}" type="pres">
      <dgm:prSet presAssocID="{CACD1DB5-18F9-4C17-B956-6EC01C04D9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2D7592-92EB-4CEC-B2CF-A7A5458A2778}" type="pres">
      <dgm:prSet presAssocID="{CEF67C26-1542-43AE-8860-CC468EF6836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DFD18-F513-45C8-B8AA-7439574380FD}" type="pres">
      <dgm:prSet presAssocID="{CEF67C26-1542-43AE-8860-CC468EF68363}" presName="spNode" presStyleCnt="0"/>
      <dgm:spPr/>
    </dgm:pt>
    <dgm:pt modelId="{0412A8E4-F552-42EB-8A45-5D695EA5B408}" type="pres">
      <dgm:prSet presAssocID="{7CD73666-3B60-4B76-B2F3-7712F3045D38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42ABD40-9E2F-45D6-B43E-5BF3F7243AC9}" type="pres">
      <dgm:prSet presAssocID="{9F471AC5-E0A5-43BC-BD1D-7463F37128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3FB01-D2FE-4F91-A618-BB9C0D8B3215}" type="pres">
      <dgm:prSet presAssocID="{9F471AC5-E0A5-43BC-BD1D-7463F37128CB}" presName="spNode" presStyleCnt="0"/>
      <dgm:spPr/>
    </dgm:pt>
    <dgm:pt modelId="{13E726C2-0080-4FE5-942C-6EA4DD7CBB06}" type="pres">
      <dgm:prSet presAssocID="{BB605923-4CD3-4F21-B32E-0D1FC64EA929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D559C41-CB93-4AF8-A3D7-ADE5529C2180}" type="pres">
      <dgm:prSet presAssocID="{2C45150D-EE5F-4AA1-95F8-94F96274DD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0D129-9842-44A8-8175-FBD67D3657E9}" type="pres">
      <dgm:prSet presAssocID="{2C45150D-EE5F-4AA1-95F8-94F96274DD05}" presName="spNode" presStyleCnt="0"/>
      <dgm:spPr/>
    </dgm:pt>
    <dgm:pt modelId="{4424E3EF-C28A-4810-8427-F8641362FDBC}" type="pres">
      <dgm:prSet presAssocID="{79BF36ED-7483-4F0C-BB9E-53757720FFF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B7DFC6D-9B19-4F9C-A860-1FDBFF09C355}" type="pres">
      <dgm:prSet presAssocID="{48336F0F-DF61-42B7-AA51-9B69EA1E84B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2D63F-8036-4883-903A-9479D4CCCBC9}" type="pres">
      <dgm:prSet presAssocID="{48336F0F-DF61-42B7-AA51-9B69EA1E84B6}" presName="spNode" presStyleCnt="0"/>
      <dgm:spPr/>
    </dgm:pt>
    <dgm:pt modelId="{0F198BBD-A05F-446F-952D-45C136AA4C39}" type="pres">
      <dgm:prSet presAssocID="{A3F3082D-BB9C-4098-AD7F-70FC11DD36B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75128CC-85E1-44EA-806E-0C3208A147D7}" type="pres">
      <dgm:prSet presAssocID="{8DDE0E66-F369-41AD-B4F0-A2EF030238E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2DD01-070F-47FD-9ADA-C09B84EE9DAE}" type="pres">
      <dgm:prSet presAssocID="{8DDE0E66-F369-41AD-B4F0-A2EF030238EE}" presName="spNode" presStyleCnt="0"/>
      <dgm:spPr/>
    </dgm:pt>
    <dgm:pt modelId="{2D6F79F7-0E40-4C05-AAA5-D561A7B1FB49}" type="pres">
      <dgm:prSet presAssocID="{AE2482F3-EB10-4714-BEBC-E47756846CA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8AC41CF8-5F0C-47FF-8400-15D0978E3AB6}" srcId="{CACD1DB5-18F9-4C17-B956-6EC01C04D974}" destId="{CEF67C26-1542-43AE-8860-CC468EF68363}" srcOrd="0" destOrd="0" parTransId="{DBBD107A-E8CD-41AF-BF15-FDD4CE16AD65}" sibTransId="{7CD73666-3B60-4B76-B2F3-7712F3045D38}"/>
    <dgm:cxn modelId="{55F5B415-B50E-4C17-9C85-756397922BBE}" type="presOf" srcId="{2C45150D-EE5F-4AA1-95F8-94F96274DD05}" destId="{CD559C41-CB93-4AF8-A3D7-ADE5529C2180}" srcOrd="0" destOrd="0" presId="urn:microsoft.com/office/officeart/2005/8/layout/cycle5"/>
    <dgm:cxn modelId="{D46AEF4E-4FB9-4109-BF56-DFB2EB9B219A}" type="presOf" srcId="{A3F3082D-BB9C-4098-AD7F-70FC11DD36B8}" destId="{0F198BBD-A05F-446F-952D-45C136AA4C39}" srcOrd="0" destOrd="0" presId="urn:microsoft.com/office/officeart/2005/8/layout/cycle5"/>
    <dgm:cxn modelId="{9742D17A-5F88-4B4F-B882-8A4A613EF05C}" type="presOf" srcId="{79BF36ED-7483-4F0C-BB9E-53757720FFFE}" destId="{4424E3EF-C28A-4810-8427-F8641362FDBC}" srcOrd="0" destOrd="0" presId="urn:microsoft.com/office/officeart/2005/8/layout/cycle5"/>
    <dgm:cxn modelId="{EC93FC07-5FA6-40A7-8CB1-171CE6544730}" type="presOf" srcId="{CEF67C26-1542-43AE-8860-CC468EF68363}" destId="{AB2D7592-92EB-4CEC-B2CF-A7A5458A2778}" srcOrd="0" destOrd="0" presId="urn:microsoft.com/office/officeart/2005/8/layout/cycle5"/>
    <dgm:cxn modelId="{29C2ABA2-51FB-498A-8F70-091CEDD3E6E1}" type="presOf" srcId="{7CD73666-3B60-4B76-B2F3-7712F3045D38}" destId="{0412A8E4-F552-42EB-8A45-5D695EA5B408}" srcOrd="0" destOrd="0" presId="urn:microsoft.com/office/officeart/2005/8/layout/cycle5"/>
    <dgm:cxn modelId="{0F6CAF5C-C70A-4322-9B24-D8E4773A8045}" srcId="{CACD1DB5-18F9-4C17-B956-6EC01C04D974}" destId="{9F471AC5-E0A5-43BC-BD1D-7463F37128CB}" srcOrd="1" destOrd="0" parTransId="{8E6EF5A4-A92B-4642-B318-4D83D70D2993}" sibTransId="{BB605923-4CD3-4F21-B32E-0D1FC64EA929}"/>
    <dgm:cxn modelId="{86F2266B-BC0F-4C5C-AE03-EADE2E66645B}" srcId="{CACD1DB5-18F9-4C17-B956-6EC01C04D974}" destId="{2C45150D-EE5F-4AA1-95F8-94F96274DD05}" srcOrd="2" destOrd="0" parTransId="{FD39B527-42BC-46E8-9681-B97D2B2C9CF6}" sibTransId="{79BF36ED-7483-4F0C-BB9E-53757720FFFE}"/>
    <dgm:cxn modelId="{9CB28702-5CB4-4D63-B141-FC80FC02FF18}" type="presOf" srcId="{8DDE0E66-F369-41AD-B4F0-A2EF030238EE}" destId="{075128CC-85E1-44EA-806E-0C3208A147D7}" srcOrd="0" destOrd="0" presId="urn:microsoft.com/office/officeart/2005/8/layout/cycle5"/>
    <dgm:cxn modelId="{67189DC5-B731-4DB0-93AD-8A2C1797D852}" srcId="{CACD1DB5-18F9-4C17-B956-6EC01C04D974}" destId="{8DDE0E66-F369-41AD-B4F0-A2EF030238EE}" srcOrd="4" destOrd="0" parTransId="{C49CC728-DA49-4FF9-800D-F9D5E55025F4}" sibTransId="{AE2482F3-EB10-4714-BEBC-E47756846CA1}"/>
    <dgm:cxn modelId="{63089582-8CF9-4DCE-873C-A510000C405F}" type="presOf" srcId="{9F471AC5-E0A5-43BC-BD1D-7463F37128CB}" destId="{142ABD40-9E2F-45D6-B43E-5BF3F7243AC9}" srcOrd="0" destOrd="0" presId="urn:microsoft.com/office/officeart/2005/8/layout/cycle5"/>
    <dgm:cxn modelId="{4D9AC8A6-4FFE-4A9B-9D00-378274BE3767}" type="presOf" srcId="{AE2482F3-EB10-4714-BEBC-E47756846CA1}" destId="{2D6F79F7-0E40-4C05-AAA5-D561A7B1FB49}" srcOrd="0" destOrd="0" presId="urn:microsoft.com/office/officeart/2005/8/layout/cycle5"/>
    <dgm:cxn modelId="{FA9CFE3B-8376-41BF-A2FE-1141CD97EA99}" type="presOf" srcId="{CACD1DB5-18F9-4C17-B956-6EC01C04D974}" destId="{70795E7D-6705-4548-876C-48462944ED94}" srcOrd="0" destOrd="0" presId="urn:microsoft.com/office/officeart/2005/8/layout/cycle5"/>
    <dgm:cxn modelId="{02D022B9-0F18-4CAA-9817-ED430E6FFC3C}" type="presOf" srcId="{BB605923-4CD3-4F21-B32E-0D1FC64EA929}" destId="{13E726C2-0080-4FE5-942C-6EA4DD7CBB06}" srcOrd="0" destOrd="0" presId="urn:microsoft.com/office/officeart/2005/8/layout/cycle5"/>
    <dgm:cxn modelId="{C1F0EF98-62F2-47A4-A975-408C5D61F196}" srcId="{CACD1DB5-18F9-4C17-B956-6EC01C04D974}" destId="{48336F0F-DF61-42B7-AA51-9B69EA1E84B6}" srcOrd="3" destOrd="0" parTransId="{21CE933C-A440-4B05-8F43-797F6236E5EE}" sibTransId="{A3F3082D-BB9C-4098-AD7F-70FC11DD36B8}"/>
    <dgm:cxn modelId="{C29F21CE-7AD8-4532-B5A3-68F02EE20790}" type="presOf" srcId="{48336F0F-DF61-42B7-AA51-9B69EA1E84B6}" destId="{0B7DFC6D-9B19-4F9C-A860-1FDBFF09C355}" srcOrd="0" destOrd="0" presId="urn:microsoft.com/office/officeart/2005/8/layout/cycle5"/>
    <dgm:cxn modelId="{0C1A01D7-9B71-4972-AF8C-EFC4E8F9FAA6}" type="presParOf" srcId="{70795E7D-6705-4548-876C-48462944ED94}" destId="{AB2D7592-92EB-4CEC-B2CF-A7A5458A2778}" srcOrd="0" destOrd="0" presId="urn:microsoft.com/office/officeart/2005/8/layout/cycle5"/>
    <dgm:cxn modelId="{794A7CB7-FCB5-448F-8CDD-65BE3411469D}" type="presParOf" srcId="{70795E7D-6705-4548-876C-48462944ED94}" destId="{81ADFD18-F513-45C8-B8AA-7439574380FD}" srcOrd="1" destOrd="0" presId="urn:microsoft.com/office/officeart/2005/8/layout/cycle5"/>
    <dgm:cxn modelId="{E6AAE593-59B0-4AD8-A37C-ACC52585856D}" type="presParOf" srcId="{70795E7D-6705-4548-876C-48462944ED94}" destId="{0412A8E4-F552-42EB-8A45-5D695EA5B408}" srcOrd="2" destOrd="0" presId="urn:microsoft.com/office/officeart/2005/8/layout/cycle5"/>
    <dgm:cxn modelId="{C8C3C91E-0F1A-473C-B453-2869B1E3CA4B}" type="presParOf" srcId="{70795E7D-6705-4548-876C-48462944ED94}" destId="{142ABD40-9E2F-45D6-B43E-5BF3F7243AC9}" srcOrd="3" destOrd="0" presId="urn:microsoft.com/office/officeart/2005/8/layout/cycle5"/>
    <dgm:cxn modelId="{C094CADD-86D3-4C83-A25C-BBD362D3AE7D}" type="presParOf" srcId="{70795E7D-6705-4548-876C-48462944ED94}" destId="{5E43FB01-D2FE-4F91-A618-BB9C0D8B3215}" srcOrd="4" destOrd="0" presId="urn:microsoft.com/office/officeart/2005/8/layout/cycle5"/>
    <dgm:cxn modelId="{28DBDA8D-45B0-4734-BCC9-858A9FD5B7E7}" type="presParOf" srcId="{70795E7D-6705-4548-876C-48462944ED94}" destId="{13E726C2-0080-4FE5-942C-6EA4DD7CBB06}" srcOrd="5" destOrd="0" presId="urn:microsoft.com/office/officeart/2005/8/layout/cycle5"/>
    <dgm:cxn modelId="{25877181-9ED6-402A-84F7-815C184ECA03}" type="presParOf" srcId="{70795E7D-6705-4548-876C-48462944ED94}" destId="{CD559C41-CB93-4AF8-A3D7-ADE5529C2180}" srcOrd="6" destOrd="0" presId="urn:microsoft.com/office/officeart/2005/8/layout/cycle5"/>
    <dgm:cxn modelId="{9AF14B9D-4919-4E33-941F-D6B0AB3F0D64}" type="presParOf" srcId="{70795E7D-6705-4548-876C-48462944ED94}" destId="{8170D129-9842-44A8-8175-FBD67D3657E9}" srcOrd="7" destOrd="0" presId="urn:microsoft.com/office/officeart/2005/8/layout/cycle5"/>
    <dgm:cxn modelId="{703B2C8A-F5FB-41E6-AB84-D88673D01D7E}" type="presParOf" srcId="{70795E7D-6705-4548-876C-48462944ED94}" destId="{4424E3EF-C28A-4810-8427-F8641362FDBC}" srcOrd="8" destOrd="0" presId="urn:microsoft.com/office/officeart/2005/8/layout/cycle5"/>
    <dgm:cxn modelId="{146E71AA-37C9-4D91-85AE-08BE4B6E15DE}" type="presParOf" srcId="{70795E7D-6705-4548-876C-48462944ED94}" destId="{0B7DFC6D-9B19-4F9C-A860-1FDBFF09C355}" srcOrd="9" destOrd="0" presId="urn:microsoft.com/office/officeart/2005/8/layout/cycle5"/>
    <dgm:cxn modelId="{55F00E6F-48B4-4EF1-A50E-1DBAC0E69D03}" type="presParOf" srcId="{70795E7D-6705-4548-876C-48462944ED94}" destId="{1102D63F-8036-4883-903A-9479D4CCCBC9}" srcOrd="10" destOrd="0" presId="urn:microsoft.com/office/officeart/2005/8/layout/cycle5"/>
    <dgm:cxn modelId="{1F234E14-A0B1-4593-AEE5-FC2295C703FE}" type="presParOf" srcId="{70795E7D-6705-4548-876C-48462944ED94}" destId="{0F198BBD-A05F-446F-952D-45C136AA4C39}" srcOrd="11" destOrd="0" presId="urn:microsoft.com/office/officeart/2005/8/layout/cycle5"/>
    <dgm:cxn modelId="{BEAA0A8F-0629-4128-B84A-00FC56EEE68E}" type="presParOf" srcId="{70795E7D-6705-4548-876C-48462944ED94}" destId="{075128CC-85E1-44EA-806E-0C3208A147D7}" srcOrd="12" destOrd="0" presId="urn:microsoft.com/office/officeart/2005/8/layout/cycle5"/>
    <dgm:cxn modelId="{6F69D299-54D6-4F15-A759-5AEA43EEA6C4}" type="presParOf" srcId="{70795E7D-6705-4548-876C-48462944ED94}" destId="{D7D2DD01-070F-47FD-9ADA-C09B84EE9DAE}" srcOrd="13" destOrd="0" presId="urn:microsoft.com/office/officeart/2005/8/layout/cycle5"/>
    <dgm:cxn modelId="{99F45397-AC3A-49BF-9577-E2309B1D0993}" type="presParOf" srcId="{70795E7D-6705-4548-876C-48462944ED94}" destId="{2D6F79F7-0E40-4C05-AAA5-D561A7B1FB4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7592-92EB-4CEC-B2CF-A7A5458A2778}">
      <dsp:nvSpPr>
        <dsp:cNvPr id="0" name=""/>
        <dsp:cNvSpPr/>
      </dsp:nvSpPr>
      <dsp:spPr>
        <a:xfrm>
          <a:off x="1438698" y="199954"/>
          <a:ext cx="1164378" cy="756846"/>
        </a:xfrm>
        <a:prstGeom prst="roundRect">
          <a:avLst/>
        </a:prstGeom>
        <a:solidFill>
          <a:srgbClr val="438086"/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Disk Space</a:t>
          </a:r>
        </a:p>
      </dsp:txBody>
      <dsp:txXfrm>
        <a:off x="1475644" y="236900"/>
        <a:ext cx="1090486" cy="682954"/>
      </dsp:txXfrm>
    </dsp:sp>
    <dsp:sp modelId="{0412A8E4-F552-42EB-8A45-5D695EA5B408}">
      <dsp:nvSpPr>
        <dsp:cNvPr id="0" name=""/>
        <dsp:cNvSpPr/>
      </dsp:nvSpPr>
      <dsp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2249970" y="192427"/>
              </a:moveTo>
              <a:arcTo wR="1511853" hR="1511853" stAng="17953419" swAng="1211564"/>
            </a:path>
          </a:pathLst>
        </a:custGeom>
        <a:noFill/>
        <a:ln w="9525" cap="flat" cmpd="sng" algn="ctr">
          <a:solidFill>
            <a:srgbClr val="438086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ABD40-9E2F-45D6-B43E-5BF3F7243AC9}">
      <dsp:nvSpPr>
        <dsp:cNvPr id="0" name=""/>
        <dsp:cNvSpPr/>
      </dsp:nvSpPr>
      <dsp:spPr>
        <a:xfrm>
          <a:off x="2876556" y="1244618"/>
          <a:ext cx="1164378" cy="756846"/>
        </a:xfrm>
        <a:prstGeom prst="roundRect">
          <a:avLst/>
        </a:prstGeom>
        <a:solidFill>
          <a:srgbClr val="A04DA3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SQL Error Log</a:t>
          </a:r>
        </a:p>
      </dsp:txBody>
      <dsp:txXfrm>
        <a:off x="2913502" y="1281564"/>
        <a:ext cx="1090486" cy="682954"/>
      </dsp:txXfrm>
    </dsp:sp>
    <dsp:sp modelId="{13E726C2-0080-4FE5-942C-6EA4DD7CBB06}">
      <dsp:nvSpPr>
        <dsp:cNvPr id="0" name=""/>
        <dsp:cNvSpPr/>
      </dsp:nvSpPr>
      <dsp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3020080" y="1616504"/>
              </a:moveTo>
              <a:arcTo wR="1511853" hR="1511853" stAng="21838154" swAng="1359746"/>
            </a:path>
          </a:pathLst>
        </a:custGeom>
        <a:noFill/>
        <a:ln w="9525" cap="flat" cmpd="sng" algn="ctr">
          <a:solidFill>
            <a:srgbClr val="A04DA3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59C41-CB93-4AF8-A3D7-ADE5529C2180}">
      <dsp:nvSpPr>
        <dsp:cNvPr id="0" name=""/>
        <dsp:cNvSpPr/>
      </dsp:nvSpPr>
      <dsp:spPr>
        <a:xfrm>
          <a:off x="2327343" y="2934922"/>
          <a:ext cx="1164378" cy="756846"/>
        </a:xfrm>
        <a:prstGeom prst="roundRect">
          <a:avLst/>
        </a:prstGeom>
        <a:solidFill>
          <a:srgbClr val="C4652D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System Even Log</a:t>
          </a:r>
        </a:p>
      </dsp:txBody>
      <dsp:txXfrm>
        <a:off x="2364289" y="2971868"/>
        <a:ext cx="1090486" cy="682954"/>
      </dsp:txXfrm>
    </dsp:sp>
    <dsp:sp modelId="{4424E3EF-C28A-4810-8427-F8641362FDBC}">
      <dsp:nvSpPr>
        <dsp:cNvPr id="0" name=""/>
        <dsp:cNvSpPr/>
      </dsp:nvSpPr>
      <dsp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1697396" y="3012277"/>
              </a:moveTo>
              <a:arcTo wR="1511853" hR="1511853" stAng="4977035" swAng="845931"/>
            </a:path>
          </a:pathLst>
        </a:custGeom>
        <a:noFill/>
        <a:ln w="9525" cap="flat" cmpd="sng" algn="ctr">
          <a:solidFill>
            <a:srgbClr val="C4652D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DFC6D-9B19-4F9C-A860-1FDBFF09C355}">
      <dsp:nvSpPr>
        <dsp:cNvPr id="0" name=""/>
        <dsp:cNvSpPr/>
      </dsp:nvSpPr>
      <dsp:spPr>
        <a:xfrm>
          <a:off x="550053" y="2934922"/>
          <a:ext cx="1164378" cy="756846"/>
        </a:xfrm>
        <a:prstGeom prst="roundRect">
          <a:avLst/>
        </a:prstGeom>
        <a:solidFill>
          <a:srgbClr val="8B5D3D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Application Event Log</a:t>
          </a:r>
        </a:p>
      </dsp:txBody>
      <dsp:txXfrm>
        <a:off x="586999" y="2971868"/>
        <a:ext cx="1090486" cy="682954"/>
      </dsp:txXfrm>
    </dsp:sp>
    <dsp:sp modelId="{0F198BBD-A05F-446F-952D-45C136AA4C39}">
      <dsp:nvSpPr>
        <dsp:cNvPr id="0" name=""/>
        <dsp:cNvSpPr/>
      </dsp:nvSpPr>
      <dsp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160397" y="2189546"/>
              </a:moveTo>
              <a:arcTo wR="1511853" hR="1511853" stAng="9202100" swAng="1359746"/>
            </a:path>
          </a:pathLst>
        </a:custGeom>
        <a:noFill/>
        <a:ln w="9525" cap="flat" cmpd="sng" algn="ctr">
          <a:solidFill>
            <a:srgbClr val="8B5D3D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128CC-85E1-44EA-806E-0C3208A147D7}">
      <dsp:nvSpPr>
        <dsp:cNvPr id="0" name=""/>
        <dsp:cNvSpPr/>
      </dsp:nvSpPr>
      <dsp:spPr>
        <a:xfrm>
          <a:off x="840" y="1244618"/>
          <a:ext cx="1164378" cy="756846"/>
        </a:xfrm>
        <a:prstGeom prst="roundRect">
          <a:avLst/>
        </a:prstGeom>
        <a:solidFill>
          <a:srgbClr val="5C92B5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solidFill>
                <a:sysClr val="window" lastClr="FFFFFF"/>
              </a:solidFill>
              <a:latin typeface="Lucida Sans Unicode"/>
              <a:ea typeface="+mn-ea"/>
              <a:cs typeface="+mn-cs"/>
            </a:rPr>
            <a:t>Performance</a:t>
          </a:r>
        </a:p>
      </dsp:txBody>
      <dsp:txXfrm>
        <a:off x="37786" y="1281564"/>
        <a:ext cx="1090486" cy="682954"/>
      </dsp:txXfrm>
    </dsp:sp>
    <dsp:sp modelId="{2D6F79F7-0E40-4C05-AAA5-D561A7B1FB49}">
      <dsp:nvSpPr>
        <dsp:cNvPr id="0" name=""/>
        <dsp:cNvSpPr/>
      </dsp:nvSpPr>
      <dsp:spPr>
        <a:xfrm>
          <a:off x="509034" y="578377"/>
          <a:ext cx="3023706" cy="3023706"/>
        </a:xfrm>
        <a:custGeom>
          <a:avLst/>
          <a:gdLst/>
          <a:ahLst/>
          <a:cxnLst/>
          <a:rect l="0" t="0" r="0" b="0"/>
          <a:pathLst>
            <a:path>
              <a:moveTo>
                <a:pt x="363665" y="528306"/>
              </a:moveTo>
              <a:arcTo wR="1511853" hR="1511853" stAng="13235017" swAng="1211564"/>
            </a:path>
          </a:pathLst>
        </a:custGeom>
        <a:noFill/>
        <a:ln w="9525" cap="flat" cmpd="sng" algn="ctr">
          <a:solidFill>
            <a:srgbClr val="5C92B5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467600" cy="1470025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74676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572000"/>
          </a:xfrm>
        </p:spPr>
        <p:txBody>
          <a:bodyPr/>
          <a:lstStyle>
            <a:lvl1pPr algn="l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438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620000" cy="4191000"/>
          </a:xfrm>
        </p:spPr>
        <p:txBody>
          <a:bodyPr/>
          <a:lstStyle>
            <a:lvl1pPr algn="l"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99EB-32F9-4A7B-9991-5B198A546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810000" cy="4419600"/>
          </a:xfrm>
        </p:spPr>
        <p:txBody>
          <a:bodyPr/>
          <a:lstStyle>
            <a:lvl1pPr algn="l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810000" cy="4419600"/>
          </a:xfrm>
        </p:spPr>
        <p:txBody>
          <a:bodyPr/>
          <a:lstStyle>
            <a:lvl1pPr algn="l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0A4B-9F5B-46A2-BF99-84B8733400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535113"/>
            <a:ext cx="4038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174875"/>
            <a:ext cx="4038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9787-56BA-4DAE-B86B-4567CC877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467600" cy="1020762"/>
          </a:xfrm>
          <a:prstGeom prst="rect">
            <a:avLst/>
          </a:prstGeom>
        </p:spPr>
        <p:txBody>
          <a:bodyPr/>
          <a:lstStyle>
            <a:lvl1pPr algn="ctr">
              <a:defRPr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7C6DB-03D0-42E2-B2AA-8DEAB2AE5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5A437-0F0D-48C1-8F62-79C9DFE59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54380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24000"/>
            <a:ext cx="5340350" cy="4602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524000"/>
            <a:ext cx="20939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1278E-534B-4391-9AD6-E0D10A3079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71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8" name="Picture 6" descr="taos_logo_scalabl-j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81000"/>
            <a:ext cx="2057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TextBox 8"/>
          <p:cNvSpPr txBox="1">
            <a:spLocks noChangeArrowheads="1"/>
          </p:cNvSpPr>
          <p:nvPr/>
        </p:nvSpPr>
        <p:spPr bwMode="auto">
          <a:xfrm>
            <a:off x="3657600" y="8382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723983"/>
                </a:solidFill>
                <a:latin typeface="Adobe Garamond Pro" pitchFamily="18" charset="0"/>
              </a:rPr>
              <a:t>Services &amp; Talent You Can Trust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181600" y="-2514600"/>
            <a:ext cx="76200" cy="7848600"/>
          </a:xfrm>
          <a:prstGeom prst="rect">
            <a:avLst/>
          </a:prstGeom>
          <a:solidFill>
            <a:srgbClr val="72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1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2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2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53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27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8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9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30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31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7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0D1981D-C76E-4EE3-8585-8BB1DFC53E50}" type="slidenum">
              <a:rPr lang="en-US" smtClean="0"/>
              <a:t>‹#›</a:t>
            </a:fld>
            <a:endParaRPr lang="en-US"/>
          </a:p>
        </p:txBody>
      </p:sp>
      <p:pic>
        <p:nvPicPr>
          <p:cNvPr id="1034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5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46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38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39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40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41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42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036" name="Content Placeholder 3" descr="1231 copy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39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49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0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1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52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53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rebuchet MS" pitchFamily="34" charset="0"/>
            </a:endParaRPr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71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6" descr="taos_logo_scalabl-j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6172200"/>
            <a:ext cx="1143000" cy="44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TextBox 8"/>
          <p:cNvSpPr txBox="1">
            <a:spLocks noChangeArrowheads="1"/>
          </p:cNvSpPr>
          <p:nvPr/>
        </p:nvSpPr>
        <p:spPr bwMode="auto">
          <a:xfrm>
            <a:off x="2590800" y="6248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723983"/>
                </a:solidFill>
                <a:latin typeface="Adobe Garamond Pro" pitchFamily="18" charset="0"/>
              </a:rPr>
              <a:t>Services &amp; Talent You Can Trust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5181600" y="-2514600"/>
            <a:ext cx="76200" cy="7848600"/>
          </a:xfrm>
          <a:prstGeom prst="rect">
            <a:avLst/>
          </a:prstGeom>
          <a:solidFill>
            <a:srgbClr val="723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1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2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27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8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29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30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31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7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A72D4B25-B606-44E3-B5EB-50ADFC8C5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4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38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39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40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41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42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036" name="Content Placeholder 3" descr="1231 copy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616700"/>
            <a:ext cx="7848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0" y="0"/>
            <a:ext cx="1295400" cy="6858000"/>
            <a:chOff x="0" y="0"/>
            <a:chExt cx="816" cy="432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816" cy="4320"/>
            </a:xfrm>
            <a:prstGeom prst="rect">
              <a:avLst/>
            </a:prstGeom>
            <a:solidFill>
              <a:srgbClr val="723983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34" y="0"/>
              <a:ext cx="633" cy="4320"/>
              <a:chOff x="134" y="0"/>
              <a:chExt cx="633" cy="4320"/>
            </a:xfrm>
          </p:grpSpPr>
          <p:sp>
            <p:nvSpPr>
              <p:cNvPr id="137249" name="Freeform 12"/>
              <p:cNvSpPr>
                <a:spLocks/>
              </p:cNvSpPr>
              <p:nvPr/>
            </p:nvSpPr>
            <p:spPr bwMode="auto">
              <a:xfrm rot="5400000">
                <a:off x="-1754" y="1901"/>
                <a:ext cx="4320" cy="517"/>
              </a:xfrm>
              <a:custGeom>
                <a:avLst/>
                <a:gdLst>
                  <a:gd name="T0" fmla="*/ 0 w 2452"/>
                  <a:gd name="T1" fmla="*/ 3913181 h 185"/>
                  <a:gd name="T2" fmla="*/ 22660181 w 2452"/>
                  <a:gd name="T3" fmla="*/ 4334964 h 185"/>
                  <a:gd name="T4" fmla="*/ 0 60000 65536"/>
                  <a:gd name="T5" fmla="*/ 0 60000 65536"/>
                  <a:gd name="T6" fmla="*/ 0 w 2452"/>
                  <a:gd name="T7" fmla="*/ 0 h 185"/>
                  <a:gd name="T8" fmla="*/ 2452 w 2452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5">
                    <a:moveTo>
                      <a:pt x="0" y="167"/>
                    </a:moveTo>
                    <a:cubicBezTo>
                      <a:pt x="943" y="0"/>
                      <a:pt x="1829" y="77"/>
                      <a:pt x="2452" y="185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0" name="Freeform 11"/>
              <p:cNvSpPr>
                <a:spLocks/>
              </p:cNvSpPr>
              <p:nvPr/>
            </p:nvSpPr>
            <p:spPr bwMode="auto">
              <a:xfrm rot="5400000">
                <a:off x="-1646" y="1907"/>
                <a:ext cx="4320" cy="505"/>
              </a:xfrm>
              <a:custGeom>
                <a:avLst/>
                <a:gdLst>
                  <a:gd name="T0" fmla="*/ 22660181 w 2452"/>
                  <a:gd name="T1" fmla="*/ 4227464 h 181"/>
                  <a:gd name="T2" fmla="*/ 0 w 2452"/>
                  <a:gd name="T3" fmla="*/ 3970547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2452" y="181"/>
                    </a:moveTo>
                    <a:cubicBezTo>
                      <a:pt x="1828" y="74"/>
                      <a:pt x="942" y="0"/>
                      <a:pt x="0" y="170"/>
                    </a:cubicBezTo>
                  </a:path>
                </a:pathLst>
              </a:custGeom>
              <a:noFill/>
              <a:ln w="19050">
                <a:solidFill>
                  <a:srgbClr val="99B64C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7251" name="Freeform 10"/>
              <p:cNvSpPr>
                <a:spLocks/>
              </p:cNvSpPr>
              <p:nvPr/>
            </p:nvSpPr>
            <p:spPr bwMode="auto">
              <a:xfrm rot="5400000">
                <a:off x="-1773" y="1907"/>
                <a:ext cx="4320" cy="506"/>
              </a:xfrm>
              <a:custGeom>
                <a:avLst/>
                <a:gdLst>
                  <a:gd name="T0" fmla="*/ 0 w 2452"/>
                  <a:gd name="T1" fmla="*/ 4244230 h 181"/>
                  <a:gd name="T2" fmla="*/ 22660181 w 2452"/>
                  <a:gd name="T3" fmla="*/ 3869049 h 181"/>
                  <a:gd name="T4" fmla="*/ 0 60000 65536"/>
                  <a:gd name="T5" fmla="*/ 0 60000 65536"/>
                  <a:gd name="T6" fmla="*/ 0 w 2452"/>
                  <a:gd name="T7" fmla="*/ 0 h 181"/>
                  <a:gd name="T8" fmla="*/ 2452 w 2452"/>
                  <a:gd name="T9" fmla="*/ 181 h 1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52" h="181">
                    <a:moveTo>
                      <a:pt x="0" y="181"/>
                    </a:moveTo>
                    <a:cubicBezTo>
                      <a:pt x="940" y="0"/>
                      <a:pt x="1828" y="65"/>
                      <a:pt x="2452" y="165"/>
                    </a:cubicBezTo>
                  </a:path>
                </a:pathLst>
              </a:custGeom>
              <a:noFill/>
              <a:ln w="19050">
                <a:solidFill>
                  <a:srgbClr val="FFFFFE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7252" name="Freeform 9"/>
            <p:cNvSpPr>
              <a:spLocks/>
            </p:cNvSpPr>
            <p:nvPr/>
          </p:nvSpPr>
          <p:spPr bwMode="auto">
            <a:xfrm rot="5400000">
              <a:off x="-1854" y="1854"/>
              <a:ext cx="4320" cy="612"/>
            </a:xfrm>
            <a:custGeom>
              <a:avLst/>
              <a:gdLst>
                <a:gd name="T0" fmla="*/ 0 w 2452"/>
                <a:gd name="T1" fmla="*/ 3397495 h 219"/>
                <a:gd name="T2" fmla="*/ 22660181 w 2452"/>
                <a:gd name="T3" fmla="*/ 5131388 h 219"/>
                <a:gd name="T4" fmla="*/ 0 60000 65536"/>
                <a:gd name="T5" fmla="*/ 0 60000 65536"/>
                <a:gd name="T6" fmla="*/ 0 w 2452"/>
                <a:gd name="T7" fmla="*/ 0 h 219"/>
                <a:gd name="T8" fmla="*/ 2452 w 2452"/>
                <a:gd name="T9" fmla="*/ 219 h 2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219">
                  <a:moveTo>
                    <a:pt x="0" y="145"/>
                  </a:moveTo>
                  <a:cubicBezTo>
                    <a:pt x="950" y="0"/>
                    <a:pt x="1836" y="98"/>
                    <a:pt x="2452" y="219"/>
                  </a:cubicBezTo>
                </a:path>
              </a:pathLst>
            </a:custGeom>
            <a:noFill/>
            <a:ln w="19050">
              <a:solidFill>
                <a:srgbClr val="FFFFFE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253" name="Freeform 13"/>
            <p:cNvSpPr>
              <a:spLocks/>
            </p:cNvSpPr>
            <p:nvPr/>
          </p:nvSpPr>
          <p:spPr bwMode="auto">
            <a:xfrm rot="5400000">
              <a:off x="-1856" y="1905"/>
              <a:ext cx="4320" cy="509"/>
            </a:xfrm>
            <a:custGeom>
              <a:avLst/>
              <a:gdLst>
                <a:gd name="T0" fmla="*/ 0 w 2452"/>
                <a:gd name="T1" fmla="*/ 3989492 h 182"/>
                <a:gd name="T2" fmla="*/ 22660181 w 2452"/>
                <a:gd name="T3" fmla="*/ 4271106 h 182"/>
                <a:gd name="T4" fmla="*/ 0 60000 65536"/>
                <a:gd name="T5" fmla="*/ 0 60000 65536"/>
                <a:gd name="T6" fmla="*/ 0 w 2452"/>
                <a:gd name="T7" fmla="*/ 0 h 182"/>
                <a:gd name="T8" fmla="*/ 2452 w 2452"/>
                <a:gd name="T9" fmla="*/ 182 h 1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2" h="182">
                  <a:moveTo>
                    <a:pt x="0" y="170"/>
                  </a:moveTo>
                  <a:cubicBezTo>
                    <a:pt x="942" y="0"/>
                    <a:pt x="1829" y="75"/>
                    <a:pt x="2452" y="182"/>
                  </a:cubicBezTo>
                </a:path>
              </a:pathLst>
            </a:custGeom>
            <a:noFill/>
            <a:ln w="19050">
              <a:solidFill>
                <a:srgbClr val="99B64C"/>
              </a:solidFill>
              <a:miter lim="800000"/>
              <a:headEnd/>
              <a:tailEnd/>
            </a:ln>
          </p:spPr>
          <p:txBody>
            <a:bodyPr rot="10800000" vert="eaVert"/>
            <a:lstStyle/>
            <a:p>
              <a:pPr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OCA Training –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System Event Logs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Look for Error events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Disk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Network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Memory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Dire system issues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Application Event Logs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Most SQL events are also in Application Event Log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SQL Events are MSSQL or </a:t>
            </a:r>
            <a:r>
              <a:rPr lang="en-US" dirty="0" err="1" smtClean="0"/>
              <a:t>MSSQLAgent</a:t>
            </a:r>
            <a:endParaRPr lang="en-US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Look for Error or Warning types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Errors in following can effect SQL Server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MDAC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Distributed Transaction </a:t>
            </a:r>
            <a:r>
              <a:rPr lang="en-US" dirty="0" err="1" smtClean="0"/>
              <a:t>Cooridinator</a:t>
            </a:r>
            <a:r>
              <a:rPr lang="en-US" dirty="0" smtClean="0"/>
              <a:t> 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Times New Roman"/>
              </a:rPr>
              <a:t>SQL Error Logs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 smtClean="0">
                <a:latin typeface="Times New Roman"/>
              </a:rPr>
              <a:t>Error </a:t>
            </a:r>
            <a:r>
              <a:rPr lang="en-US" b="1" dirty="0">
                <a:latin typeface="Times New Roman"/>
              </a:rPr>
              <a:t>log files have only SQL information in them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latin typeface="Times New Roman"/>
              </a:rPr>
              <a:t>Most error log entries are also in the system event logs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latin typeface="Times New Roman"/>
              </a:rPr>
              <a:t>Error logs are available on the system in text files and a system admin can read them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latin typeface="Times New Roman"/>
              </a:rPr>
              <a:t>Finding specific issues with SQL is faster in the error 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Task Manager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Performance Counters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Is there a baseline available?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Start a performance counter log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/>
              <a:t>Use PAL to evaluate log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Start Profiler to look for long running or problem queries (DBA privileges are needed)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6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Disk Space issues: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First show up in event log or alert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To know if caused by SQL Server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Live database file extensions: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.</a:t>
            </a:r>
            <a:r>
              <a:rPr lang="en-US" sz="2000" dirty="0" err="1" smtClean="0"/>
              <a:t>mdf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.</a:t>
            </a:r>
            <a:r>
              <a:rPr lang="en-US" sz="2000" dirty="0" err="1" smtClean="0"/>
              <a:t>ldf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.</a:t>
            </a:r>
            <a:r>
              <a:rPr lang="en-US" sz="2000" dirty="0" err="1" smtClean="0"/>
              <a:t>ndf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Backup file extension (defaults):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.</a:t>
            </a:r>
            <a:r>
              <a:rPr lang="en-US" sz="2000" dirty="0" err="1" smtClean="0"/>
              <a:t>bak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.</a:t>
            </a:r>
            <a:r>
              <a:rPr lang="en-US" sz="2000" dirty="0" err="1" smtClean="0"/>
              <a:t>trn</a:t>
            </a: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/>
              <a:t>.</a:t>
            </a:r>
            <a:r>
              <a:rPr lang="en-US" sz="2000" dirty="0" err="1" smtClean="0"/>
              <a:t>dif</a:t>
            </a:r>
            <a:endParaRPr lang="en-US" sz="2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15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4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question for interviews at Google </a:t>
            </a:r>
            <a:r>
              <a:rPr lang="en-US" dirty="0"/>
              <a:t>– Explain a database in three sentences to your eight-year-old nephew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</a:t>
            </a:r>
            <a:r>
              <a:rPr lang="en-US" dirty="0" smtClean="0"/>
              <a:t>"</a:t>
            </a:r>
            <a:r>
              <a:rPr lang="en-US" dirty="0"/>
              <a:t>A database is a machine that remembers lots of information about lots of things. People use them to help remember that information. Go play outside."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General database information</a:t>
            </a:r>
          </a:p>
          <a:p>
            <a:pPr lvl="1"/>
            <a:r>
              <a:rPr lang="en-US" dirty="0" smtClean="0"/>
              <a:t>SQL Server Specific</a:t>
            </a:r>
          </a:p>
          <a:p>
            <a:pPr lvl="1"/>
            <a:r>
              <a:rPr lang="en-US" dirty="0" smtClean="0"/>
              <a:t>Troubleshooting SQL Server</a:t>
            </a:r>
          </a:p>
        </p:txBody>
      </p:sp>
    </p:spTree>
    <p:extLst>
      <p:ext uri="{BB962C8B-B14F-4D97-AF65-F5344CB8AC3E}">
        <p14:creationId xmlns:p14="http://schemas.microsoft.com/office/powerpoint/2010/main" val="42573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Why Use a Database?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Speed and ease data retrieval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Multiple </a:t>
            </a:r>
            <a:r>
              <a:rPr lang="en-US" dirty="0" smtClean="0"/>
              <a:t>users/usages for same data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Recoverability – point in time or up to failure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Disaster Recovery – geographically diverse copies of data running in parallel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Security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Transaction isolation – i.e. bank transfer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Data integrity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Regulation compliance – credit card records, human resources, SOX, etc. </a:t>
            </a:r>
          </a:p>
        </p:txBody>
      </p:sp>
    </p:spTree>
    <p:extLst>
      <p:ext uri="{BB962C8B-B14F-4D97-AF65-F5344CB8AC3E}">
        <p14:creationId xmlns:p14="http://schemas.microsoft.com/office/powerpoint/2010/main" val="17889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Database Types: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Flat-file. Flat file databases most closely resemble paper files and file cabinets. 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Hierarchical. Hierarchical databases relate tables in a parent/child </a:t>
            </a:r>
            <a:r>
              <a:rPr lang="en-US" sz="2400" dirty="0" smtClean="0"/>
              <a:t>format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Relational. Relational databases link tables with common "key" fields allowing for sophisticated relationships between tables. </a:t>
            </a:r>
            <a:r>
              <a:rPr lang="en-US" sz="2400" dirty="0" smtClean="0"/>
              <a:t>(SQL Server, Oracle, Informix, Access, . . . ) 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Object Oriented - structurally similar to relational </a:t>
            </a:r>
            <a:r>
              <a:rPr lang="en-US" sz="2400" dirty="0" smtClean="0"/>
              <a:t>databases; object oriented are designed </a:t>
            </a:r>
            <a:r>
              <a:rPr lang="en-US" sz="2400" dirty="0"/>
              <a:t>to store audio, video and other mixed media objects 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1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Database Terms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Normalized, normal form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Relationship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Backup 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Restore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Foreign Key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Primary Key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Table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Index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File or File Space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Extent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Page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Header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Log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View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Procedure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Function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DDL – data definition language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DML – data manipulation language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Export/Import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Snapshot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Mirror 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Log Shipping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Replication 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0517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SQL Server is always on Windows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SQL Server uses windows architecture and </a:t>
            </a:r>
            <a:r>
              <a:rPr lang="en-US" dirty="0" smtClean="0"/>
              <a:t>security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SQL Server is a service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SQL </a:t>
            </a:r>
            <a:r>
              <a:rPr lang="en-US" dirty="0" smtClean="0"/>
              <a:t>is supposed to use memory, CPU and disk.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SQL can be set to use less memory if it is a problem.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Tools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Management </a:t>
            </a:r>
            <a:r>
              <a:rPr lang="en-US" dirty="0" smtClean="0"/>
              <a:t>Studio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May be installed on a </a:t>
            </a:r>
            <a:r>
              <a:rPr lang="en-US" dirty="0" err="1" smtClean="0"/>
              <a:t>jumpbox</a:t>
            </a:r>
            <a:r>
              <a:rPr lang="en-US" dirty="0" smtClean="0"/>
              <a:t> – should be documented in </a:t>
            </a:r>
            <a:r>
              <a:rPr lang="en-US" dirty="0" err="1" smtClean="0"/>
              <a:t>runbooks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Command Line (SQLCMD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Some clients are developing scripts that can be used: i.e. Restoration Hardware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Profiler (pre-2012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Requires DBA Privileges – knowledge of tool capabilities can help. 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676400" y="1444294"/>
            <a:ext cx="28209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48A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Troubleshooting</a:t>
            </a:r>
          </a:p>
          <a:p>
            <a:pPr marL="708660" lvl="1" indent="-342900">
              <a:spcBef>
                <a:spcPts val="400"/>
              </a:spcBef>
              <a:buClr>
                <a:srgbClr val="53548A"/>
              </a:buClr>
              <a:buSzPct val="68000"/>
              <a:buFont typeface="Wingdings" pitchFamily="2" charset="2"/>
              <a:buChar char="v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Where to start in troubleshooting usually is determined by the report of problems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548A"/>
              </a:buClr>
              <a:buSzPct val="68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4645025" y="1444625"/>
          <a:ext cx="4041775" cy="39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055641"/>
      </p:ext>
    </p:extLst>
  </p:cSld>
  <p:clrMapOvr>
    <a:masterClrMapping/>
  </p:clrMapOvr>
</p:sld>
</file>

<file path=ppt/theme/theme1.xml><?xml version="1.0" encoding="utf-8"?>
<a:theme xmlns:a="http://schemas.openxmlformats.org/drawingml/2006/main" name="TaosTheme1">
  <a:themeElements>
    <a:clrScheme name="Align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ign 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gn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ign Master">
  <a:themeElements>
    <a:clrScheme name="Align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ign Master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gn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gn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gn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F98BE5576B4489820D3B3EA5148C3" ma:contentTypeVersion="1" ma:contentTypeDescription="Create a new document." ma:contentTypeScope="" ma:versionID="9825e5ad7c24331f1570c3b389e9d61a">
  <xsd:schema xmlns:xsd="http://www.w3.org/2001/XMLSchema" xmlns:p="http://schemas.microsoft.com/office/2006/metadata/properties" xmlns:ns2="d0d810da-1633-480d-90ac-91220cd6300a" targetNamespace="http://schemas.microsoft.com/office/2006/metadata/properties" ma:root="true" ma:fieldsID="feb314c8aba92be5f771a2cf8c7b93ae" ns2:_="">
    <xsd:import namespace="d0d810da-1633-480d-90ac-91220cd6300a"/>
    <xsd:element name="properties">
      <xsd:complexType>
        <xsd:sequence>
          <xsd:element name="documentManagement">
            <xsd:complexType>
              <xsd:all>
                <xsd:element ref="ns2:Doc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d810da-1633-480d-90ac-91220cd6300a" elementFormDefault="qualified">
    <xsd:import namespace="http://schemas.microsoft.com/office/2006/documentManagement/types"/>
    <xsd:element name="Doc_x0020_Category" ma:index="8" nillable="true" ma:displayName="Doc Category" ma:default="" ma:format="Dropdown" ma:internalName="Doc_x0020_Category">
      <xsd:simpleType>
        <xsd:restriction base="dms:Choice">
          <xsd:enumeration value="Client DBA Docs"/>
          <xsd:enumeration value="DBA Resources or White Papers"/>
          <xsd:enumeration value="DBA General"/>
          <xsd:enumeration value="DBA Training Presentation"/>
          <xsd:enumeration value="Meeting Agenda's"/>
          <xsd:enumeration value="Meeting Minutes"/>
          <xsd:enumeration value="DBA Focus Group Recording"/>
          <xsd:enumeration value="Database Issue Resolution Record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oc_x0020_Category xmlns="d0d810da-1633-480d-90ac-91220cd6300a">DBA Training Presentation</Doc_x0020_Category>
  </documentManagement>
</p:properties>
</file>

<file path=customXml/itemProps1.xml><?xml version="1.0" encoding="utf-8"?>
<ds:datastoreItem xmlns:ds="http://schemas.openxmlformats.org/officeDocument/2006/customXml" ds:itemID="{50512DFC-AC79-4503-A5EE-428D455CF0B0}"/>
</file>

<file path=customXml/itemProps2.xml><?xml version="1.0" encoding="utf-8"?>
<ds:datastoreItem xmlns:ds="http://schemas.openxmlformats.org/officeDocument/2006/customXml" ds:itemID="{0857D8B6-2E48-4C84-99FC-8886AAD65998}"/>
</file>

<file path=customXml/itemProps3.xml><?xml version="1.0" encoding="utf-8"?>
<ds:datastoreItem xmlns:ds="http://schemas.openxmlformats.org/officeDocument/2006/customXml" ds:itemID="{1999708B-E497-4705-ADE2-39D8D15E1B31}"/>
</file>

<file path=docProps/app.xml><?xml version="1.0" encoding="utf-8"?>
<Properties xmlns="http://schemas.openxmlformats.org/officeDocument/2006/extended-properties" xmlns:vt="http://schemas.openxmlformats.org/officeDocument/2006/docPropsVTypes">
  <Template>TaosTheme1</Template>
  <TotalTime>1472</TotalTime>
  <Words>546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TaosTheme1</vt:lpstr>
      <vt:lpstr>1_Align Master</vt:lpstr>
      <vt:lpstr>OCA Training –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TAOS Mountain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 Training – SQL Server</dc:title>
  <dc:creator>Denise Crabtree</dc:creator>
  <cp:lastModifiedBy>Denise Crabtree</cp:lastModifiedBy>
  <cp:revision>25</cp:revision>
  <dcterms:created xsi:type="dcterms:W3CDTF">2012-10-16T16:05:02Z</dcterms:created>
  <dcterms:modified xsi:type="dcterms:W3CDTF">2012-10-22T20:34:18Z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0x01010085FF98BE5576B4489820D3B3EA5148C3</vt:lpwstr>
  </property>
</Properties>
</file>