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jpg" ContentType="image/jpe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6" r:id="rId9"/>
    <p:sldId id="272" r:id="rId10"/>
    <p:sldId id="262" r:id="rId11"/>
    <p:sldId id="267" r:id="rId12"/>
    <p:sldId id="273" r:id="rId13"/>
    <p:sldId id="275" r:id="rId14"/>
    <p:sldId id="276" r:id="rId15"/>
    <p:sldId id="263" r:id="rId16"/>
    <p:sldId id="268" r:id="rId17"/>
    <p:sldId id="264" r:id="rId18"/>
    <p:sldId id="274" r:id="rId19"/>
    <p:sldId id="265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5400"/>
            <a:ext cx="2667000" cy="10279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467600" y="5943600"/>
            <a:ext cx="1676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1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8C96-BF15-4039-85B9-D26AE9253AE5}" type="datetimeFigureOut">
              <a:rPr lang="en-US" smtClean="0"/>
              <a:t>3/7/2013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8277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9605-8DBC-4C61-8ED3-168DCB96F8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60" y="6289875"/>
            <a:ext cx="962526" cy="3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-sql-tutorial.com/sql.htm" TargetMode="External"/><Relationship Id="rId2" Type="http://schemas.openxmlformats.org/officeDocument/2006/relationships/hyperlink" Target="http://www.codeproject.com/Articles/33052/Visual-Representation-of-SQL-Jo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SQL101: The SELECT Statement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WHERE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Used to filter out unwanted data</a:t>
            </a:r>
          </a:p>
          <a:p>
            <a:r>
              <a:rPr lang="en-US" dirty="0" smtClean="0">
                <a:latin typeface="+mn-lt"/>
              </a:rPr>
              <a:t>The where clause can contain one or more conditions with each one being separated by and “AND” or and “OR”.</a:t>
            </a:r>
          </a:p>
          <a:p>
            <a:r>
              <a:rPr lang="en-US" dirty="0" smtClean="0">
                <a:latin typeface="+mn-lt"/>
              </a:rPr>
              <a:t>Parenthesis are used to enforce precedence.</a:t>
            </a:r>
          </a:p>
          <a:p>
            <a:r>
              <a:rPr lang="en-US" dirty="0" smtClean="0">
                <a:latin typeface="+mn-lt"/>
              </a:rPr>
              <a:t>Each condition in the where clause will evaluate to either True or False.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83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WHERE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Condition Types:</a:t>
            </a:r>
          </a:p>
          <a:p>
            <a:pPr lvl="1"/>
            <a:r>
              <a:rPr lang="en-US" dirty="0" smtClean="0">
                <a:latin typeface="+mj-lt"/>
              </a:rPr>
              <a:t>Equality (=, &lt;&gt;)</a:t>
            </a:r>
          </a:p>
          <a:p>
            <a:pPr lvl="1"/>
            <a:r>
              <a:rPr lang="en-US" dirty="0" smtClean="0">
                <a:latin typeface="+mj-lt"/>
              </a:rPr>
              <a:t>Range</a:t>
            </a:r>
          </a:p>
          <a:p>
            <a:pPr lvl="2"/>
            <a:r>
              <a:rPr lang="en-US" dirty="0" smtClean="0">
                <a:latin typeface="+mj-lt"/>
              </a:rPr>
              <a:t>&lt;, &lt;=, &gt;, &gt;=</a:t>
            </a:r>
          </a:p>
          <a:p>
            <a:pPr lvl="2"/>
            <a:r>
              <a:rPr lang="en-US" dirty="0" smtClean="0">
                <a:latin typeface="+mj-lt"/>
              </a:rPr>
              <a:t>Between &lt;value1&gt; and &lt;value2&gt;</a:t>
            </a:r>
          </a:p>
          <a:p>
            <a:pPr lvl="1"/>
            <a:r>
              <a:rPr lang="en-US" dirty="0" smtClean="0">
                <a:latin typeface="+mj-lt"/>
              </a:rPr>
              <a:t>Membership (in, not in)</a:t>
            </a:r>
          </a:p>
          <a:p>
            <a:pPr lvl="1"/>
            <a:r>
              <a:rPr lang="en-US" dirty="0" smtClean="0">
                <a:latin typeface="+mj-lt"/>
              </a:rPr>
              <a:t>Matching (LIKE, REGEXP)</a:t>
            </a:r>
          </a:p>
          <a:p>
            <a:pPr lvl="1"/>
            <a:r>
              <a:rPr lang="en-US" dirty="0" err="1" smtClean="0">
                <a:latin typeface="+mj-lt"/>
              </a:rPr>
              <a:t>Nullability</a:t>
            </a:r>
            <a:r>
              <a:rPr lang="en-US" dirty="0" smtClean="0">
                <a:latin typeface="+mj-lt"/>
              </a:rPr>
              <a:t> (IS NULL, IS NOT NULL)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Where Clause Examples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Name, 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'USA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AND    District = 'Oregon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OR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'GBR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IndepYear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BETWEEN 1700 AND 1800;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ci.name City, co.name Country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country co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 ('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Mexico','United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States','Canada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AND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ci.population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&gt;= 1000000;</a:t>
            </a:r>
          </a:p>
        </p:txBody>
      </p:sp>
    </p:spTree>
    <p:extLst>
      <p:ext uri="{BB962C8B-B14F-4D97-AF65-F5344CB8AC3E}">
        <p14:creationId xmlns:p14="http://schemas.microsoft.com/office/powerpoint/2010/main" val="302716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Subqueries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+mn-lt"/>
              </a:rPr>
              <a:t>A </a:t>
            </a:r>
            <a:r>
              <a:rPr lang="en-US" dirty="0" err="1" smtClean="0">
                <a:latin typeface="+mn-lt"/>
              </a:rPr>
              <a:t>subquery</a:t>
            </a:r>
            <a:r>
              <a:rPr lang="en-US" dirty="0" smtClean="0">
                <a:latin typeface="+mn-lt"/>
              </a:rPr>
              <a:t> is a query that is nested inside another SQL statement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smtClean="0">
                <a:latin typeface="+mn-lt"/>
              </a:rPr>
              <a:t>Can be used to reduce complexity in a query so that it can be easier to understand and maintain.</a:t>
            </a:r>
          </a:p>
          <a:p>
            <a:r>
              <a:rPr lang="en-US" dirty="0" smtClean="0">
                <a:latin typeface="+mn-lt"/>
              </a:rPr>
              <a:t>In some cases a </a:t>
            </a:r>
            <a:r>
              <a:rPr lang="en-US" dirty="0" err="1" smtClean="0">
                <a:latin typeface="+mn-lt"/>
              </a:rPr>
              <a:t>subquery</a:t>
            </a:r>
            <a:r>
              <a:rPr lang="en-US" dirty="0" smtClean="0">
                <a:latin typeface="+mn-lt"/>
              </a:rPr>
              <a:t> can be used in place of a complex join or union.</a:t>
            </a:r>
          </a:p>
          <a:p>
            <a:r>
              <a:rPr lang="en-US" dirty="0" err="1" smtClean="0">
                <a:latin typeface="+mn-lt"/>
              </a:rPr>
              <a:t>Subquries</a:t>
            </a:r>
            <a:r>
              <a:rPr lang="en-US" dirty="0" smtClean="0">
                <a:latin typeface="+mn-lt"/>
              </a:rPr>
              <a:t> may be take more time and require more database resources to run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Subqueries</a:t>
            </a:r>
            <a:r>
              <a:rPr lang="en-US" dirty="0" smtClean="0">
                <a:latin typeface="+mn-lt"/>
              </a:rPr>
              <a:t> are always enclosed within parenthesis</a:t>
            </a:r>
            <a:r>
              <a:rPr lang="en-US" dirty="0" smtClean="0">
                <a:latin typeface="+mn-lt"/>
              </a:rPr>
              <a:t>.</a:t>
            </a:r>
          </a:p>
          <a:p>
            <a:r>
              <a:rPr lang="en-US" dirty="0" err="1" smtClean="0">
                <a:latin typeface="+mn-lt"/>
              </a:rPr>
              <a:t>Subqueries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can return:</a:t>
            </a:r>
          </a:p>
          <a:p>
            <a:pPr lvl="1"/>
            <a:r>
              <a:rPr lang="en-US" dirty="0" smtClean="0">
                <a:latin typeface="+mn-lt"/>
              </a:rPr>
              <a:t>A single row with a single column</a:t>
            </a:r>
          </a:p>
          <a:p>
            <a:pPr lvl="1"/>
            <a:r>
              <a:rPr lang="en-US" dirty="0" smtClean="0">
                <a:latin typeface="+mn-lt"/>
              </a:rPr>
              <a:t>Multiple rows with a single column</a:t>
            </a:r>
          </a:p>
          <a:p>
            <a:pPr lvl="1"/>
            <a:r>
              <a:rPr lang="en-US" dirty="0" smtClean="0">
                <a:latin typeface="+mn-lt"/>
              </a:rPr>
              <a:t>Multiple rows and columns</a:t>
            </a:r>
          </a:p>
          <a:p>
            <a:r>
              <a:rPr lang="en-US" dirty="0" err="1" smtClean="0">
                <a:latin typeface="+mn-lt"/>
              </a:rPr>
              <a:t>Suqueries</a:t>
            </a:r>
            <a:r>
              <a:rPr lang="en-US" dirty="0" smtClean="0">
                <a:latin typeface="+mn-lt"/>
              </a:rPr>
              <a:t> can be used as:</a:t>
            </a:r>
          </a:p>
          <a:p>
            <a:pPr lvl="1"/>
            <a:r>
              <a:rPr lang="en-US" dirty="0" smtClean="0">
                <a:latin typeface="+mn-lt"/>
              </a:rPr>
              <a:t>A data source</a:t>
            </a:r>
          </a:p>
          <a:p>
            <a:pPr lvl="1"/>
            <a:r>
              <a:rPr lang="en-US" dirty="0" smtClean="0">
                <a:latin typeface="+mn-lt"/>
              </a:rPr>
              <a:t>A way to filter data</a:t>
            </a:r>
          </a:p>
          <a:p>
            <a:pPr lvl="1"/>
            <a:r>
              <a:rPr lang="en-US" dirty="0" smtClean="0">
                <a:latin typeface="+mn-lt"/>
              </a:rPr>
              <a:t>An expression</a:t>
            </a:r>
          </a:p>
        </p:txBody>
      </p:sp>
    </p:spTree>
    <p:extLst>
      <p:ext uri="{BB962C8B-B14F-4D97-AF65-F5344CB8AC3E}">
        <p14:creationId xmlns:p14="http://schemas.microsoft.com/office/powerpoint/2010/main" val="173784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Subquery</a:t>
            </a:r>
            <a:r>
              <a:rPr lang="en-US" dirty="0" smtClean="0">
                <a:latin typeface="+mj-lt"/>
              </a:rPr>
              <a:t> Examples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n-lt"/>
                <a:cs typeface="Courier New" pitchFamily="49" charset="0"/>
              </a:rPr>
              <a:t>With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Subquery</a:t>
            </a:r>
            <a:endParaRPr lang="en-US" sz="1800" dirty="0" smtClean="0">
              <a:latin typeface="+mn-lt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Name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City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FROM   Country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 Name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 'United States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+mn-lt"/>
                <a:cs typeface="Courier New" pitchFamily="49" charset="0"/>
              </a:rPr>
              <a:t>Without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Subquery</a:t>
            </a:r>
            <a:endParaRPr lang="en-US" sz="1800" dirty="0">
              <a:latin typeface="+mn-lt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ci.name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  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inner join country co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co.name = 'United States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co.Nname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Country,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ci.Name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"Capital City",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ci.Population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  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INNER JOIN Country co 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co.Capital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ci.Id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 (SELECT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countrycode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FROM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countrylanguage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WHERE  language = 'English');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The GROUP BY Clause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Used to group rows together by common column values</a:t>
            </a:r>
          </a:p>
          <a:p>
            <a:r>
              <a:rPr lang="en-US" dirty="0" smtClean="0">
                <a:latin typeface="+mj-lt"/>
              </a:rPr>
              <a:t>Grouping allows users to review data at a less granular level.</a:t>
            </a:r>
          </a:p>
          <a:p>
            <a:r>
              <a:rPr lang="en-US" dirty="0" smtClean="0">
                <a:latin typeface="+mj-lt"/>
              </a:rPr>
              <a:t>Aggregate functions are used in calculating group values</a:t>
            </a:r>
          </a:p>
          <a:p>
            <a:r>
              <a:rPr lang="en-US" dirty="0" smtClean="0">
                <a:latin typeface="+mj-lt"/>
              </a:rPr>
              <a:t>All columns that are not part of the aggregate function must be included in the GROUP BY clause.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491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GROUP BY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Aggregate functions</a:t>
            </a:r>
          </a:p>
          <a:p>
            <a:pPr lvl="1"/>
            <a:r>
              <a:rPr lang="en-US" dirty="0" smtClean="0">
                <a:latin typeface="+mn-lt"/>
              </a:rPr>
              <a:t>Max() – Returns the maximum value within a group of values</a:t>
            </a:r>
          </a:p>
          <a:p>
            <a:pPr lvl="1"/>
            <a:r>
              <a:rPr lang="en-US" dirty="0" smtClean="0">
                <a:latin typeface="+mn-lt"/>
              </a:rPr>
              <a:t>Min() – </a:t>
            </a:r>
            <a:r>
              <a:rPr lang="en-US" dirty="0" err="1" smtClean="0">
                <a:latin typeface="+mn-lt"/>
              </a:rPr>
              <a:t>Ruturns</a:t>
            </a:r>
            <a:r>
              <a:rPr lang="en-US" dirty="0" smtClean="0">
                <a:latin typeface="+mn-lt"/>
              </a:rPr>
              <a:t> the minimum value within a group of values</a:t>
            </a:r>
          </a:p>
          <a:p>
            <a:pPr lvl="1"/>
            <a:r>
              <a:rPr lang="en-US" dirty="0" err="1" smtClean="0">
                <a:latin typeface="+mn-lt"/>
              </a:rPr>
              <a:t>Avg</a:t>
            </a:r>
            <a:r>
              <a:rPr lang="en-US" dirty="0" smtClean="0">
                <a:latin typeface="+mn-lt"/>
              </a:rPr>
              <a:t>() – Returns the average of all values within a group</a:t>
            </a:r>
          </a:p>
          <a:p>
            <a:pPr lvl="1"/>
            <a:r>
              <a:rPr lang="en-US" dirty="0" smtClean="0">
                <a:latin typeface="+mn-lt"/>
              </a:rPr>
              <a:t>Sum() – Returns the total of all values within a group</a:t>
            </a:r>
          </a:p>
          <a:p>
            <a:pPr lvl="1"/>
            <a:r>
              <a:rPr lang="en-US" dirty="0" smtClean="0">
                <a:latin typeface="+mn-lt"/>
              </a:rPr>
              <a:t>Count() – Counts the total number of values within a group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9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HAVING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Similar to the WHERE clause, but is used to filter out unwanted groups.</a:t>
            </a:r>
          </a:p>
          <a:p>
            <a:r>
              <a:rPr lang="en-US" dirty="0" smtClean="0">
                <a:latin typeface="+mn-lt"/>
              </a:rPr>
              <a:t>The WHERE clause is applied before the data is grouped.  The Having is applied after the data is grouped.</a:t>
            </a:r>
          </a:p>
          <a:p>
            <a:r>
              <a:rPr lang="en-US" dirty="0" smtClean="0">
                <a:latin typeface="+mn-lt"/>
              </a:rPr>
              <a:t>You cannot aggregate in a WHERE clause, but you can aggregate in a HAVING clause.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9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Examples of SQL Statements Using </a:t>
            </a:r>
            <a:r>
              <a:rPr lang="en-US" dirty="0" smtClean="0">
                <a:latin typeface="+mj-lt"/>
              </a:rPr>
              <a:t>GROUP BY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HAVING Clauses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COUNT(ci.name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country co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BY 2 DESC,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COUNT(ci.name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"Number of Cities"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country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co.name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HAVING COUNT(ci.name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&gt;=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BY 2 DESC,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Sorts the rows of the final result set by one or more columns. </a:t>
            </a:r>
          </a:p>
          <a:p>
            <a:r>
              <a:rPr lang="en-US" sz="2000" dirty="0" smtClean="0"/>
              <a:t>Rows can be referenced by column name, or column position in the SELECT clause.</a:t>
            </a:r>
          </a:p>
          <a:p>
            <a:pPr lvl="1"/>
            <a:r>
              <a:rPr lang="en-US" sz="1800" dirty="0" smtClean="0"/>
              <a:t>Column name example: id, name, population</a:t>
            </a:r>
          </a:p>
          <a:p>
            <a:pPr lvl="1"/>
            <a:r>
              <a:rPr lang="en-US" sz="1800" dirty="0" smtClean="0"/>
              <a:t>Column position example: 1, 2, 3</a:t>
            </a:r>
          </a:p>
          <a:p>
            <a:r>
              <a:rPr lang="en-US" sz="2000" dirty="0" smtClean="0"/>
              <a:t>Columns are sorted in the order they list in the order by.  First column listed sorted first,…,last column is sorted last.</a:t>
            </a:r>
          </a:p>
          <a:p>
            <a:r>
              <a:rPr lang="en-US" sz="2000" dirty="0" smtClean="0"/>
              <a:t>Columns can be listed either in ascending (ASC) or descending (DESC) order.</a:t>
            </a:r>
          </a:p>
          <a:p>
            <a:pPr marL="0" indent="0">
              <a:buNone/>
            </a:pPr>
            <a:r>
              <a:rPr lang="en-US" sz="2000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CountryCode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Population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City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 BY 1, 3;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46340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+mn-lt"/>
              </a:rPr>
              <a:t>Background</a:t>
            </a:r>
          </a:p>
          <a:p>
            <a:r>
              <a:rPr lang="en-US" dirty="0" smtClean="0">
                <a:latin typeface="+mn-lt"/>
              </a:rPr>
              <a:t>Basic SELECT Statement Structure Syntax</a:t>
            </a:r>
          </a:p>
          <a:p>
            <a:r>
              <a:rPr lang="en-US" dirty="0" smtClean="0">
                <a:latin typeface="+mn-lt"/>
              </a:rPr>
              <a:t>The SELECT Clause</a:t>
            </a:r>
          </a:p>
          <a:p>
            <a:r>
              <a:rPr lang="en-US" dirty="0" smtClean="0">
                <a:latin typeface="+mn-lt"/>
              </a:rPr>
              <a:t>The FROM Clause</a:t>
            </a:r>
          </a:p>
          <a:p>
            <a:r>
              <a:rPr lang="en-US" dirty="0" smtClean="0">
                <a:latin typeface="+mn-lt"/>
              </a:rPr>
              <a:t>Joins</a:t>
            </a:r>
          </a:p>
          <a:p>
            <a:r>
              <a:rPr lang="en-US" dirty="0" smtClean="0">
                <a:latin typeface="+mn-lt"/>
              </a:rPr>
              <a:t>The WHERE </a:t>
            </a:r>
            <a:r>
              <a:rPr lang="en-US" dirty="0" smtClean="0">
                <a:latin typeface="+mn-lt"/>
              </a:rPr>
              <a:t>Clause</a:t>
            </a:r>
          </a:p>
          <a:p>
            <a:r>
              <a:rPr lang="en-US" dirty="0" err="1" smtClean="0">
                <a:latin typeface="+mn-lt"/>
              </a:rPr>
              <a:t>Subqueries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The GROUP BY Clause</a:t>
            </a:r>
          </a:p>
          <a:p>
            <a:r>
              <a:rPr lang="en-US" dirty="0" smtClean="0">
                <a:latin typeface="+mn-lt"/>
              </a:rPr>
              <a:t>The HAVING Clause</a:t>
            </a:r>
          </a:p>
          <a:p>
            <a:r>
              <a:rPr lang="en-US" dirty="0" smtClean="0">
                <a:latin typeface="+mn-lt"/>
              </a:rPr>
              <a:t>The ORDER BY Clause</a:t>
            </a:r>
          </a:p>
          <a:p>
            <a:r>
              <a:rPr lang="en-US" dirty="0" smtClean="0">
                <a:latin typeface="+mn-lt"/>
              </a:rPr>
              <a:t>To Learn More About the SELECT Statement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Summary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To Learn </a:t>
            </a:r>
            <a:r>
              <a:rPr lang="en-US" dirty="0" smtClean="0">
                <a:latin typeface="+mj-lt"/>
              </a:rPr>
              <a:t>More About the SELECT Statement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62163" indent="-341313"/>
            <a:r>
              <a:rPr lang="en-US" dirty="0" smtClean="0">
                <a:latin typeface="+mn-lt"/>
              </a:rPr>
              <a:t>  Learning SQL - </a:t>
            </a:r>
            <a:r>
              <a:rPr lang="en-US" sz="2000" dirty="0" smtClean="0">
                <a:latin typeface="+mn-lt"/>
              </a:rPr>
              <a:t>Alan Beaulieu</a:t>
            </a:r>
          </a:p>
          <a:p>
            <a:pPr marL="2346325" lvl="1" indent="0">
              <a:buNone/>
            </a:pPr>
            <a:r>
              <a:rPr lang="en-US" dirty="0" smtClean="0">
                <a:latin typeface="+mn-lt"/>
              </a:rPr>
              <a:t>O’Reilly Media, Inc. </a:t>
            </a:r>
          </a:p>
          <a:p>
            <a:pPr marL="2346325" lvl="1" indent="0">
              <a:buNone/>
            </a:pPr>
            <a:endParaRPr lang="en-US" dirty="0"/>
          </a:p>
          <a:p>
            <a:pPr marL="282575" indent="0">
              <a:buNone/>
            </a:pPr>
            <a:endParaRPr lang="en-US" dirty="0" smtClean="0"/>
          </a:p>
          <a:p>
            <a:pPr marL="739775" indent="-457200"/>
            <a:r>
              <a:rPr lang="en-US" dirty="0" smtClean="0">
                <a:latin typeface="+mn-lt"/>
              </a:rPr>
              <a:t>Visual Representation of SQL Joins</a:t>
            </a:r>
          </a:p>
          <a:p>
            <a:pPr marL="741363" lvl="1" indent="0">
              <a:buNone/>
            </a:pPr>
            <a:r>
              <a:rPr lang="en-US" dirty="0">
                <a:latin typeface="+mn-lt"/>
                <a:hlinkClick r:id="rId2"/>
              </a:rPr>
              <a:t>http://</a:t>
            </a:r>
            <a:r>
              <a:rPr lang="en-US" dirty="0" smtClean="0">
                <a:latin typeface="+mn-lt"/>
                <a:hlinkClick r:id="rId2"/>
              </a:rPr>
              <a:t>www.codeproject.com/Articles/33052/Visual-Representation-of-SQL-Joins</a:t>
            </a:r>
            <a:endParaRPr lang="en-US" dirty="0" smtClean="0">
              <a:latin typeface="+mn-lt"/>
            </a:endParaRPr>
          </a:p>
          <a:p>
            <a:pPr marL="684213"/>
            <a:r>
              <a:rPr lang="en-US" dirty="0" smtClean="0">
                <a:latin typeface="+mn-lt"/>
              </a:rPr>
              <a:t>Beginner SQL Tutorial</a:t>
            </a:r>
          </a:p>
          <a:p>
            <a:pPr marL="741363" lvl="1" indent="0">
              <a:buNone/>
            </a:pPr>
            <a:r>
              <a:rPr lang="en-US" dirty="0" smtClean="0">
                <a:latin typeface="+mn-lt"/>
                <a:hlinkClick r:id="rId3"/>
              </a:rPr>
              <a:t>http://beginner-sql-tutorial.com/sql.htm</a:t>
            </a:r>
            <a:r>
              <a:rPr lang="en-US" dirty="0" smtClean="0">
                <a:latin typeface="+mn-lt"/>
              </a:rPr>
              <a:t>   </a:t>
            </a:r>
            <a:endParaRPr lang="en-US" dirty="0">
              <a:latin typeface="+mn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11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Questions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Background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Was originally proposed by EF </a:t>
            </a:r>
            <a:r>
              <a:rPr lang="en-US" dirty="0" err="1" smtClean="0">
                <a:latin typeface="+mn-lt"/>
              </a:rPr>
              <a:t>Codd</a:t>
            </a:r>
            <a:r>
              <a:rPr lang="en-US" dirty="0" smtClean="0">
                <a:latin typeface="+mn-lt"/>
              </a:rPr>
              <a:t> and developed by IBM.</a:t>
            </a:r>
          </a:p>
          <a:p>
            <a:r>
              <a:rPr lang="en-US" dirty="0" smtClean="0">
                <a:latin typeface="+mn-lt"/>
              </a:rPr>
              <a:t>The ANSI Standard version of SQL was published in 1986 and ISO standard was published in 1987. </a:t>
            </a:r>
          </a:p>
          <a:p>
            <a:r>
              <a:rPr lang="en-US" dirty="0" smtClean="0">
                <a:latin typeface="+mn-lt"/>
              </a:rPr>
              <a:t>The current ANSI standard is SQL-2011.</a:t>
            </a:r>
          </a:p>
          <a:p>
            <a:r>
              <a:rPr lang="en-US" dirty="0" smtClean="0">
                <a:latin typeface="+mn-lt"/>
              </a:rPr>
              <a:t>SQL is a nonprocedural language and is set 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Basic SELECT Statement Structure Syntax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column_references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table_references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where_condition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 BY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group_by_columns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HAVING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group_by_where_condition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columns_to_sort_on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9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SELECT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j-lt"/>
              </a:rPr>
              <a:t>Determines which columns to include in the query’s result set</a:t>
            </a:r>
          </a:p>
          <a:p>
            <a:r>
              <a:rPr lang="en-US" dirty="0" smtClean="0">
                <a:latin typeface="+mj-lt"/>
              </a:rPr>
              <a:t>The order in which the columns are listed in the select clause determines how the result set will be displayed</a:t>
            </a:r>
          </a:p>
          <a:p>
            <a:r>
              <a:rPr lang="en-US" dirty="0" smtClean="0">
                <a:latin typeface="+mj-lt"/>
              </a:rPr>
              <a:t>Using the ‘*’ symbol in the select clause will display all columns for a given table.</a:t>
            </a:r>
          </a:p>
          <a:p>
            <a:r>
              <a:rPr lang="en-US" dirty="0" smtClean="0">
                <a:latin typeface="+mj-lt"/>
              </a:rPr>
              <a:t>An alias can be assigned to a column.  This is usually done in order to make the query output more readable.</a:t>
            </a:r>
          </a:p>
          <a:p>
            <a:r>
              <a:rPr lang="en-US" dirty="0" smtClean="0">
                <a:latin typeface="+mj-lt"/>
              </a:rPr>
              <a:t>Use the DISTINCT keyword to only list the different values for a column or unique value combinations for a two or more columns.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FROM Clause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Identifies the table(s) from which to draw data.</a:t>
            </a:r>
          </a:p>
          <a:p>
            <a:r>
              <a:rPr lang="en-US" dirty="0" smtClean="0">
                <a:latin typeface="+mn-lt"/>
              </a:rPr>
              <a:t>The FROM clause works with the WHERE clause or the JOIN clause to join two or more tables together.</a:t>
            </a:r>
          </a:p>
          <a:p>
            <a:r>
              <a:rPr lang="en-US" dirty="0" smtClean="0">
                <a:latin typeface="+mn-lt"/>
              </a:rPr>
              <a:t>An alias can be assigned to a table. Table aliases are typically used as a way to abbreviate table name, to join the same table to itself, and as a way to identify a column name that resides in more than one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</a:rPr>
              <a:t>Examples Using the SELECT AND FROM Clauses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* FROM city;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name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population,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capital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"state capital"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country;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DISTINCT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table_schema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from tables;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Joins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+mj-lt"/>
              </a:rPr>
              <a:t>Joins are used to query data from two or more tables.</a:t>
            </a:r>
          </a:p>
          <a:p>
            <a:r>
              <a:rPr lang="en-US" dirty="0" smtClean="0">
                <a:latin typeface="+mj-lt"/>
              </a:rPr>
              <a:t>The tables in the join share a common column attribute or “relationship”.</a:t>
            </a:r>
          </a:p>
          <a:p>
            <a:r>
              <a:rPr lang="en-US" dirty="0" smtClean="0">
                <a:latin typeface="+mj-lt"/>
              </a:rPr>
              <a:t>This is often a parent-child relationship where the parent contains the primary key and the child contains a foreign key.</a:t>
            </a:r>
          </a:p>
          <a:p>
            <a:r>
              <a:rPr lang="en-US" dirty="0" smtClean="0">
                <a:latin typeface="+mj-lt"/>
              </a:rPr>
              <a:t>Often the primary key in the parent table and the foreign key in the child table will be the same, but not always.</a:t>
            </a:r>
          </a:p>
          <a:p>
            <a:r>
              <a:rPr lang="en-US" dirty="0" smtClean="0">
                <a:latin typeface="+mj-lt"/>
              </a:rPr>
              <a:t>A table can relate back to itself.  This is a unary relationship.</a:t>
            </a:r>
          </a:p>
          <a:p>
            <a:r>
              <a:rPr lang="en-US" dirty="0" smtClean="0">
                <a:latin typeface="+mj-lt"/>
              </a:rPr>
              <a:t>Types of joins:</a:t>
            </a:r>
          </a:p>
          <a:p>
            <a:pPr lvl="1"/>
            <a:r>
              <a:rPr lang="en-US" dirty="0" smtClean="0">
                <a:latin typeface="+mj-lt"/>
              </a:rPr>
              <a:t>Inner joins</a:t>
            </a:r>
          </a:p>
          <a:p>
            <a:pPr lvl="1"/>
            <a:r>
              <a:rPr lang="en-US" dirty="0" smtClean="0">
                <a:latin typeface="+mj-lt"/>
              </a:rPr>
              <a:t>Outer joins (Left join, Right Join, Full Outer Join)</a:t>
            </a:r>
          </a:p>
          <a:p>
            <a:pPr lvl="1"/>
            <a:r>
              <a:rPr lang="en-US" dirty="0" smtClean="0">
                <a:latin typeface="+mj-lt"/>
              </a:rPr>
              <a:t>Self joins</a:t>
            </a:r>
          </a:p>
          <a:p>
            <a:pPr lvl="1"/>
            <a:r>
              <a:rPr lang="en-US" dirty="0" smtClean="0">
                <a:latin typeface="+mj-lt"/>
              </a:rPr>
              <a:t>Cartesian join (Warning: Cartesian joins are very resource intensive and have little practical value. Avoid using them)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91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Examples of SQL Statements Using a JOIN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itchFamily="49" charset="0"/>
              </a:rPr>
              <a:t>Inner Join (New Syntax):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ci.name City,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co.name Country,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ci.population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INNER JOIN country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+mn-lt"/>
                <a:cs typeface="Courier New" pitchFamily="49" charset="0"/>
              </a:rPr>
              <a:t>Inner Join (Old Syntax)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ci.name City,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co.name Country,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co.InDepYear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"Year of Independence"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ci, country co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WHERE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+mj-lt"/>
                <a:cs typeface="Courier New" pitchFamily="49" charset="0"/>
              </a:rPr>
              <a:t>Outer Join (New Syntax)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ci.name City,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co.name Country,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co.InDepYear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"Year of Independence"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FROM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city ci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LEFT JOIN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country co 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ci.CountryCode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co.code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60550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Taos Custom">
      <a:dk1>
        <a:sysClr val="windowText" lastClr="000000"/>
      </a:dk1>
      <a:lt1>
        <a:sysClr val="window" lastClr="FFFFFF"/>
      </a:lt1>
      <a:dk2>
        <a:srgbClr val="4F81B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BF"/>
      </a:hlink>
      <a:folHlink>
        <a:srgbClr val="7239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F98BE5576B4489820D3B3EA5148C3" ma:contentTypeVersion="1" ma:contentTypeDescription="Create a new document." ma:contentTypeScope="" ma:versionID="9825e5ad7c24331f1570c3b389e9d61a">
  <xsd:schema xmlns:xsd="http://www.w3.org/2001/XMLSchema" xmlns:p="http://schemas.microsoft.com/office/2006/metadata/properties" xmlns:ns2="d0d810da-1633-480d-90ac-91220cd6300a" targetNamespace="http://schemas.microsoft.com/office/2006/metadata/properties" ma:root="true" ma:fieldsID="feb314c8aba92be5f771a2cf8c7b93ae" ns2:_="">
    <xsd:import namespace="d0d810da-1633-480d-90ac-91220cd6300a"/>
    <xsd:element name="properties">
      <xsd:complexType>
        <xsd:sequence>
          <xsd:element name="documentManagement">
            <xsd:complexType>
              <xsd:all>
                <xsd:element ref="ns2:Doc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d810da-1633-480d-90ac-91220cd6300a" elementFormDefault="qualified">
    <xsd:import namespace="http://schemas.microsoft.com/office/2006/documentManagement/types"/>
    <xsd:element name="Doc_x0020_Category" ma:index="8" nillable="true" ma:displayName="Doc Category" ma:default="" ma:format="Dropdown" ma:internalName="Doc_x0020_Category">
      <xsd:simpleType>
        <xsd:restriction base="dms:Choice">
          <xsd:enumeration value="Client DBA Docs"/>
          <xsd:enumeration value="DBA Resources or White Papers"/>
          <xsd:enumeration value="DBA General"/>
          <xsd:enumeration value="DBA Training Presentation"/>
          <xsd:enumeration value="Meeting Agenda's"/>
          <xsd:enumeration value="Meeting Minutes"/>
          <xsd:enumeration value="DBA Focus Group Recording"/>
          <xsd:enumeration value="Database Issue Resolution Record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_x0020_Category xmlns="d0d810da-1633-480d-90ac-91220cd6300a">DBA Training Presentation</Doc_x0020_Category>
  </documentManagement>
</p:properties>
</file>

<file path=customXml/itemProps1.xml><?xml version="1.0" encoding="utf-8"?>
<ds:datastoreItem xmlns:ds="http://schemas.openxmlformats.org/officeDocument/2006/customXml" ds:itemID="{396EEFE5-CC6D-44C5-8C86-B73581A7C2CB}"/>
</file>

<file path=customXml/itemProps2.xml><?xml version="1.0" encoding="utf-8"?>
<ds:datastoreItem xmlns:ds="http://schemas.openxmlformats.org/officeDocument/2006/customXml" ds:itemID="{E585E870-F32D-42A3-833F-B1070E9BEBCB}"/>
</file>

<file path=customXml/itemProps3.xml><?xml version="1.0" encoding="utf-8"?>
<ds:datastoreItem xmlns:ds="http://schemas.openxmlformats.org/officeDocument/2006/customXml" ds:itemID="{A54AF840-8C84-4033-B2C7-372AD65FCB4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17421</TotalTime>
  <Words>1297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 Master</vt:lpstr>
      <vt:lpstr>SQL101: The SELECT Statement</vt:lpstr>
      <vt:lpstr>Agenda</vt:lpstr>
      <vt:lpstr>Background</vt:lpstr>
      <vt:lpstr>Basic SELECT Statement Structure Syntax</vt:lpstr>
      <vt:lpstr>The SELECT Clause</vt:lpstr>
      <vt:lpstr>The FROM Clause</vt:lpstr>
      <vt:lpstr>Examples Using the SELECT AND FROM Clauses</vt:lpstr>
      <vt:lpstr>Joins</vt:lpstr>
      <vt:lpstr>Examples of SQL Statements Using a JOIN</vt:lpstr>
      <vt:lpstr>The WHERE Clause</vt:lpstr>
      <vt:lpstr>The WHERE Clause</vt:lpstr>
      <vt:lpstr>Where Clause Examples</vt:lpstr>
      <vt:lpstr>Subqueries</vt:lpstr>
      <vt:lpstr>Subquery Examples</vt:lpstr>
      <vt:lpstr>The GROUP BY Clause </vt:lpstr>
      <vt:lpstr>The GROUP BY Clause</vt:lpstr>
      <vt:lpstr>The HAVING Clause</vt:lpstr>
      <vt:lpstr>Examples of SQL Statements Using GROUP BY and HAVING Clauses</vt:lpstr>
      <vt:lpstr>The ORDER BY Clause</vt:lpstr>
      <vt:lpstr>To Learn More About the SELECT Statement</vt:lpstr>
      <vt:lpstr>Questions</vt:lpstr>
    </vt:vector>
  </TitlesOfParts>
  <Company>TAOS Mountain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Tasha Wilkinson</dc:creator>
  <cp:lastModifiedBy>Troy McDonald</cp:lastModifiedBy>
  <cp:revision>62</cp:revision>
  <dcterms:created xsi:type="dcterms:W3CDTF">2012-07-24T18:11:00Z</dcterms:created>
  <dcterms:modified xsi:type="dcterms:W3CDTF">2013-03-08T20:47:35Z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0x01010085FF98BE5576B4489820D3B3EA5148C3</vt:lpwstr>
  </property>
</Properties>
</file>